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345" r:id="rId2"/>
    <p:sldId id="341" r:id="rId3"/>
    <p:sldId id="2141411417" r:id="rId4"/>
    <p:sldId id="2141411418" r:id="rId5"/>
    <p:sldId id="2141411419" r:id="rId6"/>
    <p:sldId id="2141411420" r:id="rId7"/>
    <p:sldId id="2141411421" r:id="rId8"/>
    <p:sldId id="2141411423" r:id="rId9"/>
    <p:sldId id="2141411422" r:id="rId10"/>
    <p:sldId id="2141411424" r:id="rId11"/>
    <p:sldId id="2141411425" r:id="rId12"/>
    <p:sldId id="2141411426" r:id="rId13"/>
    <p:sldId id="2141411427" r:id="rId14"/>
    <p:sldId id="2141411428" r:id="rId15"/>
    <p:sldId id="2141411429" r:id="rId16"/>
    <p:sldId id="2141411430" r:id="rId17"/>
    <p:sldId id="2141411433" r:id="rId18"/>
    <p:sldId id="2141411434" r:id="rId19"/>
    <p:sldId id="2141411435" r:id="rId20"/>
    <p:sldId id="2141411436" r:id="rId21"/>
    <p:sldId id="2141411437" r:id="rId22"/>
    <p:sldId id="2141411438" r:id="rId23"/>
    <p:sldId id="2141411439" r:id="rId24"/>
    <p:sldId id="2141411440" r:id="rId25"/>
    <p:sldId id="2141411441" r:id="rId26"/>
    <p:sldId id="2141411442" r:id="rId27"/>
    <p:sldId id="2141411443" r:id="rId28"/>
    <p:sldId id="2141411445" r:id="rId29"/>
    <p:sldId id="2141411446" r:id="rId30"/>
    <p:sldId id="2141411447" r:id="rId31"/>
    <p:sldId id="2141411448" r:id="rId32"/>
    <p:sldId id="2141411449" r:id="rId33"/>
    <p:sldId id="2141411450" r:id="rId34"/>
    <p:sldId id="2141411451" r:id="rId35"/>
    <p:sldId id="2141411452" r:id="rId36"/>
    <p:sldId id="309" r:id="rId3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ra Eagar" initials="SE" lastIdx="1" clrIdx="0">
    <p:extLst>
      <p:ext uri="{19B8F6BF-5375-455C-9EA6-DF929625EA0E}">
        <p15:presenceInfo xmlns:p15="http://schemas.microsoft.com/office/powerpoint/2012/main" userId="S-1-5-21-589554790-3128915012-3648699806-4727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21" autoAdjust="0"/>
    <p:restoredTop sz="70484" autoAdjust="0"/>
  </p:normalViewPr>
  <p:slideViewPr>
    <p:cSldViewPr snapToGrid="0" snapToObjects="1">
      <p:cViewPr varScale="1">
        <p:scale>
          <a:sx n="60" d="100"/>
          <a:sy n="60" d="100"/>
        </p:scale>
        <p:origin x="130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23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dirty="0"/>
              <a:t>[Sources]
- https://www.nice.org.uk/guidance/ng226/chapter/Recommendations
- https://healthservice.hse.ie/documents/7505/National_Osteoarthritis_OA_Hip_and_Knee_Pathway.pdf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74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https://www.nice.org.uk/guidance/ng226/chapter/Recommendations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72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https://www.nice.org.uk/guidance/ng226/chapter/Recommendations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5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https://www.nice.org.uk/guidance/ng226/chapter/Recommendations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65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https://www.nice.org.uk/guidance/ng226/chapter/Recommendations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00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https://www.nice.org.uk/guidance/ng226/chapter/Recommendations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15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232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https://www.nice.org.uk/guidance/ng226/chapter/Recommendations
- https://www.beaconhospital.ie/department-service/orthopaedics/rapid-access-oa-hip-knee/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73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6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451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877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36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https://www.nice.org.uk/guidance/ng226/chapter/Recommendations
- https://healthservice.hse.ie/documents/7505/National_Osteoarthritis_OA_Hip_and_Knee_Pathway.pdf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580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https://www.nice.org.uk/guidance/ng226/chapter/Recommendations
- https://healthservice.hse.ie/documents/7505/National_Osteoarthritis_OA_Hip_and_Knee_Pathway.pdf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4396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97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6483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0666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https://www.stryker.com/us/en/joint-replacement/systems/mako-total-knee.html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370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https://www.stryker.com/us/en/joint-replacement/systems/mako-total-knee.html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67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347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139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759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6024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000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25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747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962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359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9170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5966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586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https://hipkneeinfo.org/
- Visual on this slide was generated with Microsoft Copilot.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9180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https://www.nice.org.uk/guidance/ng226/chapter/Recommendations
- https://hipkneeinfo.org/
[/Sources]</a:t>
            </a:r>
          </a:p>
          <a:p>
            <a:pPr marL="171450" indent="-171450">
              <a:buFontTx/>
              <a:buChar char="-"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9945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[Sources]
- https://hipkneeinfo.org/
- Visual on this slide was generated with Microsoft Copilot.
[/Sources]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1748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6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pic>
        <p:nvPicPr>
          <p:cNvPr id="3" name="Image 0" descr="/mnt/data/beacon_extract/ppt/media/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368" y="6336792"/>
            <a:ext cx="1828800" cy="34747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02920" y="6510528"/>
            <a:ext cx="65836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999999"/>
                </a:solidFill>
              </a:rPr>
              <a:t>Internal use only by approved personnel. Unpublished Work © Beacon Hospital. In Strict Confidence.</a:t>
            </a:r>
            <a:endParaRPr lang="en-US" sz="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999999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38830" y="1350364"/>
            <a:ext cx="8198916" cy="1156177"/>
          </a:xfrm>
        </p:spPr>
        <p:txBody>
          <a:bodyPr lIns="0" anchor="t" anchorCtr="0">
            <a:normAutofit/>
          </a:bodyPr>
          <a:lstStyle>
            <a:lvl1pPr algn="l">
              <a:defRPr sz="2667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8829" y="1997570"/>
            <a:ext cx="8198915" cy="1288873"/>
          </a:xfrm>
        </p:spPr>
        <p:txBody>
          <a:bodyPr lIns="0">
            <a:normAutofit/>
          </a:bodyPr>
          <a:lstStyle>
            <a:lvl1pPr marL="0" indent="0" algn="l">
              <a:buNone/>
              <a:defRPr sz="2133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 txBox="1">
            <a:spLocks/>
          </p:cNvSpPr>
          <p:nvPr userDrawn="1"/>
        </p:nvSpPr>
        <p:spPr>
          <a:xfrm>
            <a:off x="306146" y="6040435"/>
            <a:ext cx="7933965" cy="31591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sz="1000" b="0" i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Internal use only by approved personnel.  Unpublished Work © Beacon Hospital. All rights Reserved. In Strict Confidence. 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4663" y="6382296"/>
            <a:ext cx="2844800" cy="271877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306824-2FC3-49D1-9221-EE77AA0E40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01466" y="5762458"/>
            <a:ext cx="2941449" cy="75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71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257" y="1198160"/>
            <a:ext cx="10972800" cy="4525963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2133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219170" indent="-609585">
              <a:buClr>
                <a:srgbClr val="006199"/>
              </a:buClr>
              <a:buFont typeface="Arial"/>
              <a:buChar char="•"/>
              <a:defRPr sz="2133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21917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828754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2438339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6145" y="6356351"/>
            <a:ext cx="2844800" cy="271877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79257" y="6030"/>
            <a:ext cx="10972800" cy="851092"/>
          </a:xfrm>
        </p:spPr>
        <p:txBody>
          <a:bodyPr lIns="0">
            <a:normAutofit/>
          </a:bodyPr>
          <a:lstStyle>
            <a:lvl1pPr algn="l">
              <a:defRPr sz="2667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679258" y="723189"/>
            <a:ext cx="11515701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9657347" y="6213644"/>
            <a:ext cx="1989221" cy="414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60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Background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6145" y="6356351"/>
            <a:ext cx="2844800" cy="271877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E5E0F-DE03-904C-8868-E03A569D77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57348" y="6239592"/>
            <a:ext cx="1989219" cy="35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12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999999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43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34330-D423-EC49-B886-739E02456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4937" y="1047419"/>
            <a:ext cx="11200953" cy="1156177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Pathway to Joint Replacement </a:t>
            </a:r>
            <a:br>
              <a:rPr lang="en-US" sz="2800" dirty="0">
                <a:solidFill>
                  <a:srgbClr val="FFFFFF"/>
                </a:solidFill>
              </a:rPr>
            </a:br>
            <a:r>
              <a:rPr lang="en-US" sz="2800" dirty="0">
                <a:solidFill>
                  <a:srgbClr val="FFFFFF"/>
                </a:solidFill>
              </a:rPr>
              <a:t>Examination, Diagnosis and Referral for Modern Hip &amp; Knee Arthroplasty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FA88E2-CB69-6748-A059-180354470B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Mr</a:t>
            </a:r>
            <a:r>
              <a:rPr lang="en-US" dirty="0"/>
              <a:t> Matthew Lee, Consultant </a:t>
            </a:r>
            <a:r>
              <a:rPr lang="en-US" dirty="0" err="1"/>
              <a:t>Orthopaedic</a:t>
            </a:r>
            <a:r>
              <a:rPr lang="en-US" dirty="0"/>
              <a:t> Surgeon</a:t>
            </a:r>
          </a:p>
          <a:p>
            <a:r>
              <a:rPr lang="en-US" dirty="0" err="1"/>
              <a:t>Mr</a:t>
            </a:r>
            <a:r>
              <a:rPr lang="en-US" dirty="0"/>
              <a:t> Robert Kenyon, Consultant </a:t>
            </a:r>
            <a:r>
              <a:rPr lang="en-US" dirty="0" err="1"/>
              <a:t>Orthopaedic</a:t>
            </a:r>
            <a:r>
              <a:rPr lang="en-US" dirty="0"/>
              <a:t> Surgeon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3D60E3-3725-4CDA-8126-B922A3D0741B}"/>
              </a:ext>
            </a:extLst>
          </p:cNvPr>
          <p:cNvCxnSpPr>
            <a:cxnSpLocks/>
          </p:cNvCxnSpPr>
          <p:nvPr/>
        </p:nvCxnSpPr>
        <p:spPr>
          <a:xfrm>
            <a:off x="1138829" y="2000615"/>
            <a:ext cx="11053171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64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7">
            <a:extLst>
              <a:ext uri="{FF2B5EF4-FFF2-40B4-BE49-F238E27FC236}">
                <a16:creationId xmlns:a16="http://schemas.microsoft.com/office/drawing/2014/main" id="{A4A3734E-9A18-4B31-B6EF-D711B7FC5C61}"/>
              </a:ext>
            </a:extLst>
          </p:cNvPr>
          <p:cNvSpPr/>
          <p:nvPr/>
        </p:nvSpPr>
        <p:spPr>
          <a:xfrm>
            <a:off x="2852928" y="2010039"/>
            <a:ext cx="1993392" cy="2148840"/>
          </a:xfrm>
          <a:prstGeom prst="roundRect">
            <a:avLst>
              <a:gd name="adj" fmla="val 6422"/>
            </a:avLst>
          </a:prstGeom>
          <a:solidFill>
            <a:srgbClr val="EAF6FB"/>
          </a:solidFill>
          <a:ln w="12700">
            <a:solidFill>
              <a:srgbClr val="C5E3F0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32" name="Shape 27">
            <a:extLst>
              <a:ext uri="{FF2B5EF4-FFF2-40B4-BE49-F238E27FC236}">
                <a16:creationId xmlns:a16="http://schemas.microsoft.com/office/drawing/2014/main" id="{7CCA42CD-690A-4FB8-B3AF-D67FE4BB335B}"/>
              </a:ext>
            </a:extLst>
          </p:cNvPr>
          <p:cNvSpPr/>
          <p:nvPr/>
        </p:nvSpPr>
        <p:spPr>
          <a:xfrm>
            <a:off x="594360" y="5623560"/>
            <a:ext cx="11000232" cy="530352"/>
          </a:xfrm>
          <a:prstGeom prst="roundRect">
            <a:avLst>
              <a:gd name="adj" fmla="val 17241"/>
            </a:avLst>
          </a:prstGeom>
          <a:solidFill>
            <a:srgbClr val="004B87"/>
          </a:solidFill>
          <a:ln w="12700">
            <a:solidFill>
              <a:srgbClr val="004B87"/>
            </a:solidFill>
            <a:prstDash val="solid"/>
          </a:ln>
        </p:spPr>
        <p:txBody>
          <a:bodyPr/>
          <a:lstStyle/>
          <a:p>
            <a:endParaRPr lang="en-IE" dirty="0"/>
          </a:p>
        </p:txBody>
      </p:sp>
      <p:sp>
        <p:nvSpPr>
          <p:cNvPr id="31" name="Shape 22">
            <a:extLst>
              <a:ext uri="{FF2B5EF4-FFF2-40B4-BE49-F238E27FC236}">
                <a16:creationId xmlns:a16="http://schemas.microsoft.com/office/drawing/2014/main" id="{09D02CC3-751E-4A8A-87F3-F7F05B7C2A71}"/>
              </a:ext>
            </a:extLst>
          </p:cNvPr>
          <p:cNvSpPr/>
          <p:nvPr/>
        </p:nvSpPr>
        <p:spPr>
          <a:xfrm>
            <a:off x="9765792" y="2010039"/>
            <a:ext cx="1993392" cy="2148840"/>
          </a:xfrm>
          <a:prstGeom prst="roundRect">
            <a:avLst>
              <a:gd name="adj" fmla="val 6422"/>
            </a:avLst>
          </a:prstGeom>
          <a:solidFill>
            <a:srgbClr val="004B87"/>
          </a:solidFill>
          <a:ln w="12700">
            <a:solidFill>
              <a:srgbClr val="004B87"/>
            </a:solidFill>
            <a:prstDash val="solid"/>
          </a:ln>
        </p:spPr>
        <p:txBody>
          <a:bodyPr/>
          <a:lstStyle/>
          <a:p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78542"/>
            <a:ext cx="10972800" cy="851092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chemeClr val="accent1"/>
                </a:solidFill>
              </a:rPr>
              <a:t>Learning objectives</a:t>
            </a:r>
            <a:br>
              <a:rPr lang="en-US" sz="2800" dirty="0"/>
            </a:b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1B692706-3AE2-4BAA-98BF-4514B7A49BAC}"/>
              </a:ext>
            </a:extLst>
          </p:cNvPr>
          <p:cNvSpPr/>
          <p:nvPr/>
        </p:nvSpPr>
        <p:spPr>
          <a:xfrm>
            <a:off x="548640" y="2010039"/>
            <a:ext cx="1993392" cy="2148840"/>
          </a:xfrm>
          <a:prstGeom prst="roundRect">
            <a:avLst>
              <a:gd name="adj" fmla="val 6422"/>
            </a:avLst>
          </a:prstGeom>
          <a:solidFill>
            <a:srgbClr val="EAF6FB"/>
          </a:solidFill>
          <a:ln w="12700">
            <a:solidFill>
              <a:srgbClr val="C5E3F0"/>
            </a:solidFill>
            <a:prstDash val="solid"/>
          </a:ln>
        </p:spPr>
        <p:txBody>
          <a:bodyPr/>
          <a:lstStyle/>
          <a:p>
            <a:endParaRPr lang="en-IE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0551AC56-1766-4144-8574-1EF843B0BAC8}"/>
              </a:ext>
            </a:extLst>
          </p:cNvPr>
          <p:cNvSpPr/>
          <p:nvPr/>
        </p:nvSpPr>
        <p:spPr>
          <a:xfrm>
            <a:off x="1243584" y="2256927"/>
            <a:ext cx="594360" cy="594360"/>
          </a:xfrm>
          <a:prstGeom prst="ellipse">
            <a:avLst/>
          </a:prstGeom>
          <a:solidFill>
            <a:srgbClr val="00AE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E394AC0-0409-4816-A479-63FFD1D5042E}"/>
              </a:ext>
            </a:extLst>
          </p:cNvPr>
          <p:cNvSpPr/>
          <p:nvPr/>
        </p:nvSpPr>
        <p:spPr>
          <a:xfrm>
            <a:off x="1243584" y="2479847"/>
            <a:ext cx="594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403EE029-F055-452C-A24F-1D1E37360A0B}"/>
              </a:ext>
            </a:extLst>
          </p:cNvPr>
          <p:cNvSpPr/>
          <p:nvPr/>
        </p:nvSpPr>
        <p:spPr>
          <a:xfrm>
            <a:off x="731520" y="3061599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Recognise</a:t>
            </a:r>
            <a:endParaRPr lang="en-US" sz="1700" dirty="0">
              <a:latin typeface="Century Gothic" panose="020B0502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8CD65BF-4C15-4D68-8CE0-09B93A20D209}"/>
              </a:ext>
            </a:extLst>
          </p:cNvPr>
          <p:cNvSpPr/>
          <p:nvPr/>
        </p:nvSpPr>
        <p:spPr>
          <a:xfrm>
            <a:off x="710276" y="3473079"/>
            <a:ext cx="17161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D747A"/>
                </a:solidFill>
                <a:latin typeface="Century Gothic" panose="020B0502020202020204" pitchFamily="34" charset="0"/>
              </a:rPr>
              <a:t>Typical OA and red flags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2407F5D2-AC00-4BB5-8D6D-908999DED418}"/>
              </a:ext>
            </a:extLst>
          </p:cNvPr>
          <p:cNvSpPr/>
          <p:nvPr/>
        </p:nvSpPr>
        <p:spPr>
          <a:xfrm>
            <a:off x="3547872" y="2256927"/>
            <a:ext cx="594360" cy="594360"/>
          </a:xfrm>
          <a:prstGeom prst="ellipse">
            <a:avLst/>
          </a:prstGeom>
          <a:solidFill>
            <a:srgbClr val="00AE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9A39131-8DDF-499A-BF4C-0D9C6FA3669C}"/>
              </a:ext>
            </a:extLst>
          </p:cNvPr>
          <p:cNvSpPr/>
          <p:nvPr/>
        </p:nvSpPr>
        <p:spPr>
          <a:xfrm>
            <a:off x="3547872" y="2464653"/>
            <a:ext cx="594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1D15DF57-33F5-4C9D-8BE7-9D75978313B4}"/>
              </a:ext>
            </a:extLst>
          </p:cNvPr>
          <p:cNvSpPr/>
          <p:nvPr/>
        </p:nvSpPr>
        <p:spPr>
          <a:xfrm>
            <a:off x="3035808" y="3061599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Examine</a:t>
            </a:r>
            <a:endParaRPr lang="en-US" sz="1700" dirty="0">
              <a:latin typeface="Century Gothic" panose="020B0502020202020204" pitchFamily="34" charset="0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6D19F704-BED7-48E2-9AD6-B7600628A1BC}"/>
              </a:ext>
            </a:extLst>
          </p:cNvPr>
          <p:cNvSpPr/>
          <p:nvPr/>
        </p:nvSpPr>
        <p:spPr>
          <a:xfrm>
            <a:off x="3086192" y="3473079"/>
            <a:ext cx="151771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D747A"/>
                </a:solidFill>
                <a:latin typeface="Century Gothic" panose="020B0502020202020204" pitchFamily="34" charset="0"/>
              </a:rPr>
              <a:t>Hip, knee and adjacent sources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1A3F48F-B032-4606-97A2-3DF5946E48C6}"/>
              </a:ext>
            </a:extLst>
          </p:cNvPr>
          <p:cNvSpPr/>
          <p:nvPr/>
        </p:nvSpPr>
        <p:spPr>
          <a:xfrm>
            <a:off x="5157216" y="2010039"/>
            <a:ext cx="1993392" cy="2148840"/>
          </a:xfrm>
          <a:prstGeom prst="roundRect">
            <a:avLst>
              <a:gd name="adj" fmla="val 6422"/>
            </a:avLst>
          </a:prstGeom>
          <a:solidFill>
            <a:srgbClr val="EAF6FB"/>
          </a:solidFill>
          <a:ln w="12700">
            <a:solidFill>
              <a:srgbClr val="C5E3F0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63E3AC82-CC7D-45F6-9391-3CABD2829FA6}"/>
              </a:ext>
            </a:extLst>
          </p:cNvPr>
          <p:cNvSpPr/>
          <p:nvPr/>
        </p:nvSpPr>
        <p:spPr>
          <a:xfrm>
            <a:off x="5852160" y="2256927"/>
            <a:ext cx="594360" cy="594360"/>
          </a:xfrm>
          <a:prstGeom prst="ellipse">
            <a:avLst/>
          </a:prstGeom>
          <a:solidFill>
            <a:srgbClr val="00AE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930F45F-B721-4E54-8E7A-8AE1B9DBCACF}"/>
              </a:ext>
            </a:extLst>
          </p:cNvPr>
          <p:cNvSpPr/>
          <p:nvPr/>
        </p:nvSpPr>
        <p:spPr>
          <a:xfrm>
            <a:off x="5852160" y="2462667"/>
            <a:ext cx="594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EB171747-9B9F-4FE2-81E1-C323DD6C312C}"/>
              </a:ext>
            </a:extLst>
          </p:cNvPr>
          <p:cNvSpPr/>
          <p:nvPr/>
        </p:nvSpPr>
        <p:spPr>
          <a:xfrm>
            <a:off x="5340096" y="3061599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Manage</a:t>
            </a:r>
            <a:endParaRPr lang="en-US" sz="1700" dirty="0">
              <a:latin typeface="Century Gothic" panose="020B0502020202020204" pitchFamily="34" charset="0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1F1E775B-260A-4735-BFAB-20E5A2525645}"/>
              </a:ext>
            </a:extLst>
          </p:cNvPr>
          <p:cNvSpPr/>
          <p:nvPr/>
        </p:nvSpPr>
        <p:spPr>
          <a:xfrm>
            <a:off x="5340096" y="3473079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D747A"/>
                </a:solidFill>
                <a:latin typeface="Century Gothic" panose="020B0502020202020204" pitchFamily="34" charset="0"/>
              </a:rPr>
              <a:t>Evidence-based first-line care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B14FB735-9368-4B57-B593-1130BA35125B}"/>
              </a:ext>
            </a:extLst>
          </p:cNvPr>
          <p:cNvSpPr/>
          <p:nvPr/>
        </p:nvSpPr>
        <p:spPr>
          <a:xfrm>
            <a:off x="7461504" y="2010039"/>
            <a:ext cx="1993392" cy="2148840"/>
          </a:xfrm>
          <a:prstGeom prst="roundRect">
            <a:avLst>
              <a:gd name="adj" fmla="val 6422"/>
            </a:avLst>
          </a:prstGeom>
          <a:solidFill>
            <a:srgbClr val="EAF6FB"/>
          </a:solidFill>
          <a:ln w="12700">
            <a:solidFill>
              <a:srgbClr val="C5E3F0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9C647A9F-74C7-420A-AF60-BCBF755131BF}"/>
              </a:ext>
            </a:extLst>
          </p:cNvPr>
          <p:cNvSpPr/>
          <p:nvPr/>
        </p:nvSpPr>
        <p:spPr>
          <a:xfrm>
            <a:off x="8156448" y="2256927"/>
            <a:ext cx="594360" cy="594360"/>
          </a:xfrm>
          <a:prstGeom prst="ellipse">
            <a:avLst/>
          </a:prstGeom>
          <a:solidFill>
            <a:srgbClr val="00AEE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633A2A3-7E5C-44F2-B8FF-4917713813E1}"/>
              </a:ext>
            </a:extLst>
          </p:cNvPr>
          <p:cNvSpPr/>
          <p:nvPr/>
        </p:nvSpPr>
        <p:spPr>
          <a:xfrm>
            <a:off x="8156448" y="2462667"/>
            <a:ext cx="594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B182DF44-597F-4654-A5B0-E522D3A93318}"/>
              </a:ext>
            </a:extLst>
          </p:cNvPr>
          <p:cNvSpPr/>
          <p:nvPr/>
        </p:nvSpPr>
        <p:spPr>
          <a:xfrm>
            <a:off x="7644384" y="3061599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Refer</a:t>
            </a:r>
            <a:endParaRPr lang="en-US" sz="1700" dirty="0">
              <a:latin typeface="Century Gothic" panose="020B0502020202020204" pitchFamily="34" charset="0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DE15C6DB-F8F0-4DB8-9A31-7EA86A6048EE}"/>
              </a:ext>
            </a:extLst>
          </p:cNvPr>
          <p:cNvSpPr/>
          <p:nvPr/>
        </p:nvSpPr>
        <p:spPr>
          <a:xfrm>
            <a:off x="7644384" y="3473079"/>
            <a:ext cx="16276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D747A"/>
                </a:solidFill>
                <a:latin typeface="Century Gothic" panose="020B0502020202020204" pitchFamily="34" charset="0"/>
              </a:rPr>
              <a:t>The right patient at the right time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24" name="Shape 23">
            <a:extLst>
              <a:ext uri="{FF2B5EF4-FFF2-40B4-BE49-F238E27FC236}">
                <a16:creationId xmlns:a16="http://schemas.microsoft.com/office/drawing/2014/main" id="{899CE556-CB1F-41C4-80A9-8CCDA1ECC7AE}"/>
              </a:ext>
            </a:extLst>
          </p:cNvPr>
          <p:cNvSpPr/>
          <p:nvPr/>
        </p:nvSpPr>
        <p:spPr>
          <a:xfrm>
            <a:off x="10460736" y="2256927"/>
            <a:ext cx="594360" cy="594360"/>
          </a:xfrm>
          <a:prstGeom prst="ellipse">
            <a:avLst/>
          </a:prstGeom>
          <a:solidFill>
            <a:srgbClr val="D9534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25" name="Text 24">
            <a:extLst>
              <a:ext uri="{FF2B5EF4-FFF2-40B4-BE49-F238E27FC236}">
                <a16:creationId xmlns:a16="http://schemas.microsoft.com/office/drawing/2014/main" id="{1294EACB-CCAF-41BC-A670-3B42FFAD5523}"/>
              </a:ext>
            </a:extLst>
          </p:cNvPr>
          <p:cNvSpPr/>
          <p:nvPr/>
        </p:nvSpPr>
        <p:spPr>
          <a:xfrm>
            <a:off x="10460736" y="2490242"/>
            <a:ext cx="594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6" name="Text 25">
            <a:extLst>
              <a:ext uri="{FF2B5EF4-FFF2-40B4-BE49-F238E27FC236}">
                <a16:creationId xmlns:a16="http://schemas.microsoft.com/office/drawing/2014/main" id="{7DABF77C-C3A7-48D4-BD9E-16774E52A6D6}"/>
              </a:ext>
            </a:extLst>
          </p:cNvPr>
          <p:cNvSpPr/>
          <p:nvPr/>
        </p:nvSpPr>
        <p:spPr>
          <a:xfrm>
            <a:off x="9948672" y="3061599"/>
            <a:ext cx="1627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Explain</a:t>
            </a:r>
            <a:endParaRPr lang="en-US" sz="1700" dirty="0">
              <a:latin typeface="Century Gothic" panose="020B0502020202020204" pitchFamily="34" charset="0"/>
            </a:endParaRPr>
          </a:p>
        </p:txBody>
      </p:sp>
      <p:sp>
        <p:nvSpPr>
          <p:cNvPr id="27" name="Text 26">
            <a:extLst>
              <a:ext uri="{FF2B5EF4-FFF2-40B4-BE49-F238E27FC236}">
                <a16:creationId xmlns:a16="http://schemas.microsoft.com/office/drawing/2014/main" id="{2074E79E-507B-494E-9AFE-37634D50A9D3}"/>
              </a:ext>
            </a:extLst>
          </p:cNvPr>
          <p:cNvSpPr/>
          <p:nvPr/>
        </p:nvSpPr>
        <p:spPr>
          <a:xfrm>
            <a:off x="10232136" y="3454791"/>
            <a:ext cx="11064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EAF6FB"/>
                </a:solidFill>
                <a:latin typeface="Century Gothic" panose="020B0502020202020204" pitchFamily="34" charset="0"/>
              </a:rPr>
              <a:t>Modern surgery and recovery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sp>
        <p:nvSpPr>
          <p:cNvPr id="30" name="Text 1">
            <a:extLst>
              <a:ext uri="{FF2B5EF4-FFF2-40B4-BE49-F238E27FC236}">
                <a16:creationId xmlns:a16="http://schemas.microsoft.com/office/drawing/2014/main" id="{226EB248-FFE5-4311-8476-EEC686C3917B}"/>
              </a:ext>
            </a:extLst>
          </p:cNvPr>
          <p:cNvSpPr/>
          <p:nvPr/>
        </p:nvSpPr>
        <p:spPr>
          <a:xfrm>
            <a:off x="710276" y="883790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A practical pathway for General Practitioners in Ireland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33" name="Text 28">
            <a:extLst>
              <a:ext uri="{FF2B5EF4-FFF2-40B4-BE49-F238E27FC236}">
                <a16:creationId xmlns:a16="http://schemas.microsoft.com/office/drawing/2014/main" id="{9BA9D5A8-D409-4DF7-A9B6-27E0C6C10806}"/>
              </a:ext>
            </a:extLst>
          </p:cNvPr>
          <p:cNvSpPr/>
          <p:nvPr/>
        </p:nvSpPr>
        <p:spPr>
          <a:xfrm>
            <a:off x="822960" y="5742432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Goal: efficient access to tailored, high-quality hip and knee care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82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B686D2-58BE-40E5-9281-4C637CA2C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FAC5A9-6919-4164-973B-374307B89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278542"/>
            <a:ext cx="10972800" cy="851092"/>
          </a:xfrm>
        </p:spPr>
        <p:txBody>
          <a:bodyPr>
            <a:normAutofit fontScale="90000"/>
          </a:bodyPr>
          <a:lstStyle/>
          <a:p>
            <a:r>
              <a:rPr lang="en-US" sz="2200" dirty="0">
                <a:solidFill>
                  <a:schemeClr val="accent1"/>
                </a:solidFill>
              </a:rPr>
              <a:t>Osteoarthritis is usually a clinical diagnosis</a:t>
            </a:r>
            <a:br>
              <a:rPr lang="en-US" sz="2800" dirty="0"/>
            </a:br>
            <a:br>
              <a:rPr lang="en-US" sz="2800" dirty="0"/>
            </a:br>
            <a:endParaRPr lang="en-IE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FE394AC0-0409-4816-A479-63FFD1D5042E}"/>
              </a:ext>
            </a:extLst>
          </p:cNvPr>
          <p:cNvSpPr/>
          <p:nvPr/>
        </p:nvSpPr>
        <p:spPr>
          <a:xfrm>
            <a:off x="1243584" y="1887128"/>
            <a:ext cx="594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33" name="Text 28">
            <a:extLst>
              <a:ext uri="{FF2B5EF4-FFF2-40B4-BE49-F238E27FC236}">
                <a16:creationId xmlns:a16="http://schemas.microsoft.com/office/drawing/2014/main" id="{9BA9D5A8-D409-4DF7-A9B6-27E0C6C10806}"/>
              </a:ext>
            </a:extLst>
          </p:cNvPr>
          <p:cNvSpPr/>
          <p:nvPr/>
        </p:nvSpPr>
        <p:spPr>
          <a:xfrm>
            <a:off x="822960" y="5742432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Goal: efficient access to tailored, high-quality hip and knee care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35" name="Image 0" descr="/mnt/data/generated_image_EDF3C68F1B5C_04.png">
            <a:extLst>
              <a:ext uri="{FF2B5EF4-FFF2-40B4-BE49-F238E27FC236}">
                <a16:creationId xmlns:a16="http://schemas.microsoft.com/office/drawing/2014/main" id="{BE9B458E-A439-4D5C-8AEE-1223FB6AC5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769" r="11769"/>
          <a:stretch/>
        </p:blipFill>
        <p:spPr>
          <a:xfrm>
            <a:off x="6644640" y="1249680"/>
            <a:ext cx="5138928" cy="448056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36" name="Shape 2">
            <a:extLst>
              <a:ext uri="{FF2B5EF4-FFF2-40B4-BE49-F238E27FC236}">
                <a16:creationId xmlns:a16="http://schemas.microsoft.com/office/drawing/2014/main" id="{1B606A99-00D1-42BA-A997-5EE1BFE98B47}"/>
              </a:ext>
            </a:extLst>
          </p:cNvPr>
          <p:cNvSpPr/>
          <p:nvPr/>
        </p:nvSpPr>
        <p:spPr>
          <a:xfrm>
            <a:off x="746760" y="1295400"/>
            <a:ext cx="2651760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 dirty="0"/>
          </a:p>
        </p:txBody>
      </p:sp>
      <p:sp>
        <p:nvSpPr>
          <p:cNvPr id="37" name="Text 4">
            <a:extLst>
              <a:ext uri="{FF2B5EF4-FFF2-40B4-BE49-F238E27FC236}">
                <a16:creationId xmlns:a16="http://schemas.microsoft.com/office/drawing/2014/main" id="{A6EBA059-13D4-4257-B9DD-853FB1E2EBEF}"/>
              </a:ext>
            </a:extLst>
          </p:cNvPr>
          <p:cNvSpPr/>
          <p:nvPr/>
        </p:nvSpPr>
        <p:spPr>
          <a:xfrm>
            <a:off x="975360" y="145999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Symptoms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8" name="Text 5">
            <a:extLst>
              <a:ext uri="{FF2B5EF4-FFF2-40B4-BE49-F238E27FC236}">
                <a16:creationId xmlns:a16="http://schemas.microsoft.com/office/drawing/2014/main" id="{55754F7B-F8C0-4F85-AF65-8625863E2D8D}"/>
              </a:ext>
            </a:extLst>
          </p:cNvPr>
          <p:cNvSpPr/>
          <p:nvPr/>
        </p:nvSpPr>
        <p:spPr>
          <a:xfrm>
            <a:off x="1002105" y="1793748"/>
            <a:ext cx="2240280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Loading pain, short-lived stiffness, loss of function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9" name="Shape 6">
            <a:extLst>
              <a:ext uri="{FF2B5EF4-FFF2-40B4-BE49-F238E27FC236}">
                <a16:creationId xmlns:a16="http://schemas.microsoft.com/office/drawing/2014/main" id="{938C336E-8A91-4407-B14C-F806B0E7458C}"/>
              </a:ext>
            </a:extLst>
          </p:cNvPr>
          <p:cNvSpPr/>
          <p:nvPr/>
        </p:nvSpPr>
        <p:spPr>
          <a:xfrm>
            <a:off x="3672840" y="1295400"/>
            <a:ext cx="2651760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0" name="Text 8">
            <a:extLst>
              <a:ext uri="{FF2B5EF4-FFF2-40B4-BE49-F238E27FC236}">
                <a16:creationId xmlns:a16="http://schemas.microsoft.com/office/drawing/2014/main" id="{6FEFBDA7-DEEB-4A05-A1CB-A61DA48D5E26}"/>
              </a:ext>
            </a:extLst>
          </p:cNvPr>
          <p:cNvSpPr/>
          <p:nvPr/>
        </p:nvSpPr>
        <p:spPr>
          <a:xfrm>
            <a:off x="3901440" y="145999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Signs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1" name="Text 9">
            <a:extLst>
              <a:ext uri="{FF2B5EF4-FFF2-40B4-BE49-F238E27FC236}">
                <a16:creationId xmlns:a16="http://schemas.microsoft.com/office/drawing/2014/main" id="{8C513418-A6FD-4517-B6EC-E6599577E67D}"/>
              </a:ext>
            </a:extLst>
          </p:cNvPr>
          <p:cNvSpPr/>
          <p:nvPr/>
        </p:nvSpPr>
        <p:spPr>
          <a:xfrm>
            <a:off x="3874008" y="1847914"/>
            <a:ext cx="2312745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3323D"/>
                </a:solidFill>
                <a:latin typeface="Century Gothic" panose="020B0502020202020204" pitchFamily="34" charset="0"/>
              </a:rPr>
              <a:t>Restricted motion, crepitus, bony enlargement, gait change</a:t>
            </a:r>
            <a:endParaRPr lang="en-US" sz="14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42" name="Shape 10">
            <a:extLst>
              <a:ext uri="{FF2B5EF4-FFF2-40B4-BE49-F238E27FC236}">
                <a16:creationId xmlns:a16="http://schemas.microsoft.com/office/drawing/2014/main" id="{DB42D5AA-34FD-4700-BFC8-7716732E4895}"/>
              </a:ext>
            </a:extLst>
          </p:cNvPr>
          <p:cNvSpPr/>
          <p:nvPr/>
        </p:nvSpPr>
        <p:spPr>
          <a:xfrm>
            <a:off x="746760" y="2849880"/>
            <a:ext cx="2651760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3" name="Text 12">
            <a:extLst>
              <a:ext uri="{FF2B5EF4-FFF2-40B4-BE49-F238E27FC236}">
                <a16:creationId xmlns:a16="http://schemas.microsoft.com/office/drawing/2014/main" id="{86EADD19-31C7-4055-8C2D-27A4FF3F889A}"/>
              </a:ext>
            </a:extLst>
          </p:cNvPr>
          <p:cNvSpPr/>
          <p:nvPr/>
        </p:nvSpPr>
        <p:spPr>
          <a:xfrm>
            <a:off x="975360" y="301447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Impact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4" name="Text 13">
            <a:extLst>
              <a:ext uri="{FF2B5EF4-FFF2-40B4-BE49-F238E27FC236}">
                <a16:creationId xmlns:a16="http://schemas.microsoft.com/office/drawing/2014/main" id="{C7F2C8CA-7165-4889-9FAD-48726440C211}"/>
              </a:ext>
            </a:extLst>
          </p:cNvPr>
          <p:cNvSpPr/>
          <p:nvPr/>
        </p:nvSpPr>
        <p:spPr>
          <a:xfrm>
            <a:off x="961644" y="3342260"/>
            <a:ext cx="2304288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3323D"/>
                </a:solidFill>
                <a:latin typeface="Century Gothic" panose="020B0502020202020204" pitchFamily="34" charset="0"/>
              </a:rPr>
              <a:t>Walking, stairs, sleep, work, caring and recreation</a:t>
            </a:r>
            <a:endParaRPr lang="en-US" sz="14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45" name="Shape 14">
            <a:extLst>
              <a:ext uri="{FF2B5EF4-FFF2-40B4-BE49-F238E27FC236}">
                <a16:creationId xmlns:a16="http://schemas.microsoft.com/office/drawing/2014/main" id="{EFBBB5E6-22EE-4263-B1CC-8435A0BF9AE2}"/>
              </a:ext>
            </a:extLst>
          </p:cNvPr>
          <p:cNvSpPr/>
          <p:nvPr/>
        </p:nvSpPr>
        <p:spPr>
          <a:xfrm>
            <a:off x="3672840" y="2849880"/>
            <a:ext cx="2651760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6" name="Text 16">
            <a:extLst>
              <a:ext uri="{FF2B5EF4-FFF2-40B4-BE49-F238E27FC236}">
                <a16:creationId xmlns:a16="http://schemas.microsoft.com/office/drawing/2014/main" id="{CDBD8C89-0353-4409-8FEC-C6D6E3DF92D9}"/>
              </a:ext>
            </a:extLst>
          </p:cNvPr>
          <p:cNvSpPr/>
          <p:nvPr/>
        </p:nvSpPr>
        <p:spPr>
          <a:xfrm>
            <a:off x="3901440" y="3014472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Context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7" name="Text 17">
            <a:extLst>
              <a:ext uri="{FF2B5EF4-FFF2-40B4-BE49-F238E27FC236}">
                <a16:creationId xmlns:a16="http://schemas.microsoft.com/office/drawing/2014/main" id="{057C7F3A-5075-41CF-B902-C8B901F3987A}"/>
              </a:ext>
            </a:extLst>
          </p:cNvPr>
          <p:cNvSpPr/>
          <p:nvPr/>
        </p:nvSpPr>
        <p:spPr>
          <a:xfrm>
            <a:off x="3901440" y="3342260"/>
            <a:ext cx="2423160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Comorbidities, goals, expectations and readiness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48" name="Text 19">
            <a:extLst>
              <a:ext uri="{FF2B5EF4-FFF2-40B4-BE49-F238E27FC236}">
                <a16:creationId xmlns:a16="http://schemas.microsoft.com/office/drawing/2014/main" id="{80EE312F-1122-4F17-87FC-65CD445D40D9}"/>
              </a:ext>
            </a:extLst>
          </p:cNvPr>
          <p:cNvSpPr/>
          <p:nvPr/>
        </p:nvSpPr>
        <p:spPr>
          <a:xfrm>
            <a:off x="975360" y="5894832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ea typeface="Calibri"/>
                <a:cs typeface="Calibri"/>
              </a:rPr>
              <a:t>High Index of Suspicion</a:t>
            </a:r>
          </a:p>
        </p:txBody>
      </p:sp>
      <p:sp>
        <p:nvSpPr>
          <p:cNvPr id="49" name="Text 1">
            <a:extLst>
              <a:ext uri="{FF2B5EF4-FFF2-40B4-BE49-F238E27FC236}">
                <a16:creationId xmlns:a16="http://schemas.microsoft.com/office/drawing/2014/main" id="{FA945271-588C-4522-ABA1-C076428605F3}"/>
              </a:ext>
            </a:extLst>
          </p:cNvPr>
          <p:cNvSpPr/>
          <p:nvPr/>
        </p:nvSpPr>
        <p:spPr>
          <a:xfrm>
            <a:off x="685800" y="810133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Age ≥45, activity-related pain, and no morning stiffness or stiffness ≤30 minutes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50" name="Shape 18">
            <a:extLst>
              <a:ext uri="{FF2B5EF4-FFF2-40B4-BE49-F238E27FC236}">
                <a16:creationId xmlns:a16="http://schemas.microsoft.com/office/drawing/2014/main" id="{46BCFB30-D617-4099-9C5E-628C4A5E0C45}"/>
              </a:ext>
            </a:extLst>
          </p:cNvPr>
          <p:cNvSpPr/>
          <p:nvPr/>
        </p:nvSpPr>
        <p:spPr>
          <a:xfrm>
            <a:off x="853440" y="5797296"/>
            <a:ext cx="11000232" cy="275591"/>
          </a:xfrm>
          <a:prstGeom prst="roundRect">
            <a:avLst>
              <a:gd name="adj" fmla="val 17241"/>
            </a:avLst>
          </a:prstGeom>
          <a:solidFill>
            <a:srgbClr val="004B87"/>
          </a:solidFill>
          <a:ln w="12700">
            <a:solidFill>
              <a:srgbClr val="004B87"/>
            </a:solidFill>
            <a:prstDash val="solid"/>
          </a:ln>
        </p:spPr>
        <p:txBody>
          <a:bodyPr/>
          <a:lstStyle/>
          <a:p>
            <a:endParaRPr lang="en-IE" dirty="0"/>
          </a:p>
        </p:txBody>
      </p:sp>
      <p:sp>
        <p:nvSpPr>
          <p:cNvPr id="51" name="Text 19">
            <a:extLst>
              <a:ext uri="{FF2B5EF4-FFF2-40B4-BE49-F238E27FC236}">
                <a16:creationId xmlns:a16="http://schemas.microsoft.com/office/drawing/2014/main" id="{AA185C25-16C8-4EBF-BF5D-7A478BD3162B}"/>
              </a:ext>
            </a:extLst>
          </p:cNvPr>
          <p:cNvSpPr/>
          <p:nvPr/>
        </p:nvSpPr>
        <p:spPr>
          <a:xfrm>
            <a:off x="1066800" y="5816219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1600" b="1" dirty="0">
                <a:solidFill>
                  <a:srgbClr val="FFFFFF"/>
                </a:solidFill>
                <a:latin typeface="Century Gothic" panose="020B0502020202020204" pitchFamily="34" charset="0"/>
                <a:ea typeface="Calibri"/>
                <a:cs typeface="Calibri"/>
              </a:rPr>
              <a:t>High Index of Suspicion</a:t>
            </a:r>
          </a:p>
        </p:txBody>
      </p:sp>
      <p:sp>
        <p:nvSpPr>
          <p:cNvPr id="52" name="Shape 3">
            <a:extLst>
              <a:ext uri="{FF2B5EF4-FFF2-40B4-BE49-F238E27FC236}">
                <a16:creationId xmlns:a16="http://schemas.microsoft.com/office/drawing/2014/main" id="{45184806-BA01-4F64-B01E-28AB2393DD69}"/>
              </a:ext>
            </a:extLst>
          </p:cNvPr>
          <p:cNvSpPr/>
          <p:nvPr/>
        </p:nvSpPr>
        <p:spPr>
          <a:xfrm>
            <a:off x="673608" y="1295400"/>
            <a:ext cx="73152" cy="123444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3" name="Shape 7">
            <a:extLst>
              <a:ext uri="{FF2B5EF4-FFF2-40B4-BE49-F238E27FC236}">
                <a16:creationId xmlns:a16="http://schemas.microsoft.com/office/drawing/2014/main" id="{DED49245-4D07-439E-A3E2-D47EE94AC9DD}"/>
              </a:ext>
            </a:extLst>
          </p:cNvPr>
          <p:cNvSpPr/>
          <p:nvPr/>
        </p:nvSpPr>
        <p:spPr>
          <a:xfrm>
            <a:off x="3599688" y="1295400"/>
            <a:ext cx="73152" cy="1234440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4" name="Shape 11">
            <a:extLst>
              <a:ext uri="{FF2B5EF4-FFF2-40B4-BE49-F238E27FC236}">
                <a16:creationId xmlns:a16="http://schemas.microsoft.com/office/drawing/2014/main" id="{9D14A343-C657-4553-ACD7-3E9405A35390}"/>
              </a:ext>
            </a:extLst>
          </p:cNvPr>
          <p:cNvSpPr/>
          <p:nvPr/>
        </p:nvSpPr>
        <p:spPr>
          <a:xfrm>
            <a:off x="673608" y="2849880"/>
            <a:ext cx="73152" cy="1234440"/>
          </a:xfrm>
          <a:prstGeom prst="rect">
            <a:avLst/>
          </a:prstGeom>
          <a:solidFill>
            <a:srgbClr val="F0B44C"/>
          </a:solidFill>
          <a:ln w="12700">
            <a:solidFill>
              <a:srgbClr val="F0B44C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5" name="Shape 15">
            <a:extLst>
              <a:ext uri="{FF2B5EF4-FFF2-40B4-BE49-F238E27FC236}">
                <a16:creationId xmlns:a16="http://schemas.microsoft.com/office/drawing/2014/main" id="{48BB6B39-EB84-435F-AD1A-B5E8B17990E8}"/>
              </a:ext>
            </a:extLst>
          </p:cNvPr>
          <p:cNvSpPr/>
          <p:nvPr/>
        </p:nvSpPr>
        <p:spPr>
          <a:xfrm>
            <a:off x="3599688" y="2849880"/>
            <a:ext cx="73152" cy="1234440"/>
          </a:xfrm>
          <a:prstGeom prst="rect">
            <a:avLst/>
          </a:prstGeom>
          <a:solidFill>
            <a:srgbClr val="2E8B75"/>
          </a:solidFill>
          <a:ln w="12700">
            <a:solidFill>
              <a:srgbClr val="2E8B75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3027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id="{7320F78A-8DCC-42A1-BD62-7B03ED2EA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223328"/>
            <a:ext cx="10972800" cy="851092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Hip OA: history and diagnostic clues</a:t>
            </a:r>
            <a:br>
              <a:rPr lang="en-US" sz="2800" dirty="0"/>
            </a:br>
            <a:endParaRPr lang="en-IE" dirty="0"/>
          </a:p>
        </p:txBody>
      </p:sp>
      <p:sp>
        <p:nvSpPr>
          <p:cNvPr id="35" name="Text 0">
            <a:extLst>
              <a:ext uri="{FF2B5EF4-FFF2-40B4-BE49-F238E27FC236}">
                <a16:creationId xmlns:a16="http://schemas.microsoft.com/office/drawing/2014/main" id="{B63B9F49-BB7B-4F24-849F-D46AAC0EEA2F}"/>
              </a:ext>
            </a:extLst>
          </p:cNvPr>
          <p:cNvSpPr/>
          <p:nvPr/>
        </p:nvSpPr>
        <p:spPr>
          <a:xfrm>
            <a:off x="457200" y="306324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36" name="Text 1">
            <a:extLst>
              <a:ext uri="{FF2B5EF4-FFF2-40B4-BE49-F238E27FC236}">
                <a16:creationId xmlns:a16="http://schemas.microsoft.com/office/drawing/2014/main" id="{0A8CD2FD-78E2-456A-84FD-42207AF6210B}"/>
              </a:ext>
            </a:extLst>
          </p:cNvPr>
          <p:cNvSpPr/>
          <p:nvPr/>
        </p:nvSpPr>
        <p:spPr>
          <a:xfrm>
            <a:off x="701040" y="78562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Hip pain may present in the groin, buttock, thigh or knee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46" name="Shape 11">
            <a:extLst>
              <a:ext uri="{FF2B5EF4-FFF2-40B4-BE49-F238E27FC236}">
                <a16:creationId xmlns:a16="http://schemas.microsoft.com/office/drawing/2014/main" id="{E3F634B7-1F74-48AD-A55B-7747347CE729}"/>
              </a:ext>
            </a:extLst>
          </p:cNvPr>
          <p:cNvSpPr/>
          <p:nvPr/>
        </p:nvSpPr>
        <p:spPr>
          <a:xfrm>
            <a:off x="6236208" y="3401568"/>
            <a:ext cx="73152" cy="2130552"/>
          </a:xfrm>
          <a:prstGeom prst="rect">
            <a:avLst/>
          </a:prstGeom>
          <a:solidFill>
            <a:srgbClr val="2E8B75"/>
          </a:solidFill>
          <a:ln w="12700">
            <a:solidFill>
              <a:srgbClr val="2E8B75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49" name="Slide Number Placeholder 0">
            <a:extLst>
              <a:ext uri="{FF2B5EF4-FFF2-40B4-BE49-F238E27FC236}">
                <a16:creationId xmlns:a16="http://schemas.microsoft.com/office/drawing/2014/main" id="{44B36D8A-A77A-4CD2-9A09-D0A25CC180EB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0" name="Shape 2">
            <a:extLst>
              <a:ext uri="{FF2B5EF4-FFF2-40B4-BE49-F238E27FC236}">
                <a16:creationId xmlns:a16="http://schemas.microsoft.com/office/drawing/2014/main" id="{B6B04469-E27D-4CD4-BC06-82B257CC7E6C}"/>
              </a:ext>
            </a:extLst>
          </p:cNvPr>
          <p:cNvSpPr/>
          <p:nvPr/>
        </p:nvSpPr>
        <p:spPr>
          <a:xfrm>
            <a:off x="594360" y="1143000"/>
            <a:ext cx="5349240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51" name="Shape 3">
            <a:extLst>
              <a:ext uri="{FF2B5EF4-FFF2-40B4-BE49-F238E27FC236}">
                <a16:creationId xmlns:a16="http://schemas.microsoft.com/office/drawing/2014/main" id="{A29B1197-2EDA-46EB-91F6-6B4C62E76088}"/>
              </a:ext>
            </a:extLst>
          </p:cNvPr>
          <p:cNvSpPr/>
          <p:nvPr/>
        </p:nvSpPr>
        <p:spPr>
          <a:xfrm>
            <a:off x="594360" y="1143000"/>
            <a:ext cx="73152" cy="438912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2" name="Text 4">
            <a:extLst>
              <a:ext uri="{FF2B5EF4-FFF2-40B4-BE49-F238E27FC236}">
                <a16:creationId xmlns:a16="http://schemas.microsoft.com/office/drawing/2014/main" id="{F2C5869F-FBBF-4BDD-8238-AE82E3DB6A0D}"/>
              </a:ext>
            </a:extLst>
          </p:cNvPr>
          <p:cNvSpPr/>
          <p:nvPr/>
        </p:nvSpPr>
        <p:spPr>
          <a:xfrm>
            <a:off x="822960" y="130759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Ask</a:t>
            </a:r>
            <a:endParaRPr lang="en-US" sz="2400" b="1" dirty="0">
              <a:latin typeface="Century Gothic" panose="020B0502020202020204" pitchFamily="34" charset="0"/>
            </a:endParaRPr>
          </a:p>
        </p:txBody>
      </p:sp>
      <p:sp>
        <p:nvSpPr>
          <p:cNvPr id="53" name="Text 5">
            <a:extLst>
              <a:ext uri="{FF2B5EF4-FFF2-40B4-BE49-F238E27FC236}">
                <a16:creationId xmlns:a16="http://schemas.microsoft.com/office/drawing/2014/main" id="{E2B64319-86BB-440A-ACF7-373F28246886}"/>
              </a:ext>
            </a:extLst>
          </p:cNvPr>
          <p:cNvSpPr/>
          <p:nvPr/>
        </p:nvSpPr>
        <p:spPr>
          <a:xfrm>
            <a:off x="822960" y="1709928"/>
            <a:ext cx="5120640" cy="3675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3323D"/>
                </a:solidFill>
                <a:latin typeface="Century Gothic" panose="020B0502020202020204" pitchFamily="34" charset="0"/>
              </a:rPr>
              <a:t>Pain location and radiation</a:t>
            </a:r>
            <a:endParaRPr lang="en-US" sz="2000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3323D"/>
                </a:solidFill>
                <a:latin typeface="Century Gothic" panose="020B0502020202020204" pitchFamily="34" charset="0"/>
              </a:rPr>
              <a:t>Shoes, socks, car transfers and </a:t>
            </a: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rgbClr val="23323D"/>
                </a:solidFill>
                <a:latin typeface="Century Gothic" panose="020B0502020202020204" pitchFamily="34" charset="0"/>
              </a:rPr>
              <a:t>     low chairs</a:t>
            </a:r>
            <a:endParaRPr lang="en-US" sz="2000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3323D"/>
                </a:solidFill>
                <a:latin typeface="Century Gothic" panose="020B0502020202020204" pitchFamily="34" charset="0"/>
              </a:rPr>
              <a:t>Walking tolerance, night pain </a:t>
            </a:r>
          </a:p>
          <a:p>
            <a:pPr>
              <a:buClr>
                <a:schemeClr val="accent1"/>
              </a:buClr>
            </a:pPr>
            <a:r>
              <a:rPr lang="en-US" sz="2000" dirty="0">
                <a:solidFill>
                  <a:srgbClr val="23323D"/>
                </a:solidFill>
                <a:latin typeface="Century Gothic" panose="020B0502020202020204" pitchFamily="34" charset="0"/>
              </a:rPr>
              <a:t>     and analgesia</a:t>
            </a:r>
            <a:endParaRPr lang="en-US" sz="2000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3323D"/>
                </a:solidFill>
                <a:latin typeface="Century Gothic" panose="020B0502020202020204" pitchFamily="34" charset="0"/>
              </a:rPr>
              <a:t>Prior trauma, childhood disease or steroid exposure</a:t>
            </a:r>
            <a:endParaRPr lang="en-US" sz="2000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342900" indent="-34290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23323D"/>
                </a:solidFill>
                <a:latin typeface="Century Gothic" panose="020B0502020202020204" pitchFamily="34" charset="0"/>
              </a:rPr>
              <a:t>Back, neurological and systemic symptoms</a:t>
            </a:r>
            <a:endParaRPr lang="en-US" sz="20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4" name="Shape 6">
            <a:extLst>
              <a:ext uri="{FF2B5EF4-FFF2-40B4-BE49-F238E27FC236}">
                <a16:creationId xmlns:a16="http://schemas.microsoft.com/office/drawing/2014/main" id="{C63AA7BC-9D84-45F5-A84E-67017413507B}"/>
              </a:ext>
            </a:extLst>
          </p:cNvPr>
          <p:cNvSpPr/>
          <p:nvPr/>
        </p:nvSpPr>
        <p:spPr>
          <a:xfrm>
            <a:off x="6163056" y="1143000"/>
            <a:ext cx="534924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55" name="Shape 7">
            <a:extLst>
              <a:ext uri="{FF2B5EF4-FFF2-40B4-BE49-F238E27FC236}">
                <a16:creationId xmlns:a16="http://schemas.microsoft.com/office/drawing/2014/main" id="{93C7343C-E82E-4751-BB30-5AD205A441F9}"/>
              </a:ext>
            </a:extLst>
          </p:cNvPr>
          <p:cNvSpPr/>
          <p:nvPr/>
        </p:nvSpPr>
        <p:spPr>
          <a:xfrm>
            <a:off x="6236208" y="1143000"/>
            <a:ext cx="73152" cy="1965960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6" name="Text 8">
            <a:extLst>
              <a:ext uri="{FF2B5EF4-FFF2-40B4-BE49-F238E27FC236}">
                <a16:creationId xmlns:a16="http://schemas.microsoft.com/office/drawing/2014/main" id="{04849A0E-48BD-46A2-80BE-D1750691F33B}"/>
              </a:ext>
            </a:extLst>
          </p:cNvPr>
          <p:cNvSpPr/>
          <p:nvPr/>
        </p:nvSpPr>
        <p:spPr>
          <a:xfrm>
            <a:off x="6464808" y="130759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B87"/>
                </a:solidFill>
                <a:latin typeface="Century Gothic" panose="020B0502020202020204" pitchFamily="34" charset="0"/>
              </a:rPr>
              <a:t>Red flags / alternatives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57" name="Text 9">
            <a:extLst>
              <a:ext uri="{FF2B5EF4-FFF2-40B4-BE49-F238E27FC236}">
                <a16:creationId xmlns:a16="http://schemas.microsoft.com/office/drawing/2014/main" id="{B2922E7E-AEC6-4C31-AC5E-FA230FE5793C}"/>
              </a:ext>
            </a:extLst>
          </p:cNvPr>
          <p:cNvSpPr/>
          <p:nvPr/>
        </p:nvSpPr>
        <p:spPr>
          <a:xfrm>
            <a:off x="6449568" y="1604772"/>
            <a:ext cx="4888992" cy="12527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</a:rPr>
              <a:t>Acute inability to weight-bear; hot joint or fever; fracture concern; rapidly progressive symptoms; malignancy features; significant neurology.</a:t>
            </a: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8" name="Shape 11">
            <a:extLst>
              <a:ext uri="{FF2B5EF4-FFF2-40B4-BE49-F238E27FC236}">
                <a16:creationId xmlns:a16="http://schemas.microsoft.com/office/drawing/2014/main" id="{9A262038-ABCB-4406-8FB2-2D61501EFE89}"/>
              </a:ext>
            </a:extLst>
          </p:cNvPr>
          <p:cNvSpPr/>
          <p:nvPr/>
        </p:nvSpPr>
        <p:spPr>
          <a:xfrm>
            <a:off x="6236208" y="3401568"/>
            <a:ext cx="73152" cy="2130552"/>
          </a:xfrm>
          <a:prstGeom prst="rect">
            <a:avLst/>
          </a:prstGeom>
          <a:solidFill>
            <a:srgbClr val="2E8B75"/>
          </a:solidFill>
          <a:ln w="12700">
            <a:solidFill>
              <a:srgbClr val="2E8B75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9" name="Text 12">
            <a:extLst>
              <a:ext uri="{FF2B5EF4-FFF2-40B4-BE49-F238E27FC236}">
                <a16:creationId xmlns:a16="http://schemas.microsoft.com/office/drawing/2014/main" id="{5F0CFFAC-4CB1-4034-947B-A944395E06DC}"/>
              </a:ext>
            </a:extLst>
          </p:cNvPr>
          <p:cNvSpPr/>
          <p:nvPr/>
        </p:nvSpPr>
        <p:spPr>
          <a:xfrm>
            <a:off x="6464808" y="356616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B87"/>
                </a:solidFill>
                <a:latin typeface="Century Gothic" panose="020B0502020202020204" pitchFamily="34" charset="0"/>
              </a:rPr>
              <a:t>Useful pattern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0" name="Text 13">
            <a:extLst>
              <a:ext uri="{FF2B5EF4-FFF2-40B4-BE49-F238E27FC236}">
                <a16:creationId xmlns:a16="http://schemas.microsoft.com/office/drawing/2014/main" id="{22DF75CD-353B-4704-93E6-D0A53DC8A0B0}"/>
              </a:ext>
            </a:extLst>
          </p:cNvPr>
          <p:cNvSpPr/>
          <p:nvPr/>
        </p:nvSpPr>
        <p:spPr>
          <a:xfrm>
            <a:off x="6464808" y="3758184"/>
            <a:ext cx="493776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</a:rPr>
              <a:t>Activity-related groin pain + reduced internal rotation + functional limitation. Assess spine and knee when symptoms do not localise</a:t>
            </a:r>
            <a:r>
              <a:rPr lang="en-US" dirty="0">
                <a:solidFill>
                  <a:srgbClr val="23323D"/>
                </a:solidFill>
              </a:rPr>
              <a:t>.</a:t>
            </a:r>
            <a:endParaRPr lang="en-US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03706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FB98BE-E37A-491D-ABCB-4445E67AA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48" y="195388"/>
            <a:ext cx="10972800" cy="851092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Hip examination: six high-yield observations</a:t>
            </a:r>
            <a:br>
              <a:rPr lang="en-US" sz="2800" dirty="0"/>
            </a:br>
            <a:endParaRPr lang="en-IE" dirty="0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45BB28D2-2A61-4AB4-9FF9-EC6CC05EAA97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21" name="Text 1">
            <a:extLst>
              <a:ext uri="{FF2B5EF4-FFF2-40B4-BE49-F238E27FC236}">
                <a16:creationId xmlns:a16="http://schemas.microsoft.com/office/drawing/2014/main" id="{F13CF127-1800-407C-BF08-4BF81135D18D}"/>
              </a:ext>
            </a:extLst>
          </p:cNvPr>
          <p:cNvSpPr/>
          <p:nvPr/>
        </p:nvSpPr>
        <p:spPr>
          <a:xfrm>
            <a:off x="7010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Compare sides and reproduce the patient’s familiar pain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22" name="Image 0" descr="/mnt/data/generated_image_EDF3C68F1B5C_02.png">
            <a:extLst>
              <a:ext uri="{FF2B5EF4-FFF2-40B4-BE49-F238E27FC236}">
                <a16:creationId xmlns:a16="http://schemas.microsoft.com/office/drawing/2014/main" id="{9136BA77-CE9D-4906-A541-113A9D33DE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30" r="13030"/>
          <a:stretch/>
        </p:blipFill>
        <p:spPr>
          <a:xfrm>
            <a:off x="594360" y="1097280"/>
            <a:ext cx="5577840" cy="50292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23" name="Shape 2">
            <a:extLst>
              <a:ext uri="{FF2B5EF4-FFF2-40B4-BE49-F238E27FC236}">
                <a16:creationId xmlns:a16="http://schemas.microsoft.com/office/drawing/2014/main" id="{C0F959E8-FA4A-43BE-9A2E-A129C87A02C3}"/>
              </a:ext>
            </a:extLst>
          </p:cNvPr>
          <p:cNvSpPr/>
          <p:nvPr/>
        </p:nvSpPr>
        <p:spPr>
          <a:xfrm>
            <a:off x="6477000" y="1137920"/>
            <a:ext cx="2267712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4" name="Shape 3">
            <a:extLst>
              <a:ext uri="{FF2B5EF4-FFF2-40B4-BE49-F238E27FC236}">
                <a16:creationId xmlns:a16="http://schemas.microsoft.com/office/drawing/2014/main" id="{3AE37044-BEE6-4BFA-A61A-D2582988A5C7}"/>
              </a:ext>
            </a:extLst>
          </p:cNvPr>
          <p:cNvSpPr/>
          <p:nvPr/>
        </p:nvSpPr>
        <p:spPr>
          <a:xfrm>
            <a:off x="6446520" y="1188720"/>
            <a:ext cx="73152" cy="123444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44AE58D7-0176-4201-A94E-FF4EDF39C93A}"/>
              </a:ext>
            </a:extLst>
          </p:cNvPr>
          <p:cNvSpPr/>
          <p:nvPr/>
        </p:nvSpPr>
        <p:spPr>
          <a:xfrm>
            <a:off x="6675120" y="1353312"/>
            <a:ext cx="1856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Gait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74159792-B2E1-44E3-A5A4-BC82AE475BC5}"/>
              </a:ext>
            </a:extLst>
          </p:cNvPr>
          <p:cNvSpPr/>
          <p:nvPr/>
        </p:nvSpPr>
        <p:spPr>
          <a:xfrm>
            <a:off x="6675120" y="1755648"/>
            <a:ext cx="1856232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Antalgic / Trendelenburg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7" name="Shape 6">
            <a:extLst>
              <a:ext uri="{FF2B5EF4-FFF2-40B4-BE49-F238E27FC236}">
                <a16:creationId xmlns:a16="http://schemas.microsoft.com/office/drawing/2014/main" id="{C10FC259-8994-40E2-8BB1-2DB3B3DAE69E}"/>
              </a:ext>
            </a:extLst>
          </p:cNvPr>
          <p:cNvSpPr/>
          <p:nvPr/>
        </p:nvSpPr>
        <p:spPr>
          <a:xfrm>
            <a:off x="8970264" y="1188720"/>
            <a:ext cx="2267712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50FA3726-0A85-457A-ACD5-57D93A76E3B3}"/>
              </a:ext>
            </a:extLst>
          </p:cNvPr>
          <p:cNvSpPr/>
          <p:nvPr/>
        </p:nvSpPr>
        <p:spPr>
          <a:xfrm>
            <a:off x="8970264" y="1188720"/>
            <a:ext cx="73152" cy="123444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2B6281F1-5B64-43CC-B56C-BFD22C9BF40F}"/>
              </a:ext>
            </a:extLst>
          </p:cNvPr>
          <p:cNvSpPr/>
          <p:nvPr/>
        </p:nvSpPr>
        <p:spPr>
          <a:xfrm>
            <a:off x="9198864" y="1353312"/>
            <a:ext cx="1856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Leg length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FE486979-0822-42CF-9EA0-F9758C3ED98C}"/>
              </a:ext>
            </a:extLst>
          </p:cNvPr>
          <p:cNvSpPr/>
          <p:nvPr/>
        </p:nvSpPr>
        <p:spPr>
          <a:xfrm>
            <a:off x="9198864" y="1755648"/>
            <a:ext cx="1856232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True and apparent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2" name="Shape 10">
            <a:extLst>
              <a:ext uri="{FF2B5EF4-FFF2-40B4-BE49-F238E27FC236}">
                <a16:creationId xmlns:a16="http://schemas.microsoft.com/office/drawing/2014/main" id="{9E39F32F-4FF7-46A6-8722-32154F1232AD}"/>
              </a:ext>
            </a:extLst>
          </p:cNvPr>
          <p:cNvSpPr/>
          <p:nvPr/>
        </p:nvSpPr>
        <p:spPr>
          <a:xfrm>
            <a:off x="6446520" y="2697480"/>
            <a:ext cx="2267712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33" name="Shape 11">
            <a:extLst>
              <a:ext uri="{FF2B5EF4-FFF2-40B4-BE49-F238E27FC236}">
                <a16:creationId xmlns:a16="http://schemas.microsoft.com/office/drawing/2014/main" id="{91730021-6B89-4393-AB92-9C8871F318FF}"/>
              </a:ext>
            </a:extLst>
          </p:cNvPr>
          <p:cNvSpPr/>
          <p:nvPr/>
        </p:nvSpPr>
        <p:spPr>
          <a:xfrm>
            <a:off x="6446520" y="2697480"/>
            <a:ext cx="73152" cy="1234440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3DCC81A9-6681-44A3-BBE7-4040C23C6B52}"/>
              </a:ext>
            </a:extLst>
          </p:cNvPr>
          <p:cNvSpPr/>
          <p:nvPr/>
        </p:nvSpPr>
        <p:spPr>
          <a:xfrm>
            <a:off x="6675120" y="2862072"/>
            <a:ext cx="1856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Range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202A9FF9-8DF8-46CC-B287-B179C5DB9D0E}"/>
              </a:ext>
            </a:extLst>
          </p:cNvPr>
          <p:cNvSpPr/>
          <p:nvPr/>
        </p:nvSpPr>
        <p:spPr>
          <a:xfrm>
            <a:off x="6675120" y="3264408"/>
            <a:ext cx="1856232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Internal rotation often first lost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8" name="Shape 14">
            <a:extLst>
              <a:ext uri="{FF2B5EF4-FFF2-40B4-BE49-F238E27FC236}">
                <a16:creationId xmlns:a16="http://schemas.microsoft.com/office/drawing/2014/main" id="{7D4E254B-BB23-406C-813E-F633A1A2B0A6}"/>
              </a:ext>
            </a:extLst>
          </p:cNvPr>
          <p:cNvSpPr/>
          <p:nvPr/>
        </p:nvSpPr>
        <p:spPr>
          <a:xfrm>
            <a:off x="8970264" y="2697480"/>
            <a:ext cx="2267712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9" name="Shape 15">
            <a:extLst>
              <a:ext uri="{FF2B5EF4-FFF2-40B4-BE49-F238E27FC236}">
                <a16:creationId xmlns:a16="http://schemas.microsoft.com/office/drawing/2014/main" id="{04B403FB-1664-4E83-B0A7-88C4DC45EC31}"/>
              </a:ext>
            </a:extLst>
          </p:cNvPr>
          <p:cNvSpPr/>
          <p:nvPr/>
        </p:nvSpPr>
        <p:spPr>
          <a:xfrm>
            <a:off x="8970264" y="2697480"/>
            <a:ext cx="73152" cy="123444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6AA3EF42-F535-41E9-B711-1E935C5BA8F8}"/>
              </a:ext>
            </a:extLst>
          </p:cNvPr>
          <p:cNvSpPr/>
          <p:nvPr/>
        </p:nvSpPr>
        <p:spPr>
          <a:xfrm>
            <a:off x="9198864" y="2862072"/>
            <a:ext cx="1856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Strength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539DA7DE-98A7-4317-9AB1-812F9C11CFCC}"/>
              </a:ext>
            </a:extLst>
          </p:cNvPr>
          <p:cNvSpPr/>
          <p:nvPr/>
        </p:nvSpPr>
        <p:spPr>
          <a:xfrm>
            <a:off x="9198864" y="3264408"/>
            <a:ext cx="1856232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Abductors and flexors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80C7306C-914E-4F4D-A8B7-DAF8D1636E25}"/>
              </a:ext>
            </a:extLst>
          </p:cNvPr>
          <p:cNvSpPr/>
          <p:nvPr/>
        </p:nvSpPr>
        <p:spPr>
          <a:xfrm>
            <a:off x="6446520" y="4206240"/>
            <a:ext cx="2267712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3" name="Shape 19">
            <a:extLst>
              <a:ext uri="{FF2B5EF4-FFF2-40B4-BE49-F238E27FC236}">
                <a16:creationId xmlns:a16="http://schemas.microsoft.com/office/drawing/2014/main" id="{2EF2A360-F6C3-4A78-BA22-1085AA2E5092}"/>
              </a:ext>
            </a:extLst>
          </p:cNvPr>
          <p:cNvSpPr/>
          <p:nvPr/>
        </p:nvSpPr>
        <p:spPr>
          <a:xfrm>
            <a:off x="6446520" y="4206240"/>
            <a:ext cx="73152" cy="123444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44" name="Text 20">
            <a:extLst>
              <a:ext uri="{FF2B5EF4-FFF2-40B4-BE49-F238E27FC236}">
                <a16:creationId xmlns:a16="http://schemas.microsoft.com/office/drawing/2014/main" id="{0B2CA0F6-1F38-4322-A753-9BCB40C20939}"/>
              </a:ext>
            </a:extLst>
          </p:cNvPr>
          <p:cNvSpPr/>
          <p:nvPr/>
        </p:nvSpPr>
        <p:spPr>
          <a:xfrm>
            <a:off x="6675120" y="4370832"/>
            <a:ext cx="1856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Provocation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5" name="Text 21">
            <a:extLst>
              <a:ext uri="{FF2B5EF4-FFF2-40B4-BE49-F238E27FC236}">
                <a16:creationId xmlns:a16="http://schemas.microsoft.com/office/drawing/2014/main" id="{60D35589-E40A-403A-B9B2-E8B3BCE53758}"/>
              </a:ext>
            </a:extLst>
          </p:cNvPr>
          <p:cNvSpPr/>
          <p:nvPr/>
        </p:nvSpPr>
        <p:spPr>
          <a:xfrm>
            <a:off x="6675120" y="4773168"/>
            <a:ext cx="1856232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FADIR / FABER in context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7" name="Shape 22">
            <a:extLst>
              <a:ext uri="{FF2B5EF4-FFF2-40B4-BE49-F238E27FC236}">
                <a16:creationId xmlns:a16="http://schemas.microsoft.com/office/drawing/2014/main" id="{A95AAB9E-1314-47E9-A3DF-785C57A137A6}"/>
              </a:ext>
            </a:extLst>
          </p:cNvPr>
          <p:cNvSpPr/>
          <p:nvPr/>
        </p:nvSpPr>
        <p:spPr>
          <a:xfrm>
            <a:off x="8970264" y="4206240"/>
            <a:ext cx="2267712" cy="123444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8" name="Shape 23">
            <a:extLst>
              <a:ext uri="{FF2B5EF4-FFF2-40B4-BE49-F238E27FC236}">
                <a16:creationId xmlns:a16="http://schemas.microsoft.com/office/drawing/2014/main" id="{E583EFDA-656E-467B-97A2-1E96C3861B99}"/>
              </a:ext>
            </a:extLst>
          </p:cNvPr>
          <p:cNvSpPr/>
          <p:nvPr/>
        </p:nvSpPr>
        <p:spPr>
          <a:xfrm>
            <a:off x="8970264" y="4206240"/>
            <a:ext cx="73152" cy="123444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61" name="Text 24">
            <a:extLst>
              <a:ext uri="{FF2B5EF4-FFF2-40B4-BE49-F238E27FC236}">
                <a16:creationId xmlns:a16="http://schemas.microsoft.com/office/drawing/2014/main" id="{D98CA2EE-97DC-43DB-92BC-D5C11257E6FC}"/>
              </a:ext>
            </a:extLst>
          </p:cNvPr>
          <p:cNvSpPr/>
          <p:nvPr/>
        </p:nvSpPr>
        <p:spPr>
          <a:xfrm>
            <a:off x="9198864" y="4370832"/>
            <a:ext cx="1856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Screen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2" name="Text 25">
            <a:extLst>
              <a:ext uri="{FF2B5EF4-FFF2-40B4-BE49-F238E27FC236}">
                <a16:creationId xmlns:a16="http://schemas.microsoft.com/office/drawing/2014/main" id="{C06AC4FB-9D04-4E1B-AC7D-87325904E226}"/>
              </a:ext>
            </a:extLst>
          </p:cNvPr>
          <p:cNvSpPr/>
          <p:nvPr/>
        </p:nvSpPr>
        <p:spPr>
          <a:xfrm>
            <a:off x="9198864" y="4773168"/>
            <a:ext cx="1856232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Lumbar spine, SI joint, knee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8B2A2EC7-1584-4420-A49F-4C31F5DF8901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2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E503CC-B900-4EB9-A973-8B1819051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257" y="223328"/>
            <a:ext cx="10972800" cy="851092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004B87"/>
                </a:solidFill>
              </a:rPr>
              <a:t>Knee OA: </a:t>
            </a:r>
            <a:r>
              <a:rPr lang="en-US" sz="2800" dirty="0" err="1">
                <a:solidFill>
                  <a:srgbClr val="004B87"/>
                </a:solidFill>
              </a:rPr>
              <a:t>localise</a:t>
            </a:r>
            <a:r>
              <a:rPr lang="en-US" sz="2800" dirty="0">
                <a:solidFill>
                  <a:srgbClr val="004B87"/>
                </a:solidFill>
              </a:rPr>
              <a:t> the disease</a:t>
            </a:r>
            <a:br>
              <a:rPr lang="en-US" sz="2800" dirty="0"/>
            </a:br>
            <a:endParaRPr lang="en-IE" dirty="0"/>
          </a:p>
        </p:txBody>
      </p:sp>
      <p:sp>
        <p:nvSpPr>
          <p:cNvPr id="35" name="Text 0">
            <a:extLst>
              <a:ext uri="{FF2B5EF4-FFF2-40B4-BE49-F238E27FC236}">
                <a16:creationId xmlns:a16="http://schemas.microsoft.com/office/drawing/2014/main" id="{55D31248-7CA8-4EF7-A676-CB16B04AF7F4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500" dirty="0"/>
          </a:p>
        </p:txBody>
      </p:sp>
      <p:sp>
        <p:nvSpPr>
          <p:cNvPr id="36" name="Text 1">
            <a:extLst>
              <a:ext uri="{FF2B5EF4-FFF2-40B4-BE49-F238E27FC236}">
                <a16:creationId xmlns:a16="http://schemas.microsoft.com/office/drawing/2014/main" id="{03F89EB3-4993-4BAF-85B8-CDE10AFFABB3}"/>
              </a:ext>
            </a:extLst>
          </p:cNvPr>
          <p:cNvSpPr/>
          <p:nvPr/>
        </p:nvSpPr>
        <p:spPr>
          <a:xfrm>
            <a:off x="722823" y="779470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Symptoms and examination should identify compartment pattern and stability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46" name="Image 0" descr="/mnt/data/generated_image_EDF3C68F1B5C_05.png">
            <a:extLst>
              <a:ext uri="{FF2B5EF4-FFF2-40B4-BE49-F238E27FC236}">
                <a16:creationId xmlns:a16="http://schemas.microsoft.com/office/drawing/2014/main" id="{1F5566CD-486E-480E-AA7B-9388B40481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055" r="16055"/>
          <a:stretch/>
        </p:blipFill>
        <p:spPr>
          <a:xfrm>
            <a:off x="6565392" y="1097280"/>
            <a:ext cx="5074920" cy="498348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9" name="Shape 2">
            <a:extLst>
              <a:ext uri="{FF2B5EF4-FFF2-40B4-BE49-F238E27FC236}">
                <a16:creationId xmlns:a16="http://schemas.microsoft.com/office/drawing/2014/main" id="{7972705D-697E-4804-8E1A-88B70F6CB4FB}"/>
              </a:ext>
            </a:extLst>
          </p:cNvPr>
          <p:cNvSpPr/>
          <p:nvPr/>
        </p:nvSpPr>
        <p:spPr>
          <a:xfrm>
            <a:off x="594360" y="1463040"/>
            <a:ext cx="274320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50" name="Shape 3">
            <a:extLst>
              <a:ext uri="{FF2B5EF4-FFF2-40B4-BE49-F238E27FC236}">
                <a16:creationId xmlns:a16="http://schemas.microsoft.com/office/drawing/2014/main" id="{83A35123-EEAB-4879-9B79-49460F9EB28A}"/>
              </a:ext>
            </a:extLst>
          </p:cNvPr>
          <p:cNvSpPr/>
          <p:nvPr/>
        </p:nvSpPr>
        <p:spPr>
          <a:xfrm>
            <a:off x="594360" y="1463040"/>
            <a:ext cx="73152" cy="132588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1" name="Text 4">
            <a:extLst>
              <a:ext uri="{FF2B5EF4-FFF2-40B4-BE49-F238E27FC236}">
                <a16:creationId xmlns:a16="http://schemas.microsoft.com/office/drawing/2014/main" id="{E15CE676-05A9-4329-B618-E81AE03033AB}"/>
              </a:ext>
            </a:extLst>
          </p:cNvPr>
          <p:cNvSpPr/>
          <p:nvPr/>
        </p:nvSpPr>
        <p:spPr>
          <a:xfrm>
            <a:off x="822960" y="1627632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History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2" name="Text 5">
            <a:extLst>
              <a:ext uri="{FF2B5EF4-FFF2-40B4-BE49-F238E27FC236}">
                <a16:creationId xmlns:a16="http://schemas.microsoft.com/office/drawing/2014/main" id="{D2283F77-0876-46B1-8BE7-6BF7C7666D69}"/>
              </a:ext>
            </a:extLst>
          </p:cNvPr>
          <p:cNvSpPr/>
          <p:nvPr/>
        </p:nvSpPr>
        <p:spPr>
          <a:xfrm>
            <a:off x="822960" y="1993782"/>
            <a:ext cx="212586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3323D"/>
                </a:solidFill>
                <a:latin typeface="Century Gothic" panose="020B0502020202020204" pitchFamily="34" charset="0"/>
              </a:rPr>
              <a:t>Mechanical pain, swelling, stiffness, walking, stairs, kneeling, locking versus giving way</a:t>
            </a:r>
            <a:endParaRPr lang="en-US" sz="12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3" name="Shape 6">
            <a:extLst>
              <a:ext uri="{FF2B5EF4-FFF2-40B4-BE49-F238E27FC236}">
                <a16:creationId xmlns:a16="http://schemas.microsoft.com/office/drawing/2014/main" id="{B6C158BA-F4CD-4265-A8AA-A87C5E646E9D}"/>
              </a:ext>
            </a:extLst>
          </p:cNvPr>
          <p:cNvSpPr/>
          <p:nvPr/>
        </p:nvSpPr>
        <p:spPr>
          <a:xfrm>
            <a:off x="3566160" y="1463040"/>
            <a:ext cx="274320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54" name="Shape 7">
            <a:extLst>
              <a:ext uri="{FF2B5EF4-FFF2-40B4-BE49-F238E27FC236}">
                <a16:creationId xmlns:a16="http://schemas.microsoft.com/office/drawing/2014/main" id="{690C04B0-4972-4AEC-8B6F-7BF6E7FFE59C}"/>
              </a:ext>
            </a:extLst>
          </p:cNvPr>
          <p:cNvSpPr/>
          <p:nvPr/>
        </p:nvSpPr>
        <p:spPr>
          <a:xfrm>
            <a:off x="3566160" y="1463040"/>
            <a:ext cx="73152" cy="1325880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5" name="Text 8">
            <a:extLst>
              <a:ext uri="{FF2B5EF4-FFF2-40B4-BE49-F238E27FC236}">
                <a16:creationId xmlns:a16="http://schemas.microsoft.com/office/drawing/2014/main" id="{3E25E789-AD85-4DD6-9643-D6861495283C}"/>
              </a:ext>
            </a:extLst>
          </p:cNvPr>
          <p:cNvSpPr/>
          <p:nvPr/>
        </p:nvSpPr>
        <p:spPr>
          <a:xfrm>
            <a:off x="3794760" y="1627632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Pattern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6" name="Text 9">
            <a:extLst>
              <a:ext uri="{FF2B5EF4-FFF2-40B4-BE49-F238E27FC236}">
                <a16:creationId xmlns:a16="http://schemas.microsoft.com/office/drawing/2014/main" id="{DA35C0AD-2AF0-4AF6-A04E-BE7037E6B182}"/>
              </a:ext>
            </a:extLst>
          </p:cNvPr>
          <p:cNvSpPr/>
          <p:nvPr/>
        </p:nvSpPr>
        <p:spPr>
          <a:xfrm>
            <a:off x="3787140" y="1970532"/>
            <a:ext cx="2301240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3323D"/>
                </a:solidFill>
                <a:latin typeface="Century Gothic" panose="020B0502020202020204" pitchFamily="34" charset="0"/>
              </a:rPr>
              <a:t>Medial or lateral joint line, patellofemoral symptoms, single or multicompartment disease</a:t>
            </a:r>
            <a:endParaRPr lang="en-US" sz="12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7" name="Shape 10">
            <a:extLst>
              <a:ext uri="{FF2B5EF4-FFF2-40B4-BE49-F238E27FC236}">
                <a16:creationId xmlns:a16="http://schemas.microsoft.com/office/drawing/2014/main" id="{BB1C50B5-C5FB-4735-BCC6-CA2C0D5487EE}"/>
              </a:ext>
            </a:extLst>
          </p:cNvPr>
          <p:cNvSpPr/>
          <p:nvPr/>
        </p:nvSpPr>
        <p:spPr>
          <a:xfrm>
            <a:off x="594360" y="3108960"/>
            <a:ext cx="274320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58" name="Shape 11">
            <a:extLst>
              <a:ext uri="{FF2B5EF4-FFF2-40B4-BE49-F238E27FC236}">
                <a16:creationId xmlns:a16="http://schemas.microsoft.com/office/drawing/2014/main" id="{56753B72-FA28-46C6-9415-C3B5F0150106}"/>
              </a:ext>
            </a:extLst>
          </p:cNvPr>
          <p:cNvSpPr/>
          <p:nvPr/>
        </p:nvSpPr>
        <p:spPr>
          <a:xfrm>
            <a:off x="594360" y="3108960"/>
            <a:ext cx="73152" cy="1325880"/>
          </a:xfrm>
          <a:prstGeom prst="rect">
            <a:avLst/>
          </a:prstGeom>
          <a:solidFill>
            <a:srgbClr val="F0B44C"/>
          </a:solidFill>
          <a:ln w="12700">
            <a:solidFill>
              <a:srgbClr val="F0B44C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9" name="Text 12">
            <a:extLst>
              <a:ext uri="{FF2B5EF4-FFF2-40B4-BE49-F238E27FC236}">
                <a16:creationId xmlns:a16="http://schemas.microsoft.com/office/drawing/2014/main" id="{DCF6A98D-8DAD-4BB4-8BDB-06557E84E448}"/>
              </a:ext>
            </a:extLst>
          </p:cNvPr>
          <p:cNvSpPr/>
          <p:nvPr/>
        </p:nvSpPr>
        <p:spPr>
          <a:xfrm>
            <a:off x="822960" y="3273552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Function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0" name="Text 13">
            <a:extLst>
              <a:ext uri="{FF2B5EF4-FFF2-40B4-BE49-F238E27FC236}">
                <a16:creationId xmlns:a16="http://schemas.microsoft.com/office/drawing/2014/main" id="{B064E08A-4B3F-4629-9E32-333FF197D582}"/>
              </a:ext>
            </a:extLst>
          </p:cNvPr>
          <p:cNvSpPr/>
          <p:nvPr/>
        </p:nvSpPr>
        <p:spPr>
          <a:xfrm>
            <a:off x="836676" y="3576642"/>
            <a:ext cx="2331720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3323D"/>
                </a:solidFill>
                <a:latin typeface="Century Gothic" panose="020B0502020202020204" pitchFamily="34" charset="0"/>
              </a:rPr>
              <a:t>Distance, aids, chair rise, work, sport and sleep</a:t>
            </a:r>
            <a:endParaRPr lang="en-US" sz="14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64" name="Shape 14">
            <a:extLst>
              <a:ext uri="{FF2B5EF4-FFF2-40B4-BE49-F238E27FC236}">
                <a16:creationId xmlns:a16="http://schemas.microsoft.com/office/drawing/2014/main" id="{5E36462E-B2D9-4E80-A466-72FD2A868EBA}"/>
              </a:ext>
            </a:extLst>
          </p:cNvPr>
          <p:cNvSpPr/>
          <p:nvPr/>
        </p:nvSpPr>
        <p:spPr>
          <a:xfrm>
            <a:off x="3566160" y="3108960"/>
            <a:ext cx="2743200" cy="1325880"/>
          </a:xfrm>
          <a:prstGeom prst="roundRect">
            <a:avLst>
              <a:gd name="adj" fmla="val 8276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65" name="Shape 15">
            <a:extLst>
              <a:ext uri="{FF2B5EF4-FFF2-40B4-BE49-F238E27FC236}">
                <a16:creationId xmlns:a16="http://schemas.microsoft.com/office/drawing/2014/main" id="{CFE24FAD-6491-45E5-A5D4-4359DA5D00B4}"/>
              </a:ext>
            </a:extLst>
          </p:cNvPr>
          <p:cNvSpPr/>
          <p:nvPr/>
        </p:nvSpPr>
        <p:spPr>
          <a:xfrm>
            <a:off x="3566160" y="3108960"/>
            <a:ext cx="73152" cy="1325880"/>
          </a:xfrm>
          <a:prstGeom prst="rect">
            <a:avLst/>
          </a:prstGeom>
          <a:solidFill>
            <a:srgbClr val="2E8B75"/>
          </a:solidFill>
          <a:ln w="12700">
            <a:solidFill>
              <a:srgbClr val="2E8B75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66" name="Text 16">
            <a:extLst>
              <a:ext uri="{FF2B5EF4-FFF2-40B4-BE49-F238E27FC236}">
                <a16:creationId xmlns:a16="http://schemas.microsoft.com/office/drawing/2014/main" id="{A43F29B8-9BE4-4A55-AC96-FD4B52923AEA}"/>
              </a:ext>
            </a:extLst>
          </p:cNvPr>
          <p:cNvSpPr/>
          <p:nvPr/>
        </p:nvSpPr>
        <p:spPr>
          <a:xfrm>
            <a:off x="3794760" y="3273552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Modifiers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7" name="Text 17">
            <a:extLst>
              <a:ext uri="{FF2B5EF4-FFF2-40B4-BE49-F238E27FC236}">
                <a16:creationId xmlns:a16="http://schemas.microsoft.com/office/drawing/2014/main" id="{90F834F4-55FA-4997-B751-A637DDD0217F}"/>
              </a:ext>
            </a:extLst>
          </p:cNvPr>
          <p:cNvSpPr/>
          <p:nvPr/>
        </p:nvSpPr>
        <p:spPr>
          <a:xfrm>
            <a:off x="3794760" y="3607308"/>
            <a:ext cx="2331720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3323D"/>
                </a:solidFill>
                <a:latin typeface="Century Gothic" panose="020B0502020202020204" pitchFamily="34" charset="0"/>
              </a:rPr>
              <a:t>Prior surgery or trauma, inflammatory features, hip or spine referral</a:t>
            </a:r>
            <a:endParaRPr lang="en-US" sz="14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68" name="Text 18">
            <a:extLst>
              <a:ext uri="{FF2B5EF4-FFF2-40B4-BE49-F238E27FC236}">
                <a16:creationId xmlns:a16="http://schemas.microsoft.com/office/drawing/2014/main" id="{568C5FB6-FBDB-403D-8FF4-E07A33351976}"/>
              </a:ext>
            </a:extLst>
          </p:cNvPr>
          <p:cNvSpPr/>
          <p:nvPr/>
        </p:nvSpPr>
        <p:spPr>
          <a:xfrm>
            <a:off x="551688" y="4727448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D9534F"/>
                </a:solidFill>
                <a:latin typeface="Century Gothic" panose="020B0502020202020204" pitchFamily="34" charset="0"/>
              </a:rPr>
              <a:t>Red flags: hot swollen joint, systemic illness, acute locked knee, fracture risk or neurovascular compromise.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69" name="Slide Number Placeholder 0">
            <a:extLst>
              <a:ext uri="{FF2B5EF4-FFF2-40B4-BE49-F238E27FC236}">
                <a16:creationId xmlns:a16="http://schemas.microsoft.com/office/drawing/2014/main" id="{E22155FA-B2A1-490C-86AE-9260044CE4E1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242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B9B463-4003-46E6-946F-88F1F259A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257" y="220357"/>
            <a:ext cx="10972800" cy="851092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rgbClr val="004B87"/>
                </a:solidFill>
              </a:rPr>
              <a:t>Knee examination: alignment, compartments and stability</a:t>
            </a:r>
            <a:br>
              <a:rPr lang="en-US" sz="2800" dirty="0"/>
            </a:br>
            <a:endParaRPr lang="en-IE" dirty="0"/>
          </a:p>
        </p:txBody>
      </p:sp>
      <p:sp>
        <p:nvSpPr>
          <p:cNvPr id="27" name="Text 1">
            <a:extLst>
              <a:ext uri="{FF2B5EF4-FFF2-40B4-BE49-F238E27FC236}">
                <a16:creationId xmlns:a16="http://schemas.microsoft.com/office/drawing/2014/main" id="{EA0B3A8C-E520-4F80-828F-5C5052CB3942}"/>
              </a:ext>
            </a:extLst>
          </p:cNvPr>
          <p:cNvSpPr/>
          <p:nvPr/>
        </p:nvSpPr>
        <p:spPr>
          <a:xfrm>
            <a:off x="7010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Examine standing, walking and supine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28" name="Image 0" descr="/mnt/data/generated_image_EDF3C68F1B5C_03.png">
            <a:extLst>
              <a:ext uri="{FF2B5EF4-FFF2-40B4-BE49-F238E27FC236}">
                <a16:creationId xmlns:a16="http://schemas.microsoft.com/office/drawing/2014/main" id="{6F5AEE70-7F1F-486E-B754-A34E5401D4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58" r="16358"/>
          <a:stretch/>
        </p:blipFill>
        <p:spPr>
          <a:xfrm>
            <a:off x="594360" y="1143000"/>
            <a:ext cx="4983480" cy="4937760"/>
          </a:xfrm>
          <a:prstGeom prst="rect">
            <a:avLst/>
          </a:prstGeom>
        </p:spPr>
      </p:pic>
      <p:sp>
        <p:nvSpPr>
          <p:cNvPr id="29" name="Shape 2">
            <a:extLst>
              <a:ext uri="{FF2B5EF4-FFF2-40B4-BE49-F238E27FC236}">
                <a16:creationId xmlns:a16="http://schemas.microsoft.com/office/drawing/2014/main" id="{B945B661-F9ED-4B7E-B004-98AA773163EE}"/>
              </a:ext>
            </a:extLst>
          </p:cNvPr>
          <p:cNvSpPr/>
          <p:nvPr/>
        </p:nvSpPr>
        <p:spPr>
          <a:xfrm>
            <a:off x="5852160" y="1143000"/>
            <a:ext cx="548640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30" name="Shape 3">
            <a:extLst>
              <a:ext uri="{FF2B5EF4-FFF2-40B4-BE49-F238E27FC236}">
                <a16:creationId xmlns:a16="http://schemas.microsoft.com/office/drawing/2014/main" id="{5C23517D-9ABA-4EFA-B0A8-13F6518F217D}"/>
              </a:ext>
            </a:extLst>
          </p:cNvPr>
          <p:cNvSpPr/>
          <p:nvPr/>
        </p:nvSpPr>
        <p:spPr>
          <a:xfrm>
            <a:off x="5852160" y="1143000"/>
            <a:ext cx="73152" cy="621792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30231BBF-C8C2-41D4-8F5C-09B315A437D0}"/>
              </a:ext>
            </a:extLst>
          </p:cNvPr>
          <p:cNvSpPr/>
          <p:nvPr/>
        </p:nvSpPr>
        <p:spPr>
          <a:xfrm>
            <a:off x="6080760" y="1180821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B87"/>
                </a:solidFill>
                <a:latin typeface="Century Gothic" panose="020B0502020202020204" pitchFamily="34" charset="0"/>
              </a:rPr>
              <a:t>Look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2" name="Text 5">
            <a:extLst>
              <a:ext uri="{FF2B5EF4-FFF2-40B4-BE49-F238E27FC236}">
                <a16:creationId xmlns:a16="http://schemas.microsoft.com/office/drawing/2014/main" id="{E5A381A7-93C0-460F-A08D-80DE45229009}"/>
              </a:ext>
            </a:extLst>
          </p:cNvPr>
          <p:cNvSpPr/>
          <p:nvPr/>
        </p:nvSpPr>
        <p:spPr>
          <a:xfrm rot="-10800000" flipV="1">
            <a:off x="6094476" y="1561162"/>
            <a:ext cx="5074920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Varus/valgus, scars, quadriceps bulk, effusion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3" name="Shape 6">
            <a:extLst>
              <a:ext uri="{FF2B5EF4-FFF2-40B4-BE49-F238E27FC236}">
                <a16:creationId xmlns:a16="http://schemas.microsoft.com/office/drawing/2014/main" id="{B9247957-6376-4556-AC51-528875622185}"/>
              </a:ext>
            </a:extLst>
          </p:cNvPr>
          <p:cNvSpPr/>
          <p:nvPr/>
        </p:nvSpPr>
        <p:spPr>
          <a:xfrm>
            <a:off x="5852160" y="1929384"/>
            <a:ext cx="548640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34" name="Shape 7">
            <a:extLst>
              <a:ext uri="{FF2B5EF4-FFF2-40B4-BE49-F238E27FC236}">
                <a16:creationId xmlns:a16="http://schemas.microsoft.com/office/drawing/2014/main" id="{544AE50F-11FB-4F38-A777-9CAB11AC934D}"/>
              </a:ext>
            </a:extLst>
          </p:cNvPr>
          <p:cNvSpPr/>
          <p:nvPr/>
        </p:nvSpPr>
        <p:spPr>
          <a:xfrm>
            <a:off x="5852160" y="1929384"/>
            <a:ext cx="73152" cy="621792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37" name="Text 8">
            <a:extLst>
              <a:ext uri="{FF2B5EF4-FFF2-40B4-BE49-F238E27FC236}">
                <a16:creationId xmlns:a16="http://schemas.microsoft.com/office/drawing/2014/main" id="{19B6C99F-C22C-4484-8D0C-971588420718}"/>
              </a:ext>
            </a:extLst>
          </p:cNvPr>
          <p:cNvSpPr/>
          <p:nvPr/>
        </p:nvSpPr>
        <p:spPr>
          <a:xfrm>
            <a:off x="6080760" y="1929384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B87"/>
                </a:solidFill>
                <a:latin typeface="Century Gothic" panose="020B0502020202020204" pitchFamily="34" charset="0"/>
              </a:rPr>
              <a:t>Move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8" name="Text 9">
            <a:extLst>
              <a:ext uri="{FF2B5EF4-FFF2-40B4-BE49-F238E27FC236}">
                <a16:creationId xmlns:a16="http://schemas.microsoft.com/office/drawing/2014/main" id="{0DA326B3-CC6B-4DC5-8837-B9012509D910}"/>
              </a:ext>
            </a:extLst>
          </p:cNvPr>
          <p:cNvSpPr/>
          <p:nvPr/>
        </p:nvSpPr>
        <p:spPr>
          <a:xfrm rot="-10800000" flipV="1">
            <a:off x="6080760" y="2341979"/>
            <a:ext cx="5074920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ROM, fixed flexion and extensor lag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9" name="Shape 10">
            <a:extLst>
              <a:ext uri="{FF2B5EF4-FFF2-40B4-BE49-F238E27FC236}">
                <a16:creationId xmlns:a16="http://schemas.microsoft.com/office/drawing/2014/main" id="{59025625-F8DB-4A7B-80A1-104C89E42102}"/>
              </a:ext>
            </a:extLst>
          </p:cNvPr>
          <p:cNvSpPr/>
          <p:nvPr/>
        </p:nvSpPr>
        <p:spPr>
          <a:xfrm>
            <a:off x="5852160" y="2715768"/>
            <a:ext cx="548640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0" name="Shape 11">
            <a:extLst>
              <a:ext uri="{FF2B5EF4-FFF2-40B4-BE49-F238E27FC236}">
                <a16:creationId xmlns:a16="http://schemas.microsoft.com/office/drawing/2014/main" id="{0C43537E-AC86-4B82-822D-1EC1674FA6AC}"/>
              </a:ext>
            </a:extLst>
          </p:cNvPr>
          <p:cNvSpPr/>
          <p:nvPr/>
        </p:nvSpPr>
        <p:spPr>
          <a:xfrm>
            <a:off x="5852160" y="2715768"/>
            <a:ext cx="73152" cy="621792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41" name="Text 12">
            <a:extLst>
              <a:ext uri="{FF2B5EF4-FFF2-40B4-BE49-F238E27FC236}">
                <a16:creationId xmlns:a16="http://schemas.microsoft.com/office/drawing/2014/main" id="{3BAC368E-C745-403B-A7E6-E2CE7FD552FA}"/>
              </a:ext>
            </a:extLst>
          </p:cNvPr>
          <p:cNvSpPr/>
          <p:nvPr/>
        </p:nvSpPr>
        <p:spPr>
          <a:xfrm>
            <a:off x="6094476" y="2752343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B87"/>
                </a:solidFill>
                <a:latin typeface="Century Gothic" panose="020B0502020202020204" pitchFamily="34" charset="0"/>
              </a:rPr>
              <a:t>Feel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2" name="Text 13">
            <a:extLst>
              <a:ext uri="{FF2B5EF4-FFF2-40B4-BE49-F238E27FC236}">
                <a16:creationId xmlns:a16="http://schemas.microsoft.com/office/drawing/2014/main" id="{C2940EA1-6153-496A-8A7A-63CE24796CE4}"/>
              </a:ext>
            </a:extLst>
          </p:cNvPr>
          <p:cNvSpPr/>
          <p:nvPr/>
        </p:nvSpPr>
        <p:spPr>
          <a:xfrm rot="-10800000" flipV="1">
            <a:off x="6080760" y="3145535"/>
            <a:ext cx="5074920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Joint lines, patellofemoral crepitus, temperature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3" name="Shape 14">
            <a:extLst>
              <a:ext uri="{FF2B5EF4-FFF2-40B4-BE49-F238E27FC236}">
                <a16:creationId xmlns:a16="http://schemas.microsoft.com/office/drawing/2014/main" id="{640A635B-D2FD-4737-8E65-8B62F5FF5992}"/>
              </a:ext>
            </a:extLst>
          </p:cNvPr>
          <p:cNvSpPr/>
          <p:nvPr/>
        </p:nvSpPr>
        <p:spPr>
          <a:xfrm>
            <a:off x="5852160" y="3502152"/>
            <a:ext cx="548640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4" name="Shape 15">
            <a:extLst>
              <a:ext uri="{FF2B5EF4-FFF2-40B4-BE49-F238E27FC236}">
                <a16:creationId xmlns:a16="http://schemas.microsoft.com/office/drawing/2014/main" id="{E9A5A624-F865-4E97-A7B3-AB6684A10CBA}"/>
              </a:ext>
            </a:extLst>
          </p:cNvPr>
          <p:cNvSpPr/>
          <p:nvPr/>
        </p:nvSpPr>
        <p:spPr>
          <a:xfrm>
            <a:off x="5852160" y="3502152"/>
            <a:ext cx="73152" cy="621792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45" name="Text 16">
            <a:extLst>
              <a:ext uri="{FF2B5EF4-FFF2-40B4-BE49-F238E27FC236}">
                <a16:creationId xmlns:a16="http://schemas.microsoft.com/office/drawing/2014/main" id="{50D1BBC2-692D-400D-BFA8-666B882EBF76}"/>
              </a:ext>
            </a:extLst>
          </p:cNvPr>
          <p:cNvSpPr/>
          <p:nvPr/>
        </p:nvSpPr>
        <p:spPr>
          <a:xfrm>
            <a:off x="6080760" y="3538726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B87"/>
                </a:solidFill>
                <a:latin typeface="Century Gothic" panose="020B0502020202020204" pitchFamily="34" charset="0"/>
              </a:rPr>
              <a:t>Stress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47" name="Text 17">
            <a:extLst>
              <a:ext uri="{FF2B5EF4-FFF2-40B4-BE49-F238E27FC236}">
                <a16:creationId xmlns:a16="http://schemas.microsoft.com/office/drawing/2014/main" id="{50FB9E7C-27CF-4B42-B638-4D4243E6F1B1}"/>
              </a:ext>
            </a:extLst>
          </p:cNvPr>
          <p:cNvSpPr/>
          <p:nvPr/>
        </p:nvSpPr>
        <p:spPr>
          <a:xfrm rot="-10800000" flipV="1">
            <a:off x="6080760" y="3950874"/>
            <a:ext cx="5074920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Collateral stability and AP stability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8" name="Shape 18">
            <a:extLst>
              <a:ext uri="{FF2B5EF4-FFF2-40B4-BE49-F238E27FC236}">
                <a16:creationId xmlns:a16="http://schemas.microsoft.com/office/drawing/2014/main" id="{A1379749-ED7F-48C4-9C79-795D735EDDCF}"/>
              </a:ext>
            </a:extLst>
          </p:cNvPr>
          <p:cNvSpPr/>
          <p:nvPr/>
        </p:nvSpPr>
        <p:spPr>
          <a:xfrm>
            <a:off x="5852160" y="4288536"/>
            <a:ext cx="548640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61" name="Shape 19">
            <a:extLst>
              <a:ext uri="{FF2B5EF4-FFF2-40B4-BE49-F238E27FC236}">
                <a16:creationId xmlns:a16="http://schemas.microsoft.com/office/drawing/2014/main" id="{8AF25F6B-7DE8-429F-B55C-14B8D90A5D39}"/>
              </a:ext>
            </a:extLst>
          </p:cNvPr>
          <p:cNvSpPr/>
          <p:nvPr/>
        </p:nvSpPr>
        <p:spPr>
          <a:xfrm>
            <a:off x="5852160" y="4288536"/>
            <a:ext cx="73152" cy="621792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62" name="Text 20">
            <a:extLst>
              <a:ext uri="{FF2B5EF4-FFF2-40B4-BE49-F238E27FC236}">
                <a16:creationId xmlns:a16="http://schemas.microsoft.com/office/drawing/2014/main" id="{2F5E46FF-61B1-4051-88A2-50FA9DC86DB0}"/>
              </a:ext>
            </a:extLst>
          </p:cNvPr>
          <p:cNvSpPr/>
          <p:nvPr/>
        </p:nvSpPr>
        <p:spPr>
          <a:xfrm>
            <a:off x="6094476" y="4334256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B87"/>
                </a:solidFill>
                <a:latin typeface="Century Gothic" panose="020B0502020202020204" pitchFamily="34" charset="0"/>
              </a:rPr>
              <a:t>Function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3" name="Text 21">
            <a:extLst>
              <a:ext uri="{FF2B5EF4-FFF2-40B4-BE49-F238E27FC236}">
                <a16:creationId xmlns:a16="http://schemas.microsoft.com/office/drawing/2014/main" id="{ABE5332A-E119-4A00-8323-C266085782A2}"/>
              </a:ext>
            </a:extLst>
          </p:cNvPr>
          <p:cNvSpPr/>
          <p:nvPr/>
        </p:nvSpPr>
        <p:spPr>
          <a:xfrm rot="-10800000" flipV="1">
            <a:off x="6080760" y="4718303"/>
            <a:ext cx="5074920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Gait, sit-to-stand and stairs if safe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70" name="Shape 22">
            <a:extLst>
              <a:ext uri="{FF2B5EF4-FFF2-40B4-BE49-F238E27FC236}">
                <a16:creationId xmlns:a16="http://schemas.microsoft.com/office/drawing/2014/main" id="{8A191F29-52DA-4F9C-A73E-F545912171D0}"/>
              </a:ext>
            </a:extLst>
          </p:cNvPr>
          <p:cNvSpPr/>
          <p:nvPr/>
        </p:nvSpPr>
        <p:spPr>
          <a:xfrm>
            <a:off x="5852160" y="5074920"/>
            <a:ext cx="548640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71" name="Shape 23">
            <a:extLst>
              <a:ext uri="{FF2B5EF4-FFF2-40B4-BE49-F238E27FC236}">
                <a16:creationId xmlns:a16="http://schemas.microsoft.com/office/drawing/2014/main" id="{5A3E85E8-B393-4C0C-A113-3414FEC7CC1E}"/>
              </a:ext>
            </a:extLst>
          </p:cNvPr>
          <p:cNvSpPr/>
          <p:nvPr/>
        </p:nvSpPr>
        <p:spPr>
          <a:xfrm>
            <a:off x="5852160" y="5074920"/>
            <a:ext cx="73152" cy="621792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72" name="Text 24">
            <a:extLst>
              <a:ext uri="{FF2B5EF4-FFF2-40B4-BE49-F238E27FC236}">
                <a16:creationId xmlns:a16="http://schemas.microsoft.com/office/drawing/2014/main" id="{D95D384B-8DA5-4429-AC6C-C27DA69E8C2D}"/>
              </a:ext>
            </a:extLst>
          </p:cNvPr>
          <p:cNvSpPr/>
          <p:nvPr/>
        </p:nvSpPr>
        <p:spPr>
          <a:xfrm>
            <a:off x="6094476" y="5111495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B87"/>
                </a:solidFill>
                <a:latin typeface="Century Gothic" panose="020B0502020202020204" pitchFamily="34" charset="0"/>
              </a:rPr>
              <a:t>Screen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73" name="Text 25">
            <a:extLst>
              <a:ext uri="{FF2B5EF4-FFF2-40B4-BE49-F238E27FC236}">
                <a16:creationId xmlns:a16="http://schemas.microsoft.com/office/drawing/2014/main" id="{D58DE7CA-5AA2-49B8-A543-F57E99E322E7}"/>
              </a:ext>
            </a:extLst>
          </p:cNvPr>
          <p:cNvSpPr/>
          <p:nvPr/>
        </p:nvSpPr>
        <p:spPr>
          <a:xfrm rot="-10800000" flipV="1">
            <a:off x="6080760" y="5495543"/>
            <a:ext cx="5074920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Hip rotation, lumbar neurology and vascular status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74" name="Slide Number Placeholder 0">
            <a:extLst>
              <a:ext uri="{FF2B5EF4-FFF2-40B4-BE49-F238E27FC236}">
                <a16:creationId xmlns:a16="http://schemas.microsoft.com/office/drawing/2014/main" id="{E240F752-CED4-4486-A61B-5ECFB5A2A2B7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1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76A1DE-05EE-4909-8429-007BC31F2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257" y="188552"/>
            <a:ext cx="10972800" cy="851092"/>
          </a:xfrm>
        </p:spPr>
        <p:txBody>
          <a:bodyPr/>
          <a:lstStyle/>
          <a:p>
            <a:r>
              <a:rPr lang="en-US" dirty="0"/>
              <a:t>Imaging: answer the clinical question</a:t>
            </a:r>
            <a:endParaRPr lang="en-IE" dirty="0"/>
          </a:p>
        </p:txBody>
      </p:sp>
      <p:sp>
        <p:nvSpPr>
          <p:cNvPr id="36" name="Text 1">
            <a:extLst>
              <a:ext uri="{FF2B5EF4-FFF2-40B4-BE49-F238E27FC236}">
                <a16:creationId xmlns:a16="http://schemas.microsoft.com/office/drawing/2014/main" id="{0B011E31-C6C6-403B-997C-8EE0BFA66410}"/>
              </a:ext>
            </a:extLst>
          </p:cNvPr>
          <p:cNvSpPr/>
          <p:nvPr/>
        </p:nvSpPr>
        <p:spPr>
          <a:xfrm>
            <a:off x="699516" y="813816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Weight-bearing radiographs are the workhorse when surgery is being considered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46" name="Shape 2">
            <a:extLst>
              <a:ext uri="{FF2B5EF4-FFF2-40B4-BE49-F238E27FC236}">
                <a16:creationId xmlns:a16="http://schemas.microsoft.com/office/drawing/2014/main" id="{B83EF87D-3F78-4BEE-9E73-D11A0B06B70F}"/>
              </a:ext>
            </a:extLst>
          </p:cNvPr>
          <p:cNvSpPr/>
          <p:nvPr/>
        </p:nvSpPr>
        <p:spPr>
          <a:xfrm>
            <a:off x="594360" y="1234440"/>
            <a:ext cx="3474720" cy="315468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9" name="Shape 3">
            <a:extLst>
              <a:ext uri="{FF2B5EF4-FFF2-40B4-BE49-F238E27FC236}">
                <a16:creationId xmlns:a16="http://schemas.microsoft.com/office/drawing/2014/main" id="{93C3FDD5-9A14-4038-B8E0-2F1B7D1F0680}"/>
              </a:ext>
            </a:extLst>
          </p:cNvPr>
          <p:cNvSpPr/>
          <p:nvPr/>
        </p:nvSpPr>
        <p:spPr>
          <a:xfrm>
            <a:off x="594360" y="1234440"/>
            <a:ext cx="73152" cy="315468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0" name="Text 4">
            <a:extLst>
              <a:ext uri="{FF2B5EF4-FFF2-40B4-BE49-F238E27FC236}">
                <a16:creationId xmlns:a16="http://schemas.microsoft.com/office/drawing/2014/main" id="{06C25431-3393-49BB-BD7E-0BFFD62FF0B5}"/>
              </a:ext>
            </a:extLst>
          </p:cNvPr>
          <p:cNvSpPr/>
          <p:nvPr/>
        </p:nvSpPr>
        <p:spPr>
          <a:xfrm>
            <a:off x="822960" y="139903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Hip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51" name="Text 5">
            <a:extLst>
              <a:ext uri="{FF2B5EF4-FFF2-40B4-BE49-F238E27FC236}">
                <a16:creationId xmlns:a16="http://schemas.microsoft.com/office/drawing/2014/main" id="{D9BF7C6A-9FC6-4F01-AA9A-F001AB9C52DA}"/>
              </a:ext>
            </a:extLst>
          </p:cNvPr>
          <p:cNvSpPr/>
          <p:nvPr/>
        </p:nvSpPr>
        <p:spPr>
          <a:xfrm>
            <a:off x="836676" y="1673352"/>
            <a:ext cx="3063240" cy="2441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</a:rPr>
              <a:t>AP pelvis + lateral hip</a:t>
            </a: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</a:rPr>
              <a:t>Assess joint-space loss, osteophytes, cysts, morphology and the opposite hip.</a:t>
            </a: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2" name="Shape 6">
            <a:extLst>
              <a:ext uri="{FF2B5EF4-FFF2-40B4-BE49-F238E27FC236}">
                <a16:creationId xmlns:a16="http://schemas.microsoft.com/office/drawing/2014/main" id="{F9C3D5FB-9D01-4D35-986E-283428D8173B}"/>
              </a:ext>
            </a:extLst>
          </p:cNvPr>
          <p:cNvSpPr/>
          <p:nvPr/>
        </p:nvSpPr>
        <p:spPr>
          <a:xfrm>
            <a:off x="4361688" y="1234440"/>
            <a:ext cx="3474720" cy="315468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53" name="Shape 7">
            <a:extLst>
              <a:ext uri="{FF2B5EF4-FFF2-40B4-BE49-F238E27FC236}">
                <a16:creationId xmlns:a16="http://schemas.microsoft.com/office/drawing/2014/main" id="{E306C8F0-5AE3-4A65-A404-8AC51CB9A9A9}"/>
              </a:ext>
            </a:extLst>
          </p:cNvPr>
          <p:cNvSpPr/>
          <p:nvPr/>
        </p:nvSpPr>
        <p:spPr>
          <a:xfrm>
            <a:off x="4361688" y="1234440"/>
            <a:ext cx="73152" cy="3154680"/>
          </a:xfrm>
          <a:prstGeom prst="rect">
            <a:avLst/>
          </a:prstGeom>
          <a:solidFill>
            <a:srgbClr val="2E8B75"/>
          </a:solidFill>
          <a:ln w="12700">
            <a:solidFill>
              <a:srgbClr val="2E8B75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4" name="Text 8">
            <a:extLst>
              <a:ext uri="{FF2B5EF4-FFF2-40B4-BE49-F238E27FC236}">
                <a16:creationId xmlns:a16="http://schemas.microsoft.com/office/drawing/2014/main" id="{E889770A-CC9F-48D2-9160-1113D6C3FF1E}"/>
              </a:ext>
            </a:extLst>
          </p:cNvPr>
          <p:cNvSpPr/>
          <p:nvPr/>
        </p:nvSpPr>
        <p:spPr>
          <a:xfrm>
            <a:off x="4590288" y="139903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Knee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55" name="Text 9">
            <a:extLst>
              <a:ext uri="{FF2B5EF4-FFF2-40B4-BE49-F238E27FC236}">
                <a16:creationId xmlns:a16="http://schemas.microsoft.com/office/drawing/2014/main" id="{505B784A-5BE9-4BCC-A94D-04211F76AAB2}"/>
              </a:ext>
            </a:extLst>
          </p:cNvPr>
          <p:cNvSpPr/>
          <p:nvPr/>
        </p:nvSpPr>
        <p:spPr>
          <a:xfrm>
            <a:off x="4604004" y="1687068"/>
            <a:ext cx="3063240" cy="2441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</a:rPr>
              <a:t>Standing AP + lateral + skyline</a:t>
            </a: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</a:rPr>
              <a:t>Add alignment or flexion views when the surgical question requires them.</a:t>
            </a: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6" name="Shape 10">
            <a:extLst>
              <a:ext uri="{FF2B5EF4-FFF2-40B4-BE49-F238E27FC236}">
                <a16:creationId xmlns:a16="http://schemas.microsoft.com/office/drawing/2014/main" id="{7E753D85-5ED5-448D-B771-79E71C0926A0}"/>
              </a:ext>
            </a:extLst>
          </p:cNvPr>
          <p:cNvSpPr/>
          <p:nvPr/>
        </p:nvSpPr>
        <p:spPr>
          <a:xfrm>
            <a:off x="8129016" y="1234440"/>
            <a:ext cx="3474720" cy="315468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 sz="2000" dirty="0"/>
          </a:p>
        </p:txBody>
      </p:sp>
      <p:sp>
        <p:nvSpPr>
          <p:cNvPr id="57" name="Shape 11">
            <a:extLst>
              <a:ext uri="{FF2B5EF4-FFF2-40B4-BE49-F238E27FC236}">
                <a16:creationId xmlns:a16="http://schemas.microsoft.com/office/drawing/2014/main" id="{F2822B1C-E2F7-4406-A780-5EE4D1B55FEC}"/>
              </a:ext>
            </a:extLst>
          </p:cNvPr>
          <p:cNvSpPr/>
          <p:nvPr/>
        </p:nvSpPr>
        <p:spPr>
          <a:xfrm>
            <a:off x="8129016" y="1234440"/>
            <a:ext cx="73152" cy="3154680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8" name="Text 12">
            <a:extLst>
              <a:ext uri="{FF2B5EF4-FFF2-40B4-BE49-F238E27FC236}">
                <a16:creationId xmlns:a16="http://schemas.microsoft.com/office/drawing/2014/main" id="{A9935E8D-72A3-4A3F-960B-652829D129AB}"/>
              </a:ext>
            </a:extLst>
          </p:cNvPr>
          <p:cNvSpPr/>
          <p:nvPr/>
        </p:nvSpPr>
        <p:spPr>
          <a:xfrm>
            <a:off x="8357616" y="139903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MRI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59" name="Text 13">
            <a:extLst>
              <a:ext uri="{FF2B5EF4-FFF2-40B4-BE49-F238E27FC236}">
                <a16:creationId xmlns:a16="http://schemas.microsoft.com/office/drawing/2014/main" id="{A266C593-EEF5-413A-9CC8-D8A095175CD8}"/>
              </a:ext>
            </a:extLst>
          </p:cNvPr>
          <p:cNvSpPr/>
          <p:nvPr/>
        </p:nvSpPr>
        <p:spPr>
          <a:xfrm>
            <a:off x="8357616" y="1801368"/>
            <a:ext cx="3063240" cy="2441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  <a:ea typeface="Calibri"/>
                <a:cs typeface="Calibri"/>
              </a:rPr>
              <a:t>Meniscal pathology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23323D"/>
              </a:solidFill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  <a:ea typeface="Calibri"/>
                <a:cs typeface="Calibri"/>
              </a:rPr>
              <a:t>Ligamentous injury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23323D"/>
              </a:solidFill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  <a:ea typeface="Calibri"/>
                <a:cs typeface="Calibri"/>
              </a:rPr>
              <a:t>Chondral loss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23323D"/>
              </a:solidFill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  <a:ea typeface="Calibri"/>
                <a:cs typeface="Calibri"/>
              </a:rPr>
              <a:t>Bone oedema “subchondral fractures”</a:t>
            </a:r>
          </a:p>
        </p:txBody>
      </p:sp>
      <p:sp>
        <p:nvSpPr>
          <p:cNvPr id="60" name="Shape 14">
            <a:extLst>
              <a:ext uri="{FF2B5EF4-FFF2-40B4-BE49-F238E27FC236}">
                <a16:creationId xmlns:a16="http://schemas.microsoft.com/office/drawing/2014/main" id="{A7D3C017-F092-4DF0-A488-EF98D8E776A3}"/>
              </a:ext>
            </a:extLst>
          </p:cNvPr>
          <p:cNvSpPr/>
          <p:nvPr/>
        </p:nvSpPr>
        <p:spPr>
          <a:xfrm>
            <a:off x="594360" y="4951476"/>
            <a:ext cx="11000232" cy="530352"/>
          </a:xfrm>
          <a:prstGeom prst="roundRect">
            <a:avLst>
              <a:gd name="adj" fmla="val 17241"/>
            </a:avLst>
          </a:prstGeom>
          <a:solidFill>
            <a:srgbClr val="004B87"/>
          </a:solidFill>
          <a:ln w="12700">
            <a:solidFill>
              <a:srgbClr val="004B87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64" name="Text 15">
            <a:extLst>
              <a:ext uri="{FF2B5EF4-FFF2-40B4-BE49-F238E27FC236}">
                <a16:creationId xmlns:a16="http://schemas.microsoft.com/office/drawing/2014/main" id="{CC8E61F3-6C90-4ECD-A520-20DD40CD733A}"/>
              </a:ext>
            </a:extLst>
          </p:cNvPr>
          <p:cNvSpPr/>
          <p:nvPr/>
        </p:nvSpPr>
        <p:spPr>
          <a:xfrm>
            <a:off x="822960" y="5070348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Treat the patient, not the X-ray: correlate symptoms, disability, goals and examination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5" name="Slide Number Placeholder 0">
            <a:extLst>
              <a:ext uri="{FF2B5EF4-FFF2-40B4-BE49-F238E27FC236}">
                <a16:creationId xmlns:a16="http://schemas.microsoft.com/office/drawing/2014/main" id="{72D8BC31-EDC1-4E49-A796-251EF15BEE8E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525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11C804-1316-4A07-910A-E36C45A07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48" y="163542"/>
            <a:ext cx="10972800" cy="851092"/>
          </a:xfrm>
        </p:spPr>
        <p:txBody>
          <a:bodyPr/>
          <a:lstStyle/>
          <a:p>
            <a:r>
              <a:rPr lang="en-US" dirty="0"/>
              <a:t>Imaging at Beacon Hospital</a:t>
            </a:r>
            <a:endParaRPr lang="en-IE" dirty="0"/>
          </a:p>
        </p:txBody>
      </p:sp>
      <p:sp>
        <p:nvSpPr>
          <p:cNvPr id="67" name="Text 1">
            <a:extLst>
              <a:ext uri="{FF2B5EF4-FFF2-40B4-BE49-F238E27FC236}">
                <a16:creationId xmlns:a16="http://schemas.microsoft.com/office/drawing/2014/main" id="{90BA6231-93FB-455D-B7F1-6A96052EDA8C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68" name="Text 4">
            <a:extLst>
              <a:ext uri="{FF2B5EF4-FFF2-40B4-BE49-F238E27FC236}">
                <a16:creationId xmlns:a16="http://schemas.microsoft.com/office/drawing/2014/main" id="{8E8AE026-2AEC-4B56-BFD9-95CF6F717AD4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69" name="Text 5">
            <a:extLst>
              <a:ext uri="{FF2B5EF4-FFF2-40B4-BE49-F238E27FC236}">
                <a16:creationId xmlns:a16="http://schemas.microsoft.com/office/drawing/2014/main" id="{E00B5BFA-FEC7-46D1-93E6-E632DEA82E73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76" name="Text 9">
            <a:extLst>
              <a:ext uri="{FF2B5EF4-FFF2-40B4-BE49-F238E27FC236}">
                <a16:creationId xmlns:a16="http://schemas.microsoft.com/office/drawing/2014/main" id="{2E9D41D7-AD4E-4F50-89E0-C79BB8882C60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78" name="Text 12">
            <a:extLst>
              <a:ext uri="{FF2B5EF4-FFF2-40B4-BE49-F238E27FC236}">
                <a16:creationId xmlns:a16="http://schemas.microsoft.com/office/drawing/2014/main" id="{099D0EFA-F9F1-4E01-9710-535022F6B99A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79" name="Text 13">
            <a:extLst>
              <a:ext uri="{FF2B5EF4-FFF2-40B4-BE49-F238E27FC236}">
                <a16:creationId xmlns:a16="http://schemas.microsoft.com/office/drawing/2014/main" id="{2F9C16DC-33FF-4CD5-BC5B-4C150CD2630F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80" name="Slide Number Placeholder 0">
            <a:extLst>
              <a:ext uri="{FF2B5EF4-FFF2-40B4-BE49-F238E27FC236}">
                <a16:creationId xmlns:a16="http://schemas.microsoft.com/office/drawing/2014/main" id="{F1D7E212-4D89-414B-9566-4EA630300A1C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1" name="Picture 80" descr="Diagnostic Radiology at Beacon Limerick - Beacon Hospital">
            <a:extLst>
              <a:ext uri="{FF2B5EF4-FFF2-40B4-BE49-F238E27FC236}">
                <a16:creationId xmlns:a16="http://schemas.microsoft.com/office/drawing/2014/main" id="{5AC6F48E-9496-4921-BCF6-33BA87AB4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432" y="2298553"/>
            <a:ext cx="3416493" cy="2332217"/>
          </a:xfrm>
          <a:prstGeom prst="rect">
            <a:avLst/>
          </a:prstGeom>
        </p:spPr>
      </p:pic>
      <p:pic>
        <p:nvPicPr>
          <p:cNvPr id="83" name="Picture 82" descr="Orthopaedics - Beacon Hospital">
            <a:extLst>
              <a:ext uri="{FF2B5EF4-FFF2-40B4-BE49-F238E27FC236}">
                <a16:creationId xmlns:a16="http://schemas.microsoft.com/office/drawing/2014/main" id="{078D779A-4DA7-4BEB-A0F9-CD2A2CEF8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016" y="1946363"/>
            <a:ext cx="4087368" cy="27249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4EC446-4BDF-4665-9DC6-80FC280C07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4850" y="1946363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2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11C804-1316-4A07-910A-E36C45A07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48" y="163542"/>
            <a:ext cx="10972800" cy="851092"/>
          </a:xfrm>
        </p:spPr>
        <p:txBody>
          <a:bodyPr/>
          <a:lstStyle/>
          <a:p>
            <a:r>
              <a:rPr lang="en-US" dirty="0"/>
              <a:t>Rapid Access Hip and Knee Osteoarthritis</a:t>
            </a:r>
            <a:endParaRPr lang="en-IE" dirty="0"/>
          </a:p>
        </p:txBody>
      </p:sp>
      <p:sp>
        <p:nvSpPr>
          <p:cNvPr id="67" name="Text 1">
            <a:extLst>
              <a:ext uri="{FF2B5EF4-FFF2-40B4-BE49-F238E27FC236}">
                <a16:creationId xmlns:a16="http://schemas.microsoft.com/office/drawing/2014/main" id="{90BA6231-93FB-455D-B7F1-6A96052EDA8C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68" name="Text 4">
            <a:extLst>
              <a:ext uri="{FF2B5EF4-FFF2-40B4-BE49-F238E27FC236}">
                <a16:creationId xmlns:a16="http://schemas.microsoft.com/office/drawing/2014/main" id="{8E8AE026-2AEC-4B56-BFD9-95CF6F717AD4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69" name="Text 5">
            <a:extLst>
              <a:ext uri="{FF2B5EF4-FFF2-40B4-BE49-F238E27FC236}">
                <a16:creationId xmlns:a16="http://schemas.microsoft.com/office/drawing/2014/main" id="{E00B5BFA-FEC7-46D1-93E6-E632DEA82E73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76" name="Text 9">
            <a:extLst>
              <a:ext uri="{FF2B5EF4-FFF2-40B4-BE49-F238E27FC236}">
                <a16:creationId xmlns:a16="http://schemas.microsoft.com/office/drawing/2014/main" id="{2E9D41D7-AD4E-4F50-89E0-C79BB8882C60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78" name="Text 12">
            <a:extLst>
              <a:ext uri="{FF2B5EF4-FFF2-40B4-BE49-F238E27FC236}">
                <a16:creationId xmlns:a16="http://schemas.microsoft.com/office/drawing/2014/main" id="{099D0EFA-F9F1-4E01-9710-535022F6B99A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79" name="Text 13">
            <a:extLst>
              <a:ext uri="{FF2B5EF4-FFF2-40B4-BE49-F238E27FC236}">
                <a16:creationId xmlns:a16="http://schemas.microsoft.com/office/drawing/2014/main" id="{2F9C16DC-33FF-4CD5-BC5B-4C150CD2630F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80" name="Slide Number Placeholder 0">
            <a:extLst>
              <a:ext uri="{FF2B5EF4-FFF2-40B4-BE49-F238E27FC236}">
                <a16:creationId xmlns:a16="http://schemas.microsoft.com/office/drawing/2014/main" id="{F1D7E212-4D89-414B-9566-4EA630300A1C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E9EFEC94-9979-4ADA-8645-8B74234420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462"/>
          <a:stretch>
            <a:fillRect/>
          </a:stretch>
        </p:blipFill>
        <p:spPr>
          <a:xfrm>
            <a:off x="8082490" y="920181"/>
            <a:ext cx="3484669" cy="4720166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70D2AB2C-50B3-40B0-9BC1-C9CC83A96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507" y="1005840"/>
            <a:ext cx="6724400" cy="4685619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073345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11C804-1316-4A07-910A-E36C45A07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48" y="163542"/>
            <a:ext cx="10972800" cy="851092"/>
          </a:xfrm>
        </p:spPr>
        <p:txBody>
          <a:bodyPr/>
          <a:lstStyle/>
          <a:p>
            <a:r>
              <a:rPr lang="en-US" dirty="0"/>
              <a:t>Rapid Access Hip and Knee Osteoarthritis</a:t>
            </a:r>
            <a:endParaRPr lang="en-IE" dirty="0"/>
          </a:p>
        </p:txBody>
      </p:sp>
      <p:sp>
        <p:nvSpPr>
          <p:cNvPr id="67" name="Text 1">
            <a:extLst>
              <a:ext uri="{FF2B5EF4-FFF2-40B4-BE49-F238E27FC236}">
                <a16:creationId xmlns:a16="http://schemas.microsoft.com/office/drawing/2014/main" id="{90BA6231-93FB-455D-B7F1-6A96052EDA8C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68" name="Text 4">
            <a:extLst>
              <a:ext uri="{FF2B5EF4-FFF2-40B4-BE49-F238E27FC236}">
                <a16:creationId xmlns:a16="http://schemas.microsoft.com/office/drawing/2014/main" id="{8E8AE026-2AEC-4B56-BFD9-95CF6F717AD4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69" name="Text 5">
            <a:extLst>
              <a:ext uri="{FF2B5EF4-FFF2-40B4-BE49-F238E27FC236}">
                <a16:creationId xmlns:a16="http://schemas.microsoft.com/office/drawing/2014/main" id="{E00B5BFA-FEC7-46D1-93E6-E632DEA82E73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76" name="Text 9">
            <a:extLst>
              <a:ext uri="{FF2B5EF4-FFF2-40B4-BE49-F238E27FC236}">
                <a16:creationId xmlns:a16="http://schemas.microsoft.com/office/drawing/2014/main" id="{2E9D41D7-AD4E-4F50-89E0-C79BB8882C60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78" name="Text 12">
            <a:extLst>
              <a:ext uri="{FF2B5EF4-FFF2-40B4-BE49-F238E27FC236}">
                <a16:creationId xmlns:a16="http://schemas.microsoft.com/office/drawing/2014/main" id="{099D0EFA-F9F1-4E01-9710-535022F6B99A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79" name="Text 13">
            <a:extLst>
              <a:ext uri="{FF2B5EF4-FFF2-40B4-BE49-F238E27FC236}">
                <a16:creationId xmlns:a16="http://schemas.microsoft.com/office/drawing/2014/main" id="{2F9C16DC-33FF-4CD5-BC5B-4C150CD2630F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80" name="Slide Number Placeholder 0">
            <a:extLst>
              <a:ext uri="{FF2B5EF4-FFF2-40B4-BE49-F238E27FC236}">
                <a16:creationId xmlns:a16="http://schemas.microsoft.com/office/drawing/2014/main" id="{F1D7E212-4D89-414B-9566-4EA630300A1C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5EB09AF8-C203-43E1-A2E5-8A5B3D904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1616" y="4175249"/>
            <a:ext cx="2229859" cy="155378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15" name="Picture 14" descr="Osteoarthritis Hip X-Ray: Findings, Staging, and More">
            <a:extLst>
              <a:ext uri="{FF2B5EF4-FFF2-40B4-BE49-F238E27FC236}">
                <a16:creationId xmlns:a16="http://schemas.microsoft.com/office/drawing/2014/main" id="{3C343932-A54D-4452-9DE3-1AB7CDA0E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8463" y="1184056"/>
            <a:ext cx="4148328" cy="2327111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16" name="Picture 15" descr="Trochanteric Bursitis: Hips Don't Lie! - Physio Performance">
            <a:extLst>
              <a:ext uri="{FF2B5EF4-FFF2-40B4-BE49-F238E27FC236}">
                <a16:creationId xmlns:a16="http://schemas.microsoft.com/office/drawing/2014/main" id="{77193243-8D4D-4761-BCB5-1B58273CB74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179"/>
          <a:stretch>
            <a:fillRect/>
          </a:stretch>
        </p:blipFill>
        <p:spPr>
          <a:xfrm>
            <a:off x="6275958" y="3952043"/>
            <a:ext cx="2922507" cy="215213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17" name="Picture 16" descr="Osteochondral (Cartilage) Defect - Cathal J Moran">
            <a:extLst>
              <a:ext uri="{FF2B5EF4-FFF2-40B4-BE49-F238E27FC236}">
                <a16:creationId xmlns:a16="http://schemas.microsoft.com/office/drawing/2014/main" id="{C80E83E3-FF0D-4CA4-B97A-8301B1F86A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6555" y="1170467"/>
            <a:ext cx="1997385" cy="2313251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18" name="Picture 17" descr="ACL Tear in Children |Pediatric Orthopedic Knee Specialist | Vail, Aspen, Denver, Colorado">
            <a:extLst>
              <a:ext uri="{FF2B5EF4-FFF2-40B4-BE49-F238E27FC236}">
                <a16:creationId xmlns:a16="http://schemas.microsoft.com/office/drawing/2014/main" id="{045AB3E9-CA44-4B71-BFA9-760D1132E36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937" r="16116"/>
          <a:stretch>
            <a:fillRect/>
          </a:stretch>
        </p:blipFill>
        <p:spPr>
          <a:xfrm>
            <a:off x="3498477" y="3641487"/>
            <a:ext cx="2477912" cy="2464529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19" name="Picture 18" descr="What We Don't Know About the Meniscus">
            <a:extLst>
              <a:ext uri="{FF2B5EF4-FFF2-40B4-BE49-F238E27FC236}">
                <a16:creationId xmlns:a16="http://schemas.microsoft.com/office/drawing/2014/main" id="{379C5B2A-0A04-4E5D-8FBE-5E2683CEF0C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8280" r="17747"/>
          <a:stretch>
            <a:fillRect/>
          </a:stretch>
        </p:blipFill>
        <p:spPr>
          <a:xfrm>
            <a:off x="699516" y="3639551"/>
            <a:ext cx="2477912" cy="242085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20" name="Picture 19" descr="Early Signs of Knee Arthritis and How to Slow It Down">
            <a:extLst>
              <a:ext uri="{FF2B5EF4-FFF2-40B4-BE49-F238E27FC236}">
                <a16:creationId xmlns:a16="http://schemas.microsoft.com/office/drawing/2014/main" id="{8C037E38-633A-4EC0-8D2D-C202F62AE4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880" y="1180388"/>
            <a:ext cx="3993147" cy="2247339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21" name="Text 1">
            <a:extLst>
              <a:ext uri="{FF2B5EF4-FFF2-40B4-BE49-F238E27FC236}">
                <a16:creationId xmlns:a16="http://schemas.microsoft.com/office/drawing/2014/main" id="{42707616-B90E-4352-919B-925F6BE37701}"/>
              </a:ext>
            </a:extLst>
          </p:cNvPr>
          <p:cNvSpPr/>
          <p:nvPr/>
        </p:nvSpPr>
        <p:spPr>
          <a:xfrm>
            <a:off x="699516" y="813816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Range of Pathologies</a:t>
            </a:r>
            <a:endParaRPr lang="en-US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275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5">
            <a:extLst>
              <a:ext uri="{FF2B5EF4-FFF2-40B4-BE49-F238E27FC236}">
                <a16:creationId xmlns:a16="http://schemas.microsoft.com/office/drawing/2014/main" id="{E00C0818-26F6-48D5-AD4F-58D730226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240525"/>
            <a:ext cx="10972800" cy="850900"/>
          </a:xfrm>
        </p:spPr>
        <p:txBody>
          <a:bodyPr/>
          <a:lstStyle/>
          <a:p>
            <a:r>
              <a:rPr lang="en-US" dirty="0"/>
              <a:t>Rapid Access Hip and Knee Osteoarthritis</a:t>
            </a:r>
            <a:endParaRPr lang="en-IE" dirty="0"/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588E5E8F-AA70-4C36-A5BD-1C7DB00D4271}"/>
              </a:ext>
            </a:extLst>
          </p:cNvPr>
          <p:cNvSpPr/>
          <p:nvPr/>
        </p:nvSpPr>
        <p:spPr>
          <a:xfrm>
            <a:off x="679450" y="813243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Service philosophy</a:t>
            </a:r>
          </a:p>
        </p:txBody>
      </p:sp>
      <p:sp>
        <p:nvSpPr>
          <p:cNvPr id="24" name="Shape 10">
            <a:extLst>
              <a:ext uri="{FF2B5EF4-FFF2-40B4-BE49-F238E27FC236}">
                <a16:creationId xmlns:a16="http://schemas.microsoft.com/office/drawing/2014/main" id="{51D1B314-79AB-409D-AA22-E12AD081A69F}"/>
              </a:ext>
            </a:extLst>
          </p:cNvPr>
          <p:cNvSpPr/>
          <p:nvPr/>
        </p:nvSpPr>
        <p:spPr>
          <a:xfrm>
            <a:off x="457200" y="1279986"/>
            <a:ext cx="5388247" cy="4298027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Facilitate patients that need acute assessment</a:t>
            </a:r>
            <a:endParaRPr lang="en-IE" dirty="0">
              <a:latin typeface="Century Gothic" panose="020B0502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Early surgical management if required</a:t>
            </a:r>
            <a:endParaRPr lang="en-IE" dirty="0">
              <a:latin typeface="Century Gothic" panose="020B0502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Offer guidance and initiate programs of disease prevention / stabilisation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Joint preserving surgical options</a:t>
            </a:r>
            <a:endParaRPr lang="en-IE" dirty="0">
              <a:latin typeface="Century Gothic" panose="020B0502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Definitively manage end stage disease</a:t>
            </a:r>
            <a:endParaRPr lang="en-IE" dirty="0">
              <a:latin typeface="Century Gothic" panose="020B0502020202020204" pitchFamily="34" charset="0"/>
            </a:endParaRPr>
          </a:p>
        </p:txBody>
      </p:sp>
      <p:pic>
        <p:nvPicPr>
          <p:cNvPr id="25" name="Picture 24" descr="Knee joint osteoarthritis | Radiology Case | Radiopaedia.org">
            <a:extLst>
              <a:ext uri="{FF2B5EF4-FFF2-40B4-BE49-F238E27FC236}">
                <a16:creationId xmlns:a16="http://schemas.microsoft.com/office/drawing/2014/main" id="{ECC86913-0CE7-4BA8-85BF-A61E1C07A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4410" y="1722302"/>
            <a:ext cx="3030258" cy="3413394"/>
          </a:xfrm>
          <a:prstGeom prst="rect">
            <a:avLst/>
          </a:prstGeom>
        </p:spPr>
      </p:pic>
      <p:pic>
        <p:nvPicPr>
          <p:cNvPr id="26" name="Picture 25" descr="Severe osteoarthritis of the knee | Radiology Case | Radiopaedia.org">
            <a:extLst>
              <a:ext uri="{FF2B5EF4-FFF2-40B4-BE49-F238E27FC236}">
                <a16:creationId xmlns:a16="http://schemas.microsoft.com/office/drawing/2014/main" id="{0323CE24-7C3C-4440-9134-EDB719566F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3631" y="1722302"/>
            <a:ext cx="2724870" cy="341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836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5">
            <a:extLst>
              <a:ext uri="{FF2B5EF4-FFF2-40B4-BE49-F238E27FC236}">
                <a16:creationId xmlns:a16="http://schemas.microsoft.com/office/drawing/2014/main" id="{E00C0818-26F6-48D5-AD4F-58D730226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240525"/>
            <a:ext cx="10972800" cy="850900"/>
          </a:xfrm>
        </p:spPr>
        <p:txBody>
          <a:bodyPr/>
          <a:lstStyle/>
          <a:p>
            <a:r>
              <a:rPr lang="en-US" dirty="0"/>
              <a:t>Rapid Access Hip and Knee Osteoarthritis</a:t>
            </a:r>
            <a:endParaRPr lang="en-IE" dirty="0"/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588E5E8F-AA70-4C36-A5BD-1C7DB00D4271}"/>
              </a:ext>
            </a:extLst>
          </p:cNvPr>
          <p:cNvSpPr/>
          <p:nvPr/>
        </p:nvSpPr>
        <p:spPr>
          <a:xfrm>
            <a:off x="679450" y="813243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Service philosophy</a:t>
            </a:r>
          </a:p>
        </p:txBody>
      </p:sp>
      <p:sp>
        <p:nvSpPr>
          <p:cNvPr id="24" name="Shape 10">
            <a:extLst>
              <a:ext uri="{FF2B5EF4-FFF2-40B4-BE49-F238E27FC236}">
                <a16:creationId xmlns:a16="http://schemas.microsoft.com/office/drawing/2014/main" id="{51D1B314-79AB-409D-AA22-E12AD081A69F}"/>
              </a:ext>
            </a:extLst>
          </p:cNvPr>
          <p:cNvSpPr/>
          <p:nvPr/>
        </p:nvSpPr>
        <p:spPr>
          <a:xfrm>
            <a:off x="457200" y="1279986"/>
            <a:ext cx="5388247" cy="4298027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Movement away from traditional model of simply awaiting end stage arthritis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GB" dirty="0">
              <a:latin typeface="Century Gothic" panose="020B0502020202020204" pitchFamily="34" charset="0"/>
            </a:endParaRP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dirty="0">
                <a:latin typeface="Century Gothic" panose="020B0502020202020204" pitchFamily="34" charset="0"/>
              </a:rPr>
              <a:t>Focus on early appropriate management at all stages of disease</a:t>
            </a:r>
            <a:endParaRPr lang="en-IE" dirty="0">
              <a:latin typeface="Century Gothic" panose="020B0502020202020204" pitchFamily="34" charset="0"/>
            </a:endParaRPr>
          </a:p>
        </p:txBody>
      </p:sp>
      <p:pic>
        <p:nvPicPr>
          <p:cNvPr id="7" name="Picture 6" descr="Amazing Athletes Over the Age of 70">
            <a:extLst>
              <a:ext uri="{FF2B5EF4-FFF2-40B4-BE49-F238E27FC236}">
                <a16:creationId xmlns:a16="http://schemas.microsoft.com/office/drawing/2014/main" id="{44D2A22D-88A8-4BFF-B7A3-ACA331FA1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8787" y="1664143"/>
            <a:ext cx="4287070" cy="339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247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6">
            <a:extLst>
              <a:ext uri="{FF2B5EF4-FFF2-40B4-BE49-F238E27FC236}">
                <a16:creationId xmlns:a16="http://schemas.microsoft.com/office/drawing/2014/main" id="{E0BA2787-B7C6-4021-8ED8-98AF86E9FC41}"/>
              </a:ext>
            </a:extLst>
          </p:cNvPr>
          <p:cNvSpPr/>
          <p:nvPr/>
        </p:nvSpPr>
        <p:spPr>
          <a:xfrm>
            <a:off x="7543800" y="1307592"/>
            <a:ext cx="4041648" cy="201168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E00C0818-26F6-48D5-AD4F-58D730226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261433"/>
            <a:ext cx="10972800" cy="85090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004B87"/>
                </a:solidFill>
              </a:rPr>
              <a:t>When is </a:t>
            </a:r>
            <a:r>
              <a:rPr lang="en-US" sz="2000" dirty="0" err="1">
                <a:solidFill>
                  <a:srgbClr val="004B87"/>
                </a:solidFill>
              </a:rPr>
              <a:t>orthopaedic</a:t>
            </a:r>
            <a:r>
              <a:rPr lang="en-US" sz="2000" dirty="0">
                <a:solidFill>
                  <a:srgbClr val="004B87"/>
                </a:solidFill>
              </a:rPr>
              <a:t> referral appropriate?</a:t>
            </a:r>
            <a:endParaRPr lang="en-US" sz="2000" dirty="0"/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588E5E8F-AA70-4C36-A5BD-1C7DB00D4271}"/>
              </a:ext>
            </a:extLst>
          </p:cNvPr>
          <p:cNvSpPr/>
          <p:nvPr/>
        </p:nvSpPr>
        <p:spPr>
          <a:xfrm>
            <a:off x="679450" y="908936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Use a clinical threshold, not a radiographic threshold alone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1222BB7E-1ACF-420B-8D2A-5ACEC127821C}"/>
              </a:ext>
            </a:extLst>
          </p:cNvPr>
          <p:cNvSpPr/>
          <p:nvPr/>
        </p:nvSpPr>
        <p:spPr>
          <a:xfrm>
            <a:off x="594360" y="1307592"/>
            <a:ext cx="667512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44E32523-7727-4F47-B72F-CDECFFFE3277}"/>
              </a:ext>
            </a:extLst>
          </p:cNvPr>
          <p:cNvSpPr/>
          <p:nvPr/>
        </p:nvSpPr>
        <p:spPr>
          <a:xfrm>
            <a:off x="822960" y="1472184"/>
            <a:ext cx="6263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Refer when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3BFC6BF2-1520-4520-9752-E1F93215B94E}"/>
              </a:ext>
            </a:extLst>
          </p:cNvPr>
          <p:cNvSpPr/>
          <p:nvPr/>
        </p:nvSpPr>
        <p:spPr>
          <a:xfrm>
            <a:off x="822960" y="1874520"/>
            <a:ext cx="6263640" cy="3813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</a:rPr>
              <a:t>• Pain, stiffness or reduced function substantially affects         quality of life</a:t>
            </a: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</a:rPr>
              <a:t>• Appropriate non-surgical care is ineffective, unsuitable or not tolerated</a:t>
            </a: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</a:rPr>
              <a:t>• Clinical findings and imaging support the surgical question</a:t>
            </a: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</a:rPr>
              <a:t>• The patient understands options and would consider surgery</a:t>
            </a: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dirty="0">
                <a:solidFill>
                  <a:srgbClr val="23323D"/>
                </a:solidFill>
                <a:latin typeface="Century Gothic" panose="020B0502020202020204" pitchFamily="34" charset="0"/>
              </a:rPr>
              <a:t>• Severe deformity, rapid progression or diagnostic complexity merits earlier input</a:t>
            </a:r>
            <a:endParaRPr lang="en-US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2027040-3B50-44B9-AD6D-48CC5A952B09}"/>
              </a:ext>
            </a:extLst>
          </p:cNvPr>
          <p:cNvSpPr/>
          <p:nvPr/>
        </p:nvSpPr>
        <p:spPr>
          <a:xfrm>
            <a:off x="7772400" y="1472184"/>
            <a:ext cx="3630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04B87"/>
                </a:solidFill>
                <a:latin typeface="Century Gothic" panose="020B0502020202020204" pitchFamily="34" charset="0"/>
              </a:rPr>
              <a:t>Do not use as automatic barriers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AF15FA4D-FB40-43EB-B0E5-502BFD874BBA}"/>
              </a:ext>
            </a:extLst>
          </p:cNvPr>
          <p:cNvSpPr/>
          <p:nvPr/>
        </p:nvSpPr>
        <p:spPr>
          <a:xfrm>
            <a:off x="7772400" y="1874520"/>
            <a:ext cx="3630168" cy="1298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Age, sex, smoking, comorbidity or BMI should not automatically exclude referral.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0857CFE9-453E-48E8-9D50-78A0D79FE490}"/>
              </a:ext>
            </a:extLst>
          </p:cNvPr>
          <p:cNvSpPr/>
          <p:nvPr/>
        </p:nvSpPr>
        <p:spPr>
          <a:xfrm>
            <a:off x="7543800" y="3593592"/>
            <a:ext cx="4041648" cy="224028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BE91214F-5A87-4073-A3EB-AF2B19A08DB2}"/>
              </a:ext>
            </a:extLst>
          </p:cNvPr>
          <p:cNvSpPr/>
          <p:nvPr/>
        </p:nvSpPr>
        <p:spPr>
          <a:xfrm>
            <a:off x="7543800" y="3593592"/>
            <a:ext cx="73152" cy="2240280"/>
          </a:xfrm>
          <a:prstGeom prst="rect">
            <a:avLst/>
          </a:prstGeom>
          <a:solidFill>
            <a:srgbClr val="2E8B75"/>
          </a:solidFill>
          <a:ln w="12700">
            <a:solidFill>
              <a:srgbClr val="2E8B75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0516B401-67E6-4441-A578-A3EF35227C00}"/>
              </a:ext>
            </a:extLst>
          </p:cNvPr>
          <p:cNvSpPr/>
          <p:nvPr/>
        </p:nvSpPr>
        <p:spPr>
          <a:xfrm>
            <a:off x="7772400" y="3758184"/>
            <a:ext cx="3630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Optimise in </a:t>
            </a:r>
            <a:r>
              <a:rPr lang="en-US" b="1" dirty="0">
                <a:solidFill>
                  <a:srgbClr val="004B87"/>
                </a:solidFill>
                <a:latin typeface="Century Gothic" panose="020B0502020202020204" pitchFamily="34" charset="0"/>
              </a:rPr>
              <a:t>parallel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B9CF535-E245-4D64-A84E-A057B367319C}"/>
              </a:ext>
            </a:extLst>
          </p:cNvPr>
          <p:cNvSpPr/>
          <p:nvPr/>
        </p:nvSpPr>
        <p:spPr>
          <a:xfrm>
            <a:off x="7772400" y="4160520"/>
            <a:ext cx="3630168" cy="1527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Address modifiable risk factors, but avoid indefinite delay. Shared optimisation supports informed decisions.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16" name="Shape 3">
            <a:extLst>
              <a:ext uri="{FF2B5EF4-FFF2-40B4-BE49-F238E27FC236}">
                <a16:creationId xmlns:a16="http://schemas.microsoft.com/office/drawing/2014/main" id="{E296196A-7441-4988-9D9A-5B2ECAE71CA1}"/>
              </a:ext>
            </a:extLst>
          </p:cNvPr>
          <p:cNvSpPr/>
          <p:nvPr/>
        </p:nvSpPr>
        <p:spPr>
          <a:xfrm>
            <a:off x="594360" y="1299340"/>
            <a:ext cx="73152" cy="452628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C311E8B8-1D1C-44FB-B65B-9A58170E9D8E}"/>
              </a:ext>
            </a:extLst>
          </p:cNvPr>
          <p:cNvSpPr/>
          <p:nvPr/>
        </p:nvSpPr>
        <p:spPr>
          <a:xfrm>
            <a:off x="7543800" y="1307592"/>
            <a:ext cx="73152" cy="2011680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29022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0">
            <a:extLst>
              <a:ext uri="{FF2B5EF4-FFF2-40B4-BE49-F238E27FC236}">
                <a16:creationId xmlns:a16="http://schemas.microsoft.com/office/drawing/2014/main" id="{76667660-8104-4AB6-A4F0-752A14BCED42}"/>
              </a:ext>
            </a:extLst>
          </p:cNvPr>
          <p:cNvSpPr/>
          <p:nvPr/>
        </p:nvSpPr>
        <p:spPr>
          <a:xfrm>
            <a:off x="685800" y="301752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First-line management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26" name="Text 1">
            <a:extLst>
              <a:ext uri="{FF2B5EF4-FFF2-40B4-BE49-F238E27FC236}">
                <a16:creationId xmlns:a16="http://schemas.microsoft.com/office/drawing/2014/main" id="{D231FC87-EE82-4649-818B-6280B9B4AE82}"/>
              </a:ext>
            </a:extLst>
          </p:cNvPr>
          <p:cNvSpPr/>
          <p:nvPr/>
        </p:nvSpPr>
        <p:spPr>
          <a:xfrm>
            <a:off x="672419" y="772668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Build capacity before considering surgery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7" name="Shape 2">
            <a:extLst>
              <a:ext uri="{FF2B5EF4-FFF2-40B4-BE49-F238E27FC236}">
                <a16:creationId xmlns:a16="http://schemas.microsoft.com/office/drawing/2014/main" id="{9EF2D853-175C-4E34-A4C6-B8F6AD46EEE9}"/>
              </a:ext>
            </a:extLst>
          </p:cNvPr>
          <p:cNvSpPr/>
          <p:nvPr/>
        </p:nvSpPr>
        <p:spPr>
          <a:xfrm>
            <a:off x="548640" y="1325880"/>
            <a:ext cx="1965960" cy="1965960"/>
          </a:xfrm>
          <a:prstGeom prst="ellipse">
            <a:avLst/>
          </a:prstGeom>
          <a:solidFill>
            <a:srgbClr val="00AEEF"/>
          </a:solidFill>
          <a:ln w="254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8" name="Text 3">
            <a:extLst>
              <a:ext uri="{FF2B5EF4-FFF2-40B4-BE49-F238E27FC236}">
                <a16:creationId xmlns:a16="http://schemas.microsoft.com/office/drawing/2014/main" id="{69F2E08D-69AC-4F77-BA10-5DB7FE00933A}"/>
              </a:ext>
            </a:extLst>
          </p:cNvPr>
          <p:cNvSpPr/>
          <p:nvPr/>
        </p:nvSpPr>
        <p:spPr>
          <a:xfrm>
            <a:off x="731520" y="17830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EDUCATE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29" name="Text 4">
            <a:extLst>
              <a:ext uri="{FF2B5EF4-FFF2-40B4-BE49-F238E27FC236}">
                <a16:creationId xmlns:a16="http://schemas.microsoft.com/office/drawing/2014/main" id="{57866839-48E0-4AB9-A515-2D67E0EE5357}"/>
              </a:ext>
            </a:extLst>
          </p:cNvPr>
          <p:cNvSpPr/>
          <p:nvPr/>
        </p:nvSpPr>
        <p:spPr>
          <a:xfrm>
            <a:off x="844147" y="2221992"/>
            <a:ext cx="137494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Explain OA and set goals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30" name="Shape 5">
            <a:extLst>
              <a:ext uri="{FF2B5EF4-FFF2-40B4-BE49-F238E27FC236}">
                <a16:creationId xmlns:a16="http://schemas.microsoft.com/office/drawing/2014/main" id="{23BEDEBC-0FA8-4D76-9667-7133B05794D0}"/>
              </a:ext>
            </a:extLst>
          </p:cNvPr>
          <p:cNvSpPr/>
          <p:nvPr/>
        </p:nvSpPr>
        <p:spPr>
          <a:xfrm>
            <a:off x="2852928" y="1325880"/>
            <a:ext cx="1965960" cy="1965960"/>
          </a:xfrm>
          <a:prstGeom prst="ellipse">
            <a:avLst/>
          </a:prstGeom>
          <a:solidFill>
            <a:srgbClr val="EAF6FB"/>
          </a:solidFill>
          <a:ln w="254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31" name="Text 6">
            <a:extLst>
              <a:ext uri="{FF2B5EF4-FFF2-40B4-BE49-F238E27FC236}">
                <a16:creationId xmlns:a16="http://schemas.microsoft.com/office/drawing/2014/main" id="{32A3C330-485A-414F-A8C1-3E9B339773FA}"/>
              </a:ext>
            </a:extLst>
          </p:cNvPr>
          <p:cNvSpPr/>
          <p:nvPr/>
        </p:nvSpPr>
        <p:spPr>
          <a:xfrm>
            <a:off x="3035808" y="17830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MOVE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32" name="Text 7">
            <a:extLst>
              <a:ext uri="{FF2B5EF4-FFF2-40B4-BE49-F238E27FC236}">
                <a16:creationId xmlns:a16="http://schemas.microsoft.com/office/drawing/2014/main" id="{F19BD367-92FF-413A-97F2-2B92F1786047}"/>
              </a:ext>
            </a:extLst>
          </p:cNvPr>
          <p:cNvSpPr/>
          <p:nvPr/>
        </p:nvSpPr>
        <p:spPr>
          <a:xfrm>
            <a:off x="3081528" y="2221992"/>
            <a:ext cx="1508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6D747A"/>
                </a:solidFill>
                <a:latin typeface="Century Gothic" panose="020B0502020202020204" pitchFamily="34" charset="0"/>
              </a:rPr>
              <a:t>Strength and aerobic exercise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B3504305-D38D-48CE-91E9-4981BE382799}"/>
              </a:ext>
            </a:extLst>
          </p:cNvPr>
          <p:cNvSpPr/>
          <p:nvPr/>
        </p:nvSpPr>
        <p:spPr>
          <a:xfrm>
            <a:off x="5157216" y="1325880"/>
            <a:ext cx="1965960" cy="1965960"/>
          </a:xfrm>
          <a:prstGeom prst="ellipse">
            <a:avLst/>
          </a:prstGeom>
          <a:solidFill>
            <a:srgbClr val="00AEEF"/>
          </a:solidFill>
          <a:ln w="254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34" name="Text 9">
            <a:extLst>
              <a:ext uri="{FF2B5EF4-FFF2-40B4-BE49-F238E27FC236}">
                <a16:creationId xmlns:a16="http://schemas.microsoft.com/office/drawing/2014/main" id="{C42D71B3-8F67-460B-A909-F16A37EEA43F}"/>
              </a:ext>
            </a:extLst>
          </p:cNvPr>
          <p:cNvSpPr/>
          <p:nvPr/>
        </p:nvSpPr>
        <p:spPr>
          <a:xfrm>
            <a:off x="5340096" y="17830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WEIGHT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35" name="Text 10">
            <a:extLst>
              <a:ext uri="{FF2B5EF4-FFF2-40B4-BE49-F238E27FC236}">
                <a16:creationId xmlns:a16="http://schemas.microsoft.com/office/drawing/2014/main" id="{0AD527A8-466C-4AC3-966E-9D74D74811B9}"/>
              </a:ext>
            </a:extLst>
          </p:cNvPr>
          <p:cNvSpPr/>
          <p:nvPr/>
        </p:nvSpPr>
        <p:spPr>
          <a:xfrm>
            <a:off x="5385816" y="2221992"/>
            <a:ext cx="1508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Supportive weight management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36" name="Shape 11">
            <a:extLst>
              <a:ext uri="{FF2B5EF4-FFF2-40B4-BE49-F238E27FC236}">
                <a16:creationId xmlns:a16="http://schemas.microsoft.com/office/drawing/2014/main" id="{5FC338CF-F860-47E5-94A0-9AD2114CBFB6}"/>
              </a:ext>
            </a:extLst>
          </p:cNvPr>
          <p:cNvSpPr/>
          <p:nvPr/>
        </p:nvSpPr>
        <p:spPr>
          <a:xfrm>
            <a:off x="7461504" y="1325880"/>
            <a:ext cx="1965960" cy="1965960"/>
          </a:xfrm>
          <a:prstGeom prst="ellipse">
            <a:avLst/>
          </a:prstGeom>
          <a:solidFill>
            <a:srgbClr val="EAF6FB"/>
          </a:solidFill>
          <a:ln w="254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37" name="Text 12">
            <a:extLst>
              <a:ext uri="{FF2B5EF4-FFF2-40B4-BE49-F238E27FC236}">
                <a16:creationId xmlns:a16="http://schemas.microsoft.com/office/drawing/2014/main" id="{EF193AF5-A446-4EFD-B866-9ACDE7B2324B}"/>
              </a:ext>
            </a:extLst>
          </p:cNvPr>
          <p:cNvSpPr/>
          <p:nvPr/>
        </p:nvSpPr>
        <p:spPr>
          <a:xfrm>
            <a:off x="7644384" y="17830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RELIEVE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16B6338E-50B2-4B4D-9106-8C101E7616BF}"/>
              </a:ext>
            </a:extLst>
          </p:cNvPr>
          <p:cNvSpPr/>
          <p:nvPr/>
        </p:nvSpPr>
        <p:spPr>
          <a:xfrm>
            <a:off x="7690104" y="2221992"/>
            <a:ext cx="15087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6D747A"/>
                </a:solidFill>
                <a:latin typeface="Century Gothic" panose="020B0502020202020204" pitchFamily="34" charset="0"/>
              </a:rPr>
              <a:t>Medication and aids when appropriate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39" name="Shape 14">
            <a:extLst>
              <a:ext uri="{FF2B5EF4-FFF2-40B4-BE49-F238E27FC236}">
                <a16:creationId xmlns:a16="http://schemas.microsoft.com/office/drawing/2014/main" id="{89293247-C88C-4247-A2E0-C28100BDB0EB}"/>
              </a:ext>
            </a:extLst>
          </p:cNvPr>
          <p:cNvSpPr/>
          <p:nvPr/>
        </p:nvSpPr>
        <p:spPr>
          <a:xfrm>
            <a:off x="9765792" y="1325880"/>
            <a:ext cx="1965960" cy="1965960"/>
          </a:xfrm>
          <a:prstGeom prst="ellipse">
            <a:avLst/>
          </a:prstGeom>
          <a:solidFill>
            <a:srgbClr val="00AEEF"/>
          </a:solidFill>
          <a:ln w="254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40" name="Text 15">
            <a:extLst>
              <a:ext uri="{FF2B5EF4-FFF2-40B4-BE49-F238E27FC236}">
                <a16:creationId xmlns:a16="http://schemas.microsoft.com/office/drawing/2014/main" id="{5E419873-A585-47F6-976F-0FC2365E01B5}"/>
              </a:ext>
            </a:extLst>
          </p:cNvPr>
          <p:cNvSpPr/>
          <p:nvPr/>
        </p:nvSpPr>
        <p:spPr>
          <a:xfrm>
            <a:off x="9948672" y="17830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REVIEW</a:t>
            </a:r>
            <a:endParaRPr lang="en-US" sz="1500" dirty="0">
              <a:latin typeface="Century Gothic" panose="020B0502020202020204" pitchFamily="34" charset="0"/>
            </a:endParaRPr>
          </a:p>
        </p:txBody>
      </p:sp>
      <p:sp>
        <p:nvSpPr>
          <p:cNvPr id="41" name="Text 16">
            <a:extLst>
              <a:ext uri="{FF2B5EF4-FFF2-40B4-BE49-F238E27FC236}">
                <a16:creationId xmlns:a16="http://schemas.microsoft.com/office/drawing/2014/main" id="{90B3104B-9189-4F4D-B2B6-FA1890B9B356}"/>
              </a:ext>
            </a:extLst>
          </p:cNvPr>
          <p:cNvSpPr/>
          <p:nvPr/>
        </p:nvSpPr>
        <p:spPr>
          <a:xfrm>
            <a:off x="10072041" y="2221992"/>
            <a:ext cx="1353461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FFFFFF"/>
                </a:solidFill>
                <a:latin typeface="Century Gothic" panose="020B0502020202020204" pitchFamily="34" charset="0"/>
              </a:rPr>
              <a:t>Function, goals and response</a:t>
            </a:r>
            <a:endParaRPr lang="en-US" sz="1200" dirty="0">
              <a:latin typeface="Century Gothic" panose="020B0502020202020204" pitchFamily="34" charset="0"/>
            </a:endParaRPr>
          </a:p>
        </p:txBody>
      </p:sp>
      <p:sp>
        <p:nvSpPr>
          <p:cNvPr id="42" name="Shape 17">
            <a:extLst>
              <a:ext uri="{FF2B5EF4-FFF2-40B4-BE49-F238E27FC236}">
                <a16:creationId xmlns:a16="http://schemas.microsoft.com/office/drawing/2014/main" id="{3C2A420B-9DCD-4B95-966C-DA6CA7B5AECC}"/>
              </a:ext>
            </a:extLst>
          </p:cNvPr>
          <p:cNvSpPr/>
          <p:nvPr/>
        </p:nvSpPr>
        <p:spPr>
          <a:xfrm>
            <a:off x="685800" y="3794760"/>
            <a:ext cx="333756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3" name="Shape 18">
            <a:extLst>
              <a:ext uri="{FF2B5EF4-FFF2-40B4-BE49-F238E27FC236}">
                <a16:creationId xmlns:a16="http://schemas.microsoft.com/office/drawing/2014/main" id="{73F26BB7-FCB6-4070-A4A2-81C563F996FE}"/>
              </a:ext>
            </a:extLst>
          </p:cNvPr>
          <p:cNvSpPr/>
          <p:nvPr/>
        </p:nvSpPr>
        <p:spPr>
          <a:xfrm>
            <a:off x="685800" y="3794760"/>
            <a:ext cx="73152" cy="1417320"/>
          </a:xfrm>
          <a:prstGeom prst="rect">
            <a:avLst/>
          </a:prstGeom>
          <a:solidFill>
            <a:srgbClr val="F0B44C"/>
          </a:solidFill>
          <a:ln w="12700">
            <a:solidFill>
              <a:srgbClr val="F0B44C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44" name="Text 19">
            <a:extLst>
              <a:ext uri="{FF2B5EF4-FFF2-40B4-BE49-F238E27FC236}">
                <a16:creationId xmlns:a16="http://schemas.microsoft.com/office/drawing/2014/main" id="{0FC6195D-8444-4000-BB91-D1AC25C09216}"/>
              </a:ext>
            </a:extLst>
          </p:cNvPr>
          <p:cNvSpPr/>
          <p:nvPr/>
        </p:nvSpPr>
        <p:spPr>
          <a:xfrm>
            <a:off x="914400" y="395935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Use selectively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5" name="Text 20">
            <a:extLst>
              <a:ext uri="{FF2B5EF4-FFF2-40B4-BE49-F238E27FC236}">
                <a16:creationId xmlns:a16="http://schemas.microsoft.com/office/drawing/2014/main" id="{92528726-6DFA-47B5-A7AA-1AD07BA3FCF7}"/>
              </a:ext>
            </a:extLst>
          </p:cNvPr>
          <p:cNvSpPr/>
          <p:nvPr/>
        </p:nvSpPr>
        <p:spPr>
          <a:xfrm>
            <a:off x="914400" y="4361688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Walking aids, medication and injections can support activity and exercise.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46" name="Shape 21">
            <a:extLst>
              <a:ext uri="{FF2B5EF4-FFF2-40B4-BE49-F238E27FC236}">
                <a16:creationId xmlns:a16="http://schemas.microsoft.com/office/drawing/2014/main" id="{5A3B4F94-0CA3-4ABF-8F34-08E3593217A6}"/>
              </a:ext>
            </a:extLst>
          </p:cNvPr>
          <p:cNvSpPr/>
          <p:nvPr/>
        </p:nvSpPr>
        <p:spPr>
          <a:xfrm>
            <a:off x="4416552" y="3794760"/>
            <a:ext cx="333756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47" name="Shape 22">
            <a:extLst>
              <a:ext uri="{FF2B5EF4-FFF2-40B4-BE49-F238E27FC236}">
                <a16:creationId xmlns:a16="http://schemas.microsoft.com/office/drawing/2014/main" id="{52D70090-091C-48C6-A9AC-0F19C343AF1C}"/>
              </a:ext>
            </a:extLst>
          </p:cNvPr>
          <p:cNvSpPr/>
          <p:nvPr/>
        </p:nvSpPr>
        <p:spPr>
          <a:xfrm>
            <a:off x="4416552" y="3794760"/>
            <a:ext cx="73152" cy="1417320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48" name="Text 23">
            <a:extLst>
              <a:ext uri="{FF2B5EF4-FFF2-40B4-BE49-F238E27FC236}">
                <a16:creationId xmlns:a16="http://schemas.microsoft.com/office/drawing/2014/main" id="{0BC15AEE-37CF-4733-9B57-21A8C303680E}"/>
              </a:ext>
            </a:extLst>
          </p:cNvPr>
          <p:cNvSpPr/>
          <p:nvPr/>
        </p:nvSpPr>
        <p:spPr>
          <a:xfrm>
            <a:off x="4645152" y="395935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Avoid low-value care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9" name="Text 24">
            <a:extLst>
              <a:ext uri="{FF2B5EF4-FFF2-40B4-BE49-F238E27FC236}">
                <a16:creationId xmlns:a16="http://schemas.microsoft.com/office/drawing/2014/main" id="{C2FBAF78-6B0F-4990-B4D0-301B193A3D4A}"/>
              </a:ext>
            </a:extLst>
          </p:cNvPr>
          <p:cNvSpPr/>
          <p:nvPr/>
        </p:nvSpPr>
        <p:spPr>
          <a:xfrm>
            <a:off x="4645152" y="4361688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Do not routinely offer arthroscopic lavage or debridement for OA.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0" name="Shape 25">
            <a:extLst>
              <a:ext uri="{FF2B5EF4-FFF2-40B4-BE49-F238E27FC236}">
                <a16:creationId xmlns:a16="http://schemas.microsoft.com/office/drawing/2014/main" id="{8CA3C8DD-842D-4862-AD5E-386C28A477DF}"/>
              </a:ext>
            </a:extLst>
          </p:cNvPr>
          <p:cNvSpPr/>
          <p:nvPr/>
        </p:nvSpPr>
        <p:spPr>
          <a:xfrm>
            <a:off x="8147304" y="3794760"/>
            <a:ext cx="333756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51" name="Shape 26">
            <a:extLst>
              <a:ext uri="{FF2B5EF4-FFF2-40B4-BE49-F238E27FC236}">
                <a16:creationId xmlns:a16="http://schemas.microsoft.com/office/drawing/2014/main" id="{13D6DDC7-DA92-4F7E-B4EF-D9DFCFBF9E25}"/>
              </a:ext>
            </a:extLst>
          </p:cNvPr>
          <p:cNvSpPr/>
          <p:nvPr/>
        </p:nvSpPr>
        <p:spPr>
          <a:xfrm>
            <a:off x="8147304" y="3794760"/>
            <a:ext cx="73152" cy="1417320"/>
          </a:xfrm>
          <a:prstGeom prst="rect">
            <a:avLst/>
          </a:prstGeom>
          <a:solidFill>
            <a:srgbClr val="2E8B75"/>
          </a:solidFill>
          <a:ln w="12700">
            <a:solidFill>
              <a:srgbClr val="2E8B75"/>
            </a:solidFill>
            <a:prstDash val="solid"/>
          </a:ln>
        </p:spPr>
        <p:txBody>
          <a:bodyPr/>
          <a:lstStyle/>
          <a:p>
            <a:endParaRPr lang="en-IE"/>
          </a:p>
        </p:txBody>
      </p:sp>
      <p:sp>
        <p:nvSpPr>
          <p:cNvPr id="52" name="Text 27">
            <a:extLst>
              <a:ext uri="{FF2B5EF4-FFF2-40B4-BE49-F238E27FC236}">
                <a16:creationId xmlns:a16="http://schemas.microsoft.com/office/drawing/2014/main" id="{52859698-5E95-40B2-871D-DE173217A099}"/>
              </a:ext>
            </a:extLst>
          </p:cNvPr>
          <p:cNvSpPr/>
          <p:nvPr/>
        </p:nvSpPr>
        <p:spPr>
          <a:xfrm>
            <a:off x="8375904" y="395935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Document response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3" name="Text 28">
            <a:extLst>
              <a:ext uri="{FF2B5EF4-FFF2-40B4-BE49-F238E27FC236}">
                <a16:creationId xmlns:a16="http://schemas.microsoft.com/office/drawing/2014/main" id="{696A5A01-27A5-4339-A1F5-542350B4F24B}"/>
              </a:ext>
            </a:extLst>
          </p:cNvPr>
          <p:cNvSpPr/>
          <p:nvPr/>
        </p:nvSpPr>
        <p:spPr>
          <a:xfrm>
            <a:off x="8375904" y="4361688"/>
            <a:ext cx="292608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Intervention, duration, adherence, benefit, adverse effects and goals.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4" name="Slide Number Placeholder 0">
            <a:extLst>
              <a:ext uri="{FF2B5EF4-FFF2-40B4-BE49-F238E27FC236}">
                <a16:creationId xmlns:a16="http://schemas.microsoft.com/office/drawing/2014/main" id="{90EEA549-F126-4A02-939D-98AFA6614EB4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52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0">
            <a:extLst>
              <a:ext uri="{FF2B5EF4-FFF2-40B4-BE49-F238E27FC236}">
                <a16:creationId xmlns:a16="http://schemas.microsoft.com/office/drawing/2014/main" id="{4040875B-DBFA-4922-BCD9-3AD9219F28D6}"/>
              </a:ext>
            </a:extLst>
          </p:cNvPr>
          <p:cNvSpPr/>
          <p:nvPr/>
        </p:nvSpPr>
        <p:spPr>
          <a:xfrm>
            <a:off x="701040" y="308795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Lifestyle Modifications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56" name="Text 1">
            <a:extLst>
              <a:ext uri="{FF2B5EF4-FFF2-40B4-BE49-F238E27FC236}">
                <a16:creationId xmlns:a16="http://schemas.microsoft.com/office/drawing/2014/main" id="{0BDC3185-42F3-4F25-A512-C4D078EFE6B2}"/>
              </a:ext>
            </a:extLst>
          </p:cNvPr>
          <p:cNvSpPr/>
          <p:nvPr/>
        </p:nvSpPr>
        <p:spPr>
          <a:xfrm>
            <a:off x="701040" y="781059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Conservative measures</a:t>
            </a:r>
          </a:p>
        </p:txBody>
      </p:sp>
      <p:sp>
        <p:nvSpPr>
          <p:cNvPr id="57" name="Shape 10">
            <a:extLst>
              <a:ext uri="{FF2B5EF4-FFF2-40B4-BE49-F238E27FC236}">
                <a16:creationId xmlns:a16="http://schemas.microsoft.com/office/drawing/2014/main" id="{C520B271-BB71-459E-B62D-88020250D214}"/>
              </a:ext>
            </a:extLst>
          </p:cNvPr>
          <p:cNvSpPr/>
          <p:nvPr/>
        </p:nvSpPr>
        <p:spPr>
          <a:xfrm>
            <a:off x="759480" y="4571347"/>
            <a:ext cx="4750866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noFill/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r>
              <a:rPr lang="en-IE" dirty="0">
                <a:latin typeface="Century Gothic" panose="020B0502020202020204" pitchFamily="34" charset="0"/>
              </a:rPr>
              <a:t>Good Life with osteoarthritis: Denmark</a:t>
            </a:r>
          </a:p>
        </p:txBody>
      </p:sp>
      <p:pic>
        <p:nvPicPr>
          <p:cNvPr id="58" name="Picture 57" descr="GLA:D Ireland Annual Reports – GLA:D Ireland">
            <a:extLst>
              <a:ext uri="{FF2B5EF4-FFF2-40B4-BE49-F238E27FC236}">
                <a16:creationId xmlns:a16="http://schemas.microsoft.com/office/drawing/2014/main" id="{918AAD90-6AC5-4586-B438-7BC955314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625" y="1457483"/>
            <a:ext cx="1963589" cy="28321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9" name="Picture 58" descr="Senior Chair Exercises - 14 Day Challenge | Buy Online &amp; Save">
            <a:extLst>
              <a:ext uri="{FF2B5EF4-FFF2-40B4-BE49-F238E27FC236}">
                <a16:creationId xmlns:a16="http://schemas.microsoft.com/office/drawing/2014/main" id="{4B15655E-423E-4187-9A2E-5D43F0BC0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820" y="1275126"/>
            <a:ext cx="3163824" cy="31638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0" name="Picture 59" descr="ExWell Medical (@ExWellMedical) • Facebook">
            <a:extLst>
              <a:ext uri="{FF2B5EF4-FFF2-40B4-BE49-F238E27FC236}">
                <a16:creationId xmlns:a16="http://schemas.microsoft.com/office/drawing/2014/main" id="{D8FB1743-1317-4291-BFD0-29290E7543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8567" y="1336040"/>
            <a:ext cx="2832100" cy="28321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1" name="Picture 60" descr="GLA:D Ireland (@GLAD_Ireland) / X">
            <a:extLst>
              <a:ext uri="{FF2B5EF4-FFF2-40B4-BE49-F238E27FC236}">
                <a16:creationId xmlns:a16="http://schemas.microsoft.com/office/drawing/2014/main" id="{5D27BF53-E796-4F71-A589-C97B78C210E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6386" b="31722"/>
          <a:stretch>
            <a:fillRect/>
          </a:stretch>
        </p:blipFill>
        <p:spPr>
          <a:xfrm>
            <a:off x="992459" y="5018359"/>
            <a:ext cx="2540000" cy="106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5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0">
            <a:extLst>
              <a:ext uri="{FF2B5EF4-FFF2-40B4-BE49-F238E27FC236}">
                <a16:creationId xmlns:a16="http://schemas.microsoft.com/office/drawing/2014/main" id="{73580A2E-02E3-4402-90D2-1A7AE64CD7BF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Modern total hip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92DB4520-ACE3-485D-A7C9-802DACE01CC0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Damaged ball and socket surfaces are replaced with durable components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24" name="Image 0" descr="/mnt/data/generated_image_EDF3C68F1B5C_06.png">
            <a:extLst>
              <a:ext uri="{FF2B5EF4-FFF2-40B4-BE49-F238E27FC236}">
                <a16:creationId xmlns:a16="http://schemas.microsoft.com/office/drawing/2014/main" id="{FBC3F012-7FB1-45A4-BA25-F2B6671185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56" r="6156"/>
          <a:stretch/>
        </p:blipFill>
        <p:spPr>
          <a:xfrm>
            <a:off x="594360" y="1097280"/>
            <a:ext cx="6675120" cy="5074920"/>
          </a:xfrm>
          <a:prstGeom prst="rect">
            <a:avLst/>
          </a:prstGeom>
        </p:spPr>
      </p:pic>
      <p:sp>
        <p:nvSpPr>
          <p:cNvPr id="25" name="Shape 2">
            <a:extLst>
              <a:ext uri="{FF2B5EF4-FFF2-40B4-BE49-F238E27FC236}">
                <a16:creationId xmlns:a16="http://schemas.microsoft.com/office/drawing/2014/main" id="{CD988C26-ED79-4D17-81C9-09A0FAA319B8}"/>
              </a:ext>
            </a:extLst>
          </p:cNvPr>
          <p:cNvSpPr/>
          <p:nvPr/>
        </p:nvSpPr>
        <p:spPr>
          <a:xfrm>
            <a:off x="7516368" y="1143000"/>
            <a:ext cx="405079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6" name="Shape 3">
            <a:extLst>
              <a:ext uri="{FF2B5EF4-FFF2-40B4-BE49-F238E27FC236}">
                <a16:creationId xmlns:a16="http://schemas.microsoft.com/office/drawing/2014/main" id="{79B11A23-53F7-43E4-9779-A6F3868A029D}"/>
              </a:ext>
            </a:extLst>
          </p:cNvPr>
          <p:cNvSpPr/>
          <p:nvPr/>
        </p:nvSpPr>
        <p:spPr>
          <a:xfrm>
            <a:off x="7516368" y="1143000"/>
            <a:ext cx="73152" cy="91440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F309DAC6-6ED7-4B8C-B231-95A1D2B93DFC}"/>
              </a:ext>
            </a:extLst>
          </p:cNvPr>
          <p:cNvSpPr/>
          <p:nvPr/>
        </p:nvSpPr>
        <p:spPr>
          <a:xfrm>
            <a:off x="7744968" y="1307592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Acetabular shell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8" name="Text 5">
            <a:extLst>
              <a:ext uri="{FF2B5EF4-FFF2-40B4-BE49-F238E27FC236}">
                <a16:creationId xmlns:a16="http://schemas.microsoft.com/office/drawing/2014/main" id="{47DE8CFF-ACD8-49A5-A19F-7196C81E2A20}"/>
              </a:ext>
            </a:extLst>
          </p:cNvPr>
          <p:cNvSpPr/>
          <p:nvPr/>
        </p:nvSpPr>
        <p:spPr>
          <a:xfrm>
            <a:off x="7758684" y="1709928"/>
            <a:ext cx="3639312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Fixation to pelvic bone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9" name="Shape 6">
            <a:extLst>
              <a:ext uri="{FF2B5EF4-FFF2-40B4-BE49-F238E27FC236}">
                <a16:creationId xmlns:a16="http://schemas.microsoft.com/office/drawing/2014/main" id="{19CD72EF-8FC8-4B6B-946D-79C50827F79F}"/>
              </a:ext>
            </a:extLst>
          </p:cNvPr>
          <p:cNvSpPr/>
          <p:nvPr/>
        </p:nvSpPr>
        <p:spPr>
          <a:xfrm>
            <a:off x="7516368" y="2286000"/>
            <a:ext cx="405079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0" name="Shape 7">
            <a:extLst>
              <a:ext uri="{FF2B5EF4-FFF2-40B4-BE49-F238E27FC236}">
                <a16:creationId xmlns:a16="http://schemas.microsoft.com/office/drawing/2014/main" id="{57670833-2CEB-4C7D-8C62-1E85B19E870A}"/>
              </a:ext>
            </a:extLst>
          </p:cNvPr>
          <p:cNvSpPr/>
          <p:nvPr/>
        </p:nvSpPr>
        <p:spPr>
          <a:xfrm>
            <a:off x="7516368" y="2286000"/>
            <a:ext cx="73152" cy="914400"/>
          </a:xfrm>
          <a:prstGeom prst="rect">
            <a:avLst/>
          </a:prstGeom>
          <a:solidFill>
            <a:srgbClr val="2E8B75"/>
          </a:solidFill>
          <a:ln w="12700">
            <a:solidFill>
              <a:srgbClr val="2E8B75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1" name="Text 8">
            <a:extLst>
              <a:ext uri="{FF2B5EF4-FFF2-40B4-BE49-F238E27FC236}">
                <a16:creationId xmlns:a16="http://schemas.microsoft.com/office/drawing/2014/main" id="{492BCE7C-0E0F-460B-9BAC-5D60A7EBFF1C}"/>
              </a:ext>
            </a:extLst>
          </p:cNvPr>
          <p:cNvSpPr/>
          <p:nvPr/>
        </p:nvSpPr>
        <p:spPr>
          <a:xfrm>
            <a:off x="7758684" y="2377440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Liner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CEBBE504-910C-4EA2-8034-011EFF984D4E}"/>
              </a:ext>
            </a:extLst>
          </p:cNvPr>
          <p:cNvSpPr/>
          <p:nvPr/>
        </p:nvSpPr>
        <p:spPr>
          <a:xfrm>
            <a:off x="7744968" y="2816352"/>
            <a:ext cx="3639312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Usually highly cross-linked polyethylene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3" name="Shape 10">
            <a:extLst>
              <a:ext uri="{FF2B5EF4-FFF2-40B4-BE49-F238E27FC236}">
                <a16:creationId xmlns:a16="http://schemas.microsoft.com/office/drawing/2014/main" id="{94BB7A6D-B800-44D8-9392-921CD3CABA70}"/>
              </a:ext>
            </a:extLst>
          </p:cNvPr>
          <p:cNvSpPr/>
          <p:nvPr/>
        </p:nvSpPr>
        <p:spPr>
          <a:xfrm>
            <a:off x="7516368" y="3429000"/>
            <a:ext cx="405079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4" name="Shape 11">
            <a:extLst>
              <a:ext uri="{FF2B5EF4-FFF2-40B4-BE49-F238E27FC236}">
                <a16:creationId xmlns:a16="http://schemas.microsoft.com/office/drawing/2014/main" id="{7E6CB8B0-8A8D-49A8-9584-C784CD8D3D13}"/>
              </a:ext>
            </a:extLst>
          </p:cNvPr>
          <p:cNvSpPr/>
          <p:nvPr/>
        </p:nvSpPr>
        <p:spPr>
          <a:xfrm>
            <a:off x="7516368" y="3429000"/>
            <a:ext cx="73152" cy="914400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5" name="Text 12">
            <a:extLst>
              <a:ext uri="{FF2B5EF4-FFF2-40B4-BE49-F238E27FC236}">
                <a16:creationId xmlns:a16="http://schemas.microsoft.com/office/drawing/2014/main" id="{60DBE98D-C49E-4CA3-88F0-09234CEF7836}"/>
              </a:ext>
            </a:extLst>
          </p:cNvPr>
          <p:cNvSpPr/>
          <p:nvPr/>
        </p:nvSpPr>
        <p:spPr>
          <a:xfrm>
            <a:off x="7744968" y="3550771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Head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id="{C05CB530-4301-4605-AFF0-BBEEE709E468}"/>
              </a:ext>
            </a:extLst>
          </p:cNvPr>
          <p:cNvSpPr/>
          <p:nvPr/>
        </p:nvSpPr>
        <p:spPr>
          <a:xfrm>
            <a:off x="7744968" y="3953107"/>
            <a:ext cx="3639312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Often ceramic or metal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7" name="Shape 14">
            <a:extLst>
              <a:ext uri="{FF2B5EF4-FFF2-40B4-BE49-F238E27FC236}">
                <a16:creationId xmlns:a16="http://schemas.microsoft.com/office/drawing/2014/main" id="{8FF16CB6-ACA2-449F-83B1-D11F83E3F0DF}"/>
              </a:ext>
            </a:extLst>
          </p:cNvPr>
          <p:cNvSpPr/>
          <p:nvPr/>
        </p:nvSpPr>
        <p:spPr>
          <a:xfrm>
            <a:off x="7516368" y="4572000"/>
            <a:ext cx="405079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8" name="Shape 15">
            <a:extLst>
              <a:ext uri="{FF2B5EF4-FFF2-40B4-BE49-F238E27FC236}">
                <a16:creationId xmlns:a16="http://schemas.microsoft.com/office/drawing/2014/main" id="{D8D00ECC-91EE-4BC9-AFF6-C23FFFBA6ED7}"/>
              </a:ext>
            </a:extLst>
          </p:cNvPr>
          <p:cNvSpPr/>
          <p:nvPr/>
        </p:nvSpPr>
        <p:spPr>
          <a:xfrm>
            <a:off x="7516368" y="4572000"/>
            <a:ext cx="73152" cy="914400"/>
          </a:xfrm>
          <a:prstGeom prst="rect">
            <a:avLst/>
          </a:prstGeom>
          <a:solidFill>
            <a:srgbClr val="F0B44C"/>
          </a:solidFill>
          <a:ln w="12700">
            <a:solidFill>
              <a:srgbClr val="F0B44C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C521833C-9DDB-4C38-960C-C07994F20E4F}"/>
              </a:ext>
            </a:extLst>
          </p:cNvPr>
          <p:cNvSpPr/>
          <p:nvPr/>
        </p:nvSpPr>
        <p:spPr>
          <a:xfrm>
            <a:off x="7744968" y="4736592"/>
            <a:ext cx="36393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Femoral stem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0" name="Text 17">
            <a:extLst>
              <a:ext uri="{FF2B5EF4-FFF2-40B4-BE49-F238E27FC236}">
                <a16:creationId xmlns:a16="http://schemas.microsoft.com/office/drawing/2014/main" id="{24166085-AC8F-47C9-98FD-91AD395C89B7}"/>
              </a:ext>
            </a:extLst>
          </p:cNvPr>
          <p:cNvSpPr/>
          <p:nvPr/>
        </p:nvSpPr>
        <p:spPr>
          <a:xfrm>
            <a:off x="7744968" y="5138928"/>
            <a:ext cx="3639312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Cemented or uncemented to suit bone and patient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41" name="Slide Number Placeholder 0">
            <a:extLst>
              <a:ext uri="{FF2B5EF4-FFF2-40B4-BE49-F238E27FC236}">
                <a16:creationId xmlns:a16="http://schemas.microsoft.com/office/drawing/2014/main" id="{E1B032DE-DE39-4137-AE5F-216EF77DEEC1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entury Gothic" panose="020B0502020202020204" pitchFamily="34" charset="0"/>
              </a:rPr>
              <a:pPr/>
              <a:t>17</a:t>
            </a:fld>
            <a:endParaRPr lang="en-US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70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0">
            <a:extLst>
              <a:ext uri="{FF2B5EF4-FFF2-40B4-BE49-F238E27FC236}">
                <a16:creationId xmlns:a16="http://schemas.microsoft.com/office/drawing/2014/main" id="{F8DF4148-9E2C-470E-ACE8-201873602905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Anterior or posterior hip approach?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43" name="Text 1">
            <a:extLst>
              <a:ext uri="{FF2B5EF4-FFF2-40B4-BE49-F238E27FC236}">
                <a16:creationId xmlns:a16="http://schemas.microsoft.com/office/drawing/2014/main" id="{F1E82569-02C5-4A29-B830-BDDF3B08BF7F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Both can deliver excellent outcomes when carefully selected and performed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44" name="Image 0" descr="/mnt/data/generated_image_EDF3C68F1B5C_07.png">
            <a:extLst>
              <a:ext uri="{FF2B5EF4-FFF2-40B4-BE49-F238E27FC236}">
                <a16:creationId xmlns:a16="http://schemas.microsoft.com/office/drawing/2014/main" id="{060955DF-A6BE-41DD-A8F1-046AFA15C6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56" r="6456"/>
          <a:stretch/>
        </p:blipFill>
        <p:spPr>
          <a:xfrm>
            <a:off x="548640" y="1170432"/>
            <a:ext cx="6629400" cy="5074920"/>
          </a:xfrm>
          <a:prstGeom prst="rect">
            <a:avLst/>
          </a:prstGeom>
        </p:spPr>
      </p:pic>
      <p:sp>
        <p:nvSpPr>
          <p:cNvPr id="45" name="Shape 2">
            <a:extLst>
              <a:ext uri="{FF2B5EF4-FFF2-40B4-BE49-F238E27FC236}">
                <a16:creationId xmlns:a16="http://schemas.microsoft.com/office/drawing/2014/main" id="{7FF7A568-0433-4F3B-B95D-6414F4D7216F}"/>
              </a:ext>
            </a:extLst>
          </p:cNvPr>
          <p:cNvSpPr/>
          <p:nvPr/>
        </p:nvSpPr>
        <p:spPr>
          <a:xfrm>
            <a:off x="7424928" y="1114787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46" name="Shape 3">
            <a:extLst>
              <a:ext uri="{FF2B5EF4-FFF2-40B4-BE49-F238E27FC236}">
                <a16:creationId xmlns:a16="http://schemas.microsoft.com/office/drawing/2014/main" id="{7BFDF226-1B29-45C6-A2E3-1E450CC5C6CA}"/>
              </a:ext>
            </a:extLst>
          </p:cNvPr>
          <p:cNvSpPr/>
          <p:nvPr/>
        </p:nvSpPr>
        <p:spPr>
          <a:xfrm>
            <a:off x="7424928" y="1143000"/>
            <a:ext cx="73152" cy="141732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47" name="Text 4">
            <a:extLst>
              <a:ext uri="{FF2B5EF4-FFF2-40B4-BE49-F238E27FC236}">
                <a16:creationId xmlns:a16="http://schemas.microsoft.com/office/drawing/2014/main" id="{2742D680-30C7-46D8-A349-DD193FA976C3}"/>
              </a:ext>
            </a:extLst>
          </p:cNvPr>
          <p:cNvSpPr/>
          <p:nvPr/>
        </p:nvSpPr>
        <p:spPr>
          <a:xfrm>
            <a:off x="7667244" y="1262653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Direct anterior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8" name="Text 5">
            <a:extLst>
              <a:ext uri="{FF2B5EF4-FFF2-40B4-BE49-F238E27FC236}">
                <a16:creationId xmlns:a16="http://schemas.microsoft.com/office/drawing/2014/main" id="{BFDDC2FE-C059-4F66-8428-4983645294F3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Intermuscular approach with supine positioning. May aid early recovery in selected patients; requires approach-specific expertise.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49" name="Shape 6">
            <a:extLst>
              <a:ext uri="{FF2B5EF4-FFF2-40B4-BE49-F238E27FC236}">
                <a16:creationId xmlns:a16="http://schemas.microsoft.com/office/drawing/2014/main" id="{799B9B15-0B0D-42E3-A236-78ED82E99000}"/>
              </a:ext>
            </a:extLst>
          </p:cNvPr>
          <p:cNvSpPr/>
          <p:nvPr/>
        </p:nvSpPr>
        <p:spPr>
          <a:xfrm>
            <a:off x="7424928" y="278892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50" name="Shape 7">
            <a:extLst>
              <a:ext uri="{FF2B5EF4-FFF2-40B4-BE49-F238E27FC236}">
                <a16:creationId xmlns:a16="http://schemas.microsoft.com/office/drawing/2014/main" id="{C3F4C6DB-B339-45E6-8B72-F31CE751BAB3}"/>
              </a:ext>
            </a:extLst>
          </p:cNvPr>
          <p:cNvSpPr/>
          <p:nvPr/>
        </p:nvSpPr>
        <p:spPr>
          <a:xfrm>
            <a:off x="7424928" y="2788920"/>
            <a:ext cx="73152" cy="1417320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51" name="Text 8">
            <a:extLst>
              <a:ext uri="{FF2B5EF4-FFF2-40B4-BE49-F238E27FC236}">
                <a16:creationId xmlns:a16="http://schemas.microsoft.com/office/drawing/2014/main" id="{D95F10EC-EF39-48E4-8556-2277ABC79F9E}"/>
              </a:ext>
            </a:extLst>
          </p:cNvPr>
          <p:cNvSpPr/>
          <p:nvPr/>
        </p:nvSpPr>
        <p:spPr>
          <a:xfrm>
            <a:off x="7653528" y="2912364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Posterior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2" name="Text 9">
            <a:extLst>
              <a:ext uri="{FF2B5EF4-FFF2-40B4-BE49-F238E27FC236}">
                <a16:creationId xmlns:a16="http://schemas.microsoft.com/office/drawing/2014/main" id="{6A920724-25A7-44F2-92B5-18DD744A55B1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Versatile exposure and extensile options. Soft-tissue repair and precautions are technique-specific.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3" name="Shape 10">
            <a:extLst>
              <a:ext uri="{FF2B5EF4-FFF2-40B4-BE49-F238E27FC236}">
                <a16:creationId xmlns:a16="http://schemas.microsoft.com/office/drawing/2014/main" id="{91FD73D2-50A8-44BE-9D60-1F405AD5F92B}"/>
              </a:ext>
            </a:extLst>
          </p:cNvPr>
          <p:cNvSpPr/>
          <p:nvPr/>
        </p:nvSpPr>
        <p:spPr>
          <a:xfrm>
            <a:off x="7424928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54" name="Shape 11">
            <a:extLst>
              <a:ext uri="{FF2B5EF4-FFF2-40B4-BE49-F238E27FC236}">
                <a16:creationId xmlns:a16="http://schemas.microsoft.com/office/drawing/2014/main" id="{FA8935C7-DB35-42D0-BCEE-93FF11DEEC27}"/>
              </a:ext>
            </a:extLst>
          </p:cNvPr>
          <p:cNvSpPr/>
          <p:nvPr/>
        </p:nvSpPr>
        <p:spPr>
          <a:xfrm>
            <a:off x="7424928" y="4434840"/>
            <a:ext cx="73152" cy="1417320"/>
          </a:xfrm>
          <a:prstGeom prst="rect">
            <a:avLst/>
          </a:prstGeom>
          <a:solidFill>
            <a:srgbClr val="2E8B75"/>
          </a:solidFill>
          <a:ln w="12700">
            <a:solidFill>
              <a:srgbClr val="2E8B75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55" name="Text 12">
            <a:extLst>
              <a:ext uri="{FF2B5EF4-FFF2-40B4-BE49-F238E27FC236}">
                <a16:creationId xmlns:a16="http://schemas.microsoft.com/office/drawing/2014/main" id="{37D42CF0-75A4-4EEB-BE68-4111526BE019}"/>
              </a:ext>
            </a:extLst>
          </p:cNvPr>
          <p:cNvSpPr/>
          <p:nvPr/>
        </p:nvSpPr>
        <p:spPr>
          <a:xfrm>
            <a:off x="7653528" y="449884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Our principle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6" name="Text 13">
            <a:extLst>
              <a:ext uri="{FF2B5EF4-FFF2-40B4-BE49-F238E27FC236}">
                <a16:creationId xmlns:a16="http://schemas.microsoft.com/office/drawing/2014/main" id="{A4A0615C-4907-45B5-82F9-DCDAD5FD9DB2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Expertise in both approaches. Select according to anatomy, complexity, previous surgery, body habitus and patient priorities.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7" name="Slide Number Placeholder 0">
            <a:extLst>
              <a:ext uri="{FF2B5EF4-FFF2-40B4-BE49-F238E27FC236}">
                <a16:creationId xmlns:a16="http://schemas.microsoft.com/office/drawing/2014/main" id="{7BCE268E-D284-4A58-A868-2C2F97E18E16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entury Gothic" panose="020B0502020202020204" pitchFamily="34" charset="0"/>
              </a:rPr>
              <a:pPr/>
              <a:t>18</a:t>
            </a:fld>
            <a:endParaRPr lang="en-US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349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0">
            <a:extLst>
              <a:ext uri="{FF2B5EF4-FFF2-40B4-BE49-F238E27FC236}">
                <a16:creationId xmlns:a16="http://schemas.microsoft.com/office/drawing/2014/main" id="{FFEB7CFD-7796-4510-B9C9-8265A115E7E5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Partial or total knee arthroplasty?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19" name="Text 1">
            <a:extLst>
              <a:ext uri="{FF2B5EF4-FFF2-40B4-BE49-F238E27FC236}">
                <a16:creationId xmlns:a16="http://schemas.microsoft.com/office/drawing/2014/main" id="{64034C35-D70E-4231-9266-5EDDE4707AFB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Disease distribution, ligament competence, deformity and goals drive selection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20" name="Image 0" descr="/mnt/data/generated_image_EDF3C68F1B5C_09.png">
            <a:extLst>
              <a:ext uri="{FF2B5EF4-FFF2-40B4-BE49-F238E27FC236}">
                <a16:creationId xmlns:a16="http://schemas.microsoft.com/office/drawing/2014/main" id="{DB388354-4848-4AB0-AE0A-CBFB7A247E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406" r="6406"/>
          <a:stretch/>
        </p:blipFill>
        <p:spPr>
          <a:xfrm>
            <a:off x="566928" y="1078992"/>
            <a:ext cx="6720840" cy="5138928"/>
          </a:xfrm>
          <a:prstGeom prst="rect">
            <a:avLst/>
          </a:prstGeom>
        </p:spPr>
      </p:pic>
      <p:sp>
        <p:nvSpPr>
          <p:cNvPr id="21" name="Shape 2">
            <a:extLst>
              <a:ext uri="{FF2B5EF4-FFF2-40B4-BE49-F238E27FC236}">
                <a16:creationId xmlns:a16="http://schemas.microsoft.com/office/drawing/2014/main" id="{7D6A3311-EAC6-4467-A7B0-86EBE744946E}"/>
              </a:ext>
            </a:extLst>
          </p:cNvPr>
          <p:cNvSpPr/>
          <p:nvPr/>
        </p:nvSpPr>
        <p:spPr>
          <a:xfrm>
            <a:off x="7498080" y="1143000"/>
            <a:ext cx="406908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2" name="Shape 3">
            <a:extLst>
              <a:ext uri="{FF2B5EF4-FFF2-40B4-BE49-F238E27FC236}">
                <a16:creationId xmlns:a16="http://schemas.microsoft.com/office/drawing/2014/main" id="{2A353AFC-5060-4598-A311-5DA46A0C9938}"/>
              </a:ext>
            </a:extLst>
          </p:cNvPr>
          <p:cNvSpPr/>
          <p:nvPr/>
        </p:nvSpPr>
        <p:spPr>
          <a:xfrm>
            <a:off x="7498080" y="1143000"/>
            <a:ext cx="73152" cy="160020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273AA509-B2A8-4AC8-AAAD-6E861CB6CD90}"/>
              </a:ext>
            </a:extLst>
          </p:cNvPr>
          <p:cNvSpPr/>
          <p:nvPr/>
        </p:nvSpPr>
        <p:spPr>
          <a:xfrm>
            <a:off x="7740396" y="1197975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Partial knee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B85BD832-3D2D-41A2-BF39-15E1B83E7B73}"/>
              </a:ext>
            </a:extLst>
          </p:cNvPr>
          <p:cNvSpPr/>
          <p:nvPr/>
        </p:nvSpPr>
        <p:spPr>
          <a:xfrm>
            <a:off x="7726680" y="1635103"/>
            <a:ext cx="3657600" cy="8869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For appropriately selected isolated compartment disease with preserved ligaments and correctable alignment. Preserves more native knee.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5" name="Shape 6">
            <a:extLst>
              <a:ext uri="{FF2B5EF4-FFF2-40B4-BE49-F238E27FC236}">
                <a16:creationId xmlns:a16="http://schemas.microsoft.com/office/drawing/2014/main" id="{A318E1D7-5912-479D-8623-F64173E83B1B}"/>
              </a:ext>
            </a:extLst>
          </p:cNvPr>
          <p:cNvSpPr/>
          <p:nvPr/>
        </p:nvSpPr>
        <p:spPr>
          <a:xfrm>
            <a:off x="7498080" y="2999232"/>
            <a:ext cx="4069080" cy="1600200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6" name="Shape 7">
            <a:extLst>
              <a:ext uri="{FF2B5EF4-FFF2-40B4-BE49-F238E27FC236}">
                <a16:creationId xmlns:a16="http://schemas.microsoft.com/office/drawing/2014/main" id="{6C28CFBE-9EF7-4589-87B5-44096BA7B526}"/>
              </a:ext>
            </a:extLst>
          </p:cNvPr>
          <p:cNvSpPr/>
          <p:nvPr/>
        </p:nvSpPr>
        <p:spPr>
          <a:xfrm>
            <a:off x="7498080" y="2999232"/>
            <a:ext cx="73152" cy="1600200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88BDB08E-F198-4931-95CD-00EB18B12E96}"/>
              </a:ext>
            </a:extLst>
          </p:cNvPr>
          <p:cNvSpPr/>
          <p:nvPr/>
        </p:nvSpPr>
        <p:spPr>
          <a:xfrm>
            <a:off x="7740396" y="3056995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Total knee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2A7530E1-3A0B-48B3-B1C7-201F846A1FAA}"/>
              </a:ext>
            </a:extLst>
          </p:cNvPr>
          <p:cNvSpPr/>
          <p:nvPr/>
        </p:nvSpPr>
        <p:spPr>
          <a:xfrm>
            <a:off x="7726680" y="3459331"/>
            <a:ext cx="3657600" cy="8869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For multicompartment disease, major deformity or instability. Resurfaces femur and tibia with tailored patellar management.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B2890F6C-9B7D-461D-96E0-67863B086C8D}"/>
              </a:ext>
            </a:extLst>
          </p:cNvPr>
          <p:cNvSpPr/>
          <p:nvPr/>
        </p:nvSpPr>
        <p:spPr>
          <a:xfrm>
            <a:off x="7498080" y="4846320"/>
            <a:ext cx="4069080" cy="1051560"/>
          </a:xfrm>
          <a:prstGeom prst="roundRect">
            <a:avLst>
              <a:gd name="adj" fmla="val 10435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0" name="Shape 11">
            <a:extLst>
              <a:ext uri="{FF2B5EF4-FFF2-40B4-BE49-F238E27FC236}">
                <a16:creationId xmlns:a16="http://schemas.microsoft.com/office/drawing/2014/main" id="{E8FFBBD2-56E8-4CE0-AF0C-6EFBB9C9EB4C}"/>
              </a:ext>
            </a:extLst>
          </p:cNvPr>
          <p:cNvSpPr/>
          <p:nvPr/>
        </p:nvSpPr>
        <p:spPr>
          <a:xfrm>
            <a:off x="7498080" y="4846320"/>
            <a:ext cx="73152" cy="1051560"/>
          </a:xfrm>
          <a:prstGeom prst="rect">
            <a:avLst/>
          </a:prstGeom>
          <a:solidFill>
            <a:srgbClr val="2E8B75"/>
          </a:solidFill>
          <a:ln w="12700">
            <a:solidFill>
              <a:srgbClr val="2E8B75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1" name="Text 12">
            <a:extLst>
              <a:ext uri="{FF2B5EF4-FFF2-40B4-BE49-F238E27FC236}">
                <a16:creationId xmlns:a16="http://schemas.microsoft.com/office/drawing/2014/main" id="{A2F64056-72E5-4DB1-B972-CB68E341789F}"/>
              </a:ext>
            </a:extLst>
          </p:cNvPr>
          <p:cNvSpPr/>
          <p:nvPr/>
        </p:nvSpPr>
        <p:spPr>
          <a:xfrm>
            <a:off x="7726680" y="4894939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Tailored expertise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DBDDA6D4-D2CA-4F1E-95A6-B23284D6DB34}"/>
              </a:ext>
            </a:extLst>
          </p:cNvPr>
          <p:cNvSpPr/>
          <p:nvPr/>
        </p:nvSpPr>
        <p:spPr>
          <a:xfrm>
            <a:off x="7726680" y="5364405"/>
            <a:ext cx="3657600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Preserve when appropriate; reconstruct comprehensively when required.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3" name="Slide Number Placeholder 0">
            <a:extLst>
              <a:ext uri="{FF2B5EF4-FFF2-40B4-BE49-F238E27FC236}">
                <a16:creationId xmlns:a16="http://schemas.microsoft.com/office/drawing/2014/main" id="{CD94F133-D32D-4EB1-8572-585876F151F7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entury Gothic" panose="020B0502020202020204" pitchFamily="34" charset="0"/>
              </a:rPr>
              <a:pPr/>
              <a:t>19</a:t>
            </a:fld>
            <a:endParaRPr lang="en-US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232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0">
            <a:extLst>
              <a:ext uri="{FF2B5EF4-FFF2-40B4-BE49-F238E27FC236}">
                <a16:creationId xmlns:a16="http://schemas.microsoft.com/office/drawing/2014/main" id="{D99A30D8-2D12-47FF-9DD1-67AA9C3A89ED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MAKO robotic-arm assisted knee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35" name="Text 1">
            <a:extLst>
              <a:ext uri="{FF2B5EF4-FFF2-40B4-BE49-F238E27FC236}">
                <a16:creationId xmlns:a16="http://schemas.microsoft.com/office/drawing/2014/main" id="{E2C52AC0-B4AC-4E35-AA9F-5520E494DC8E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Technology assists; the surgeon plans, balances and performs the operation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pic>
        <p:nvPicPr>
          <p:cNvPr id="36" name="Image 0" descr="/mnt/data/generated_image_EDF3C68F1B5C_10.png">
            <a:extLst>
              <a:ext uri="{FF2B5EF4-FFF2-40B4-BE49-F238E27FC236}">
                <a16:creationId xmlns:a16="http://schemas.microsoft.com/office/drawing/2014/main" id="{C2900BA4-B1E1-4910-AC0E-4937209FE9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52" r="1952"/>
          <a:stretch/>
        </p:blipFill>
        <p:spPr>
          <a:xfrm>
            <a:off x="548640" y="1097280"/>
            <a:ext cx="7315200" cy="5074920"/>
          </a:xfrm>
          <a:prstGeom prst="rect">
            <a:avLst/>
          </a:prstGeom>
        </p:spPr>
      </p:pic>
      <p:sp>
        <p:nvSpPr>
          <p:cNvPr id="37" name="Shape 2">
            <a:extLst>
              <a:ext uri="{FF2B5EF4-FFF2-40B4-BE49-F238E27FC236}">
                <a16:creationId xmlns:a16="http://schemas.microsoft.com/office/drawing/2014/main" id="{765DF236-9ED8-4B6B-B0BC-2380368A2D88}"/>
              </a:ext>
            </a:extLst>
          </p:cNvPr>
          <p:cNvSpPr/>
          <p:nvPr/>
        </p:nvSpPr>
        <p:spPr>
          <a:xfrm>
            <a:off x="8138160" y="1143000"/>
            <a:ext cx="342900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8" name="Shape 3">
            <a:extLst>
              <a:ext uri="{FF2B5EF4-FFF2-40B4-BE49-F238E27FC236}">
                <a16:creationId xmlns:a16="http://schemas.microsoft.com/office/drawing/2014/main" id="{FC402448-CF04-46B5-A3F4-75509FA390D8}"/>
              </a:ext>
            </a:extLst>
          </p:cNvPr>
          <p:cNvSpPr/>
          <p:nvPr/>
        </p:nvSpPr>
        <p:spPr>
          <a:xfrm>
            <a:off x="8138160" y="1143000"/>
            <a:ext cx="73152" cy="86868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9" name="Text 4">
            <a:extLst>
              <a:ext uri="{FF2B5EF4-FFF2-40B4-BE49-F238E27FC236}">
                <a16:creationId xmlns:a16="http://schemas.microsoft.com/office/drawing/2014/main" id="{2677E6D0-3544-4043-9354-0AD17219D619}"/>
              </a:ext>
            </a:extLst>
          </p:cNvPr>
          <p:cNvSpPr/>
          <p:nvPr/>
        </p:nvSpPr>
        <p:spPr>
          <a:xfrm>
            <a:off x="8366760" y="1260199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SCAN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0" name="Text 5">
            <a:extLst>
              <a:ext uri="{FF2B5EF4-FFF2-40B4-BE49-F238E27FC236}">
                <a16:creationId xmlns:a16="http://schemas.microsoft.com/office/drawing/2014/main" id="{6BA24B8A-3940-46D5-9065-42228986956A}"/>
              </a:ext>
            </a:extLst>
          </p:cNvPr>
          <p:cNvSpPr/>
          <p:nvPr/>
        </p:nvSpPr>
        <p:spPr>
          <a:xfrm>
            <a:off x="8366760" y="1617651"/>
            <a:ext cx="3017520" cy="155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CT-based 3D model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41" name="Shape 6">
            <a:extLst>
              <a:ext uri="{FF2B5EF4-FFF2-40B4-BE49-F238E27FC236}">
                <a16:creationId xmlns:a16="http://schemas.microsoft.com/office/drawing/2014/main" id="{40D5130E-C1FB-4B0C-8CDD-ACD5E029CE2C}"/>
              </a:ext>
            </a:extLst>
          </p:cNvPr>
          <p:cNvSpPr/>
          <p:nvPr/>
        </p:nvSpPr>
        <p:spPr>
          <a:xfrm>
            <a:off x="8138160" y="2258568"/>
            <a:ext cx="342900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42" name="Shape 7">
            <a:extLst>
              <a:ext uri="{FF2B5EF4-FFF2-40B4-BE49-F238E27FC236}">
                <a16:creationId xmlns:a16="http://schemas.microsoft.com/office/drawing/2014/main" id="{E05E6A7A-28EE-4AF1-8BCE-E491879E4E42}"/>
              </a:ext>
            </a:extLst>
          </p:cNvPr>
          <p:cNvSpPr/>
          <p:nvPr/>
        </p:nvSpPr>
        <p:spPr>
          <a:xfrm>
            <a:off x="8138160" y="2258568"/>
            <a:ext cx="73152" cy="86868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43" name="Text 8">
            <a:extLst>
              <a:ext uri="{FF2B5EF4-FFF2-40B4-BE49-F238E27FC236}">
                <a16:creationId xmlns:a16="http://schemas.microsoft.com/office/drawing/2014/main" id="{47AB4D51-0D06-4111-B74F-3B2C6DE631D6}"/>
              </a:ext>
            </a:extLst>
          </p:cNvPr>
          <p:cNvSpPr/>
          <p:nvPr/>
        </p:nvSpPr>
        <p:spPr>
          <a:xfrm>
            <a:off x="8366760" y="2368296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PLAN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4" name="Text 9">
            <a:extLst>
              <a:ext uri="{FF2B5EF4-FFF2-40B4-BE49-F238E27FC236}">
                <a16:creationId xmlns:a16="http://schemas.microsoft.com/office/drawing/2014/main" id="{BF343C2E-4FE2-4DB1-A47C-4CEC8CFEF13A}"/>
              </a:ext>
            </a:extLst>
          </p:cNvPr>
          <p:cNvSpPr/>
          <p:nvPr/>
        </p:nvSpPr>
        <p:spPr>
          <a:xfrm>
            <a:off x="8366760" y="2825496"/>
            <a:ext cx="3017520" cy="155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Patient-specific component position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45" name="Shape 10">
            <a:extLst>
              <a:ext uri="{FF2B5EF4-FFF2-40B4-BE49-F238E27FC236}">
                <a16:creationId xmlns:a16="http://schemas.microsoft.com/office/drawing/2014/main" id="{23632602-5077-49C1-A84A-7D033916350D}"/>
              </a:ext>
            </a:extLst>
          </p:cNvPr>
          <p:cNvSpPr/>
          <p:nvPr/>
        </p:nvSpPr>
        <p:spPr>
          <a:xfrm>
            <a:off x="8138160" y="3374136"/>
            <a:ext cx="342900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46" name="Shape 11">
            <a:extLst>
              <a:ext uri="{FF2B5EF4-FFF2-40B4-BE49-F238E27FC236}">
                <a16:creationId xmlns:a16="http://schemas.microsoft.com/office/drawing/2014/main" id="{8BAFE278-2C73-4BE0-BB60-5B469F25FDD0}"/>
              </a:ext>
            </a:extLst>
          </p:cNvPr>
          <p:cNvSpPr/>
          <p:nvPr/>
        </p:nvSpPr>
        <p:spPr>
          <a:xfrm>
            <a:off x="8138160" y="3374136"/>
            <a:ext cx="73152" cy="86868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47" name="Text 12">
            <a:extLst>
              <a:ext uri="{FF2B5EF4-FFF2-40B4-BE49-F238E27FC236}">
                <a16:creationId xmlns:a16="http://schemas.microsoft.com/office/drawing/2014/main" id="{D0DB8683-76EA-4B59-AC3C-B1C37C6B63D9}"/>
              </a:ext>
            </a:extLst>
          </p:cNvPr>
          <p:cNvSpPr/>
          <p:nvPr/>
        </p:nvSpPr>
        <p:spPr>
          <a:xfrm>
            <a:off x="8366760" y="34290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BALANCE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8" name="Text 13">
            <a:extLst>
              <a:ext uri="{FF2B5EF4-FFF2-40B4-BE49-F238E27FC236}">
                <a16:creationId xmlns:a16="http://schemas.microsoft.com/office/drawing/2014/main" id="{E7706BAF-5F65-4261-A6DC-2676A623A796}"/>
              </a:ext>
            </a:extLst>
          </p:cNvPr>
          <p:cNvSpPr/>
          <p:nvPr/>
        </p:nvSpPr>
        <p:spPr>
          <a:xfrm>
            <a:off x="8366760" y="3885196"/>
            <a:ext cx="3017520" cy="155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Assess alignment and soft tissues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49" name="Shape 14">
            <a:extLst>
              <a:ext uri="{FF2B5EF4-FFF2-40B4-BE49-F238E27FC236}">
                <a16:creationId xmlns:a16="http://schemas.microsoft.com/office/drawing/2014/main" id="{BF270165-A2E9-4485-B1E1-DF7DF6D38118}"/>
              </a:ext>
            </a:extLst>
          </p:cNvPr>
          <p:cNvSpPr/>
          <p:nvPr/>
        </p:nvSpPr>
        <p:spPr>
          <a:xfrm>
            <a:off x="8138160" y="4489704"/>
            <a:ext cx="3429000" cy="86868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17AE1F72-30ED-449E-824A-B8427C51949F}"/>
              </a:ext>
            </a:extLst>
          </p:cNvPr>
          <p:cNvSpPr/>
          <p:nvPr/>
        </p:nvSpPr>
        <p:spPr>
          <a:xfrm>
            <a:off x="8138160" y="4489704"/>
            <a:ext cx="73152" cy="868680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51" name="Text 16">
            <a:extLst>
              <a:ext uri="{FF2B5EF4-FFF2-40B4-BE49-F238E27FC236}">
                <a16:creationId xmlns:a16="http://schemas.microsoft.com/office/drawing/2014/main" id="{0B4A47F8-E376-4229-99CB-880AA2BFF773}"/>
              </a:ext>
            </a:extLst>
          </p:cNvPr>
          <p:cNvSpPr/>
          <p:nvPr/>
        </p:nvSpPr>
        <p:spPr>
          <a:xfrm>
            <a:off x="8366760" y="459943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EXECUTE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2" name="Text 17">
            <a:extLst>
              <a:ext uri="{FF2B5EF4-FFF2-40B4-BE49-F238E27FC236}">
                <a16:creationId xmlns:a16="http://schemas.microsoft.com/office/drawing/2014/main" id="{1327EB0A-D62B-49A4-801C-7CF8BBE825B3}"/>
              </a:ext>
            </a:extLst>
          </p:cNvPr>
          <p:cNvSpPr/>
          <p:nvPr/>
        </p:nvSpPr>
        <p:spPr>
          <a:xfrm>
            <a:off x="8366760" y="5056632"/>
            <a:ext cx="3017520" cy="155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Haptic boundary guides preparation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3" name="Text 18">
            <a:extLst>
              <a:ext uri="{FF2B5EF4-FFF2-40B4-BE49-F238E27FC236}">
                <a16:creationId xmlns:a16="http://schemas.microsoft.com/office/drawing/2014/main" id="{79C13C74-58AF-4F4D-9EEA-74C1C6DB5BC7}"/>
              </a:ext>
            </a:extLst>
          </p:cNvPr>
          <p:cNvSpPr/>
          <p:nvPr/>
        </p:nvSpPr>
        <p:spPr>
          <a:xfrm>
            <a:off x="8275320" y="571500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4B87"/>
                </a:solidFill>
                <a:latin typeface="Century Gothic" panose="020B0502020202020204" pitchFamily="34" charset="0"/>
              </a:rPr>
              <a:t>Available for appropriately selected partial and total knee replacement.</a:t>
            </a:r>
            <a:endParaRPr lang="en-US" sz="1150" dirty="0">
              <a:latin typeface="Century Gothic" panose="020B0502020202020204" pitchFamily="34" charset="0"/>
            </a:endParaRPr>
          </a:p>
        </p:txBody>
      </p:sp>
      <p:sp>
        <p:nvSpPr>
          <p:cNvPr id="54" name="Slide Number Placeholder 0">
            <a:extLst>
              <a:ext uri="{FF2B5EF4-FFF2-40B4-BE49-F238E27FC236}">
                <a16:creationId xmlns:a16="http://schemas.microsoft.com/office/drawing/2014/main" id="{026CDF40-0182-4EBB-B2B3-0F178AD65393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entury Gothic" panose="020B0502020202020204" pitchFamily="34" charset="0"/>
              </a:rPr>
              <a:pPr/>
              <a:t>20</a:t>
            </a:fld>
            <a:endParaRPr lang="en-US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8534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0">
            <a:extLst>
              <a:ext uri="{FF2B5EF4-FFF2-40B4-BE49-F238E27FC236}">
                <a16:creationId xmlns:a16="http://schemas.microsoft.com/office/drawing/2014/main" id="{53ABEE54-43E2-4031-AC1D-1763CC6AF50B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D7CD0EA8-341A-4AFC-9671-44FF6571BA41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Mako Robotic System</a:t>
            </a: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6A0112FF-B69E-444C-B279-FF09FDF66B2B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0076A6F3-6EFD-44CA-9B5A-AA0DF1954E21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255C96DC-85C7-4FFB-A61A-E225B7414E55}"/>
              </a:ext>
            </a:extLst>
          </p:cNvPr>
          <p:cNvSpPr/>
          <p:nvPr/>
        </p:nvSpPr>
        <p:spPr>
          <a:xfrm>
            <a:off x="7653528" y="295351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7A4CCF94-2B6C-4423-9AB0-2B20C39C4283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2F95DB9B-D190-4FE9-8D28-907EB6F7215A}"/>
              </a:ext>
            </a:extLst>
          </p:cNvPr>
          <p:cNvSpPr/>
          <p:nvPr/>
        </p:nvSpPr>
        <p:spPr>
          <a:xfrm>
            <a:off x="7424928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2BD761F7-6D36-4530-AAE7-B51BC83A6B6B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5955248D-2F00-4620-8BAA-EB693B7EF89B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2" name="Slide Number Placeholder 0">
            <a:extLst>
              <a:ext uri="{FF2B5EF4-FFF2-40B4-BE49-F238E27FC236}">
                <a16:creationId xmlns:a16="http://schemas.microsoft.com/office/drawing/2014/main" id="{B59809BA-B77B-47DC-AEAC-A66C5FC2CD99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entury Gothic" panose="020B0502020202020204" pitchFamily="34" charset="0"/>
              </a:rPr>
              <a:pPr/>
              <a:t>21</a:t>
            </a:fld>
            <a:endParaRPr lang="en-US">
              <a:latin typeface="Century Gothic" panose="020B0502020202020204" pitchFamily="34" charset="0"/>
            </a:endParaRPr>
          </a:p>
        </p:txBody>
      </p:sp>
      <p:pic>
        <p:nvPicPr>
          <p:cNvPr id="33" name="Picture 2" descr="Mako Assisted Surgery | Lakelands Orthopedics">
            <a:extLst>
              <a:ext uri="{FF2B5EF4-FFF2-40B4-BE49-F238E27FC236}">
                <a16:creationId xmlns:a16="http://schemas.microsoft.com/office/drawing/2014/main" id="{7A98E1A5-95F2-4831-BE76-9A454E810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53" y="1423686"/>
            <a:ext cx="6881822" cy="459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 descr="Triathlon® Cementless – Fixation you can trust. | Stryker">
            <a:extLst>
              <a:ext uri="{FF2B5EF4-FFF2-40B4-BE49-F238E27FC236}">
                <a16:creationId xmlns:a16="http://schemas.microsoft.com/office/drawing/2014/main" id="{8606724A-28AB-470F-8C10-89911A182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3528" y="885952"/>
            <a:ext cx="3365500" cy="2387600"/>
          </a:xfrm>
          <a:prstGeom prst="rect">
            <a:avLst/>
          </a:prstGeom>
        </p:spPr>
      </p:pic>
      <p:pic>
        <p:nvPicPr>
          <p:cNvPr id="56" name="Picture 55" descr="Short-term results of the uncemented triathlon total knee arthroplasty: a large cohort single-centre comparative study | European Journal of Orthopaedic Surgery &amp; Traumatology | Springer Nature Link">
            <a:extLst>
              <a:ext uri="{FF2B5EF4-FFF2-40B4-BE49-F238E27FC236}">
                <a16:creationId xmlns:a16="http://schemas.microsoft.com/office/drawing/2014/main" id="{74D8ABF0-080E-44A9-B2C7-942A11D9AE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7343" y="3630169"/>
            <a:ext cx="43307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9154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0">
            <a:extLst>
              <a:ext uri="{FF2B5EF4-FFF2-40B4-BE49-F238E27FC236}">
                <a16:creationId xmlns:a16="http://schemas.microsoft.com/office/drawing/2014/main" id="{C6BEFEC9-C414-4C44-BA8C-01C57E836334}"/>
              </a:ext>
            </a:extLst>
          </p:cNvPr>
          <p:cNvSpPr/>
          <p:nvPr/>
        </p:nvSpPr>
        <p:spPr>
          <a:xfrm>
            <a:off x="747132" y="347472"/>
            <a:ext cx="8305270" cy="3152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8B00AF93-5470-4716-B7EA-F1CF33A1D6B2}"/>
              </a:ext>
            </a:extLst>
          </p:cNvPr>
          <p:cNvSpPr/>
          <p:nvPr/>
        </p:nvSpPr>
        <p:spPr>
          <a:xfrm>
            <a:off x="765420" y="813816"/>
            <a:ext cx="8166849" cy="189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Mako Robotic System</a:t>
            </a: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DEDCFF99-C7E8-43AC-8EE7-5AA59ECB6482}"/>
              </a:ext>
            </a:extLst>
          </p:cNvPr>
          <p:cNvSpPr/>
          <p:nvPr/>
        </p:nvSpPr>
        <p:spPr>
          <a:xfrm>
            <a:off x="7870308" y="1362456"/>
            <a:ext cx="2837634" cy="210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7B31DD20-D52F-44E0-8ECE-8CE372DB836F}"/>
              </a:ext>
            </a:extLst>
          </p:cNvPr>
          <p:cNvSpPr/>
          <p:nvPr/>
        </p:nvSpPr>
        <p:spPr>
          <a:xfrm>
            <a:off x="7870308" y="1764792"/>
            <a:ext cx="2837634" cy="53948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B9180F19-06F1-47B7-90E6-BED9A083F5EC}"/>
              </a:ext>
            </a:extLst>
          </p:cNvPr>
          <p:cNvSpPr/>
          <p:nvPr/>
        </p:nvSpPr>
        <p:spPr>
          <a:xfrm>
            <a:off x="7870308" y="3008376"/>
            <a:ext cx="2837634" cy="210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CBD6D7D9-D185-43F9-AB5E-ED262682374F}"/>
              </a:ext>
            </a:extLst>
          </p:cNvPr>
          <p:cNvSpPr/>
          <p:nvPr/>
        </p:nvSpPr>
        <p:spPr>
          <a:xfrm>
            <a:off x="7870308" y="3410712"/>
            <a:ext cx="2837634" cy="53948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435C6F60-A8DC-4E6D-93F6-B4796700D848}"/>
              </a:ext>
            </a:extLst>
          </p:cNvPr>
          <p:cNvSpPr/>
          <p:nvPr/>
        </p:nvSpPr>
        <p:spPr>
          <a:xfrm>
            <a:off x="7641708" y="4489704"/>
            <a:ext cx="3149082" cy="108598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3F1D9BE7-3F3B-4B75-BAFB-35F7357C2978}"/>
              </a:ext>
            </a:extLst>
          </p:cNvPr>
          <p:cNvSpPr/>
          <p:nvPr/>
        </p:nvSpPr>
        <p:spPr>
          <a:xfrm>
            <a:off x="7870308" y="4654296"/>
            <a:ext cx="2837634" cy="210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5C073C07-43BC-43AA-AEEC-B234AD1274DA}"/>
              </a:ext>
            </a:extLst>
          </p:cNvPr>
          <p:cNvSpPr/>
          <p:nvPr/>
        </p:nvSpPr>
        <p:spPr>
          <a:xfrm>
            <a:off x="7870308" y="5056632"/>
            <a:ext cx="2837634" cy="53948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35" name="Slide Number Placeholder 0">
            <a:extLst>
              <a:ext uri="{FF2B5EF4-FFF2-40B4-BE49-F238E27FC236}">
                <a16:creationId xmlns:a16="http://schemas.microsoft.com/office/drawing/2014/main" id="{BE73CB92-0BC8-420F-B68A-546D72AD7040}"/>
              </a:ext>
            </a:extLst>
          </p:cNvPr>
          <p:cNvSpPr txBox="1">
            <a:spLocks/>
          </p:cNvSpPr>
          <p:nvPr/>
        </p:nvSpPr>
        <p:spPr>
          <a:xfrm>
            <a:off x="472812" y="6547104"/>
            <a:ext cx="152263" cy="105095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6" name="Picture 2" descr="Stryker Corp. opens robotic surgery education center in Fort Lauderdale -  South Florida Business Journal">
            <a:extLst>
              <a:ext uri="{FF2B5EF4-FFF2-40B4-BE49-F238E27FC236}">
                <a16:creationId xmlns:a16="http://schemas.microsoft.com/office/drawing/2014/main" id="{D823FD2C-72A6-4F71-84CB-C60597E20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839" y="1323641"/>
            <a:ext cx="7640321" cy="429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5729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0">
            <a:extLst>
              <a:ext uri="{FF2B5EF4-FFF2-40B4-BE49-F238E27FC236}">
                <a16:creationId xmlns:a16="http://schemas.microsoft.com/office/drawing/2014/main" id="{9A791350-91F1-4E59-AFC2-02591B6E8A35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1789717C-9D4B-4710-87F4-1301588C5249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Mako Robotic System</a:t>
            </a: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97B8C6B5-BFAA-401E-A039-BEDCFB2A2E66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CC0C47EF-E170-4084-8B9C-2248C463BFE3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E06B3BED-F4CD-4411-A0D1-042F5E3FE521}"/>
              </a:ext>
            </a:extLst>
          </p:cNvPr>
          <p:cNvSpPr/>
          <p:nvPr/>
        </p:nvSpPr>
        <p:spPr>
          <a:xfrm>
            <a:off x="7653528" y="295351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B8EEEDEA-9C83-4BF0-9A63-DFCC4EAD8927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27" name="Shape 10">
            <a:extLst>
              <a:ext uri="{FF2B5EF4-FFF2-40B4-BE49-F238E27FC236}">
                <a16:creationId xmlns:a16="http://schemas.microsoft.com/office/drawing/2014/main" id="{5A76B91B-0C65-46BB-B24E-FA2DB16DF149}"/>
              </a:ext>
            </a:extLst>
          </p:cNvPr>
          <p:cNvSpPr/>
          <p:nvPr/>
        </p:nvSpPr>
        <p:spPr>
          <a:xfrm>
            <a:off x="7424928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5E6C32C1-B05F-493B-8AE9-AD1D2DD1E521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BC7C0F80-7E51-48FD-BB99-A5CD42761CB1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30" name="Slide Number Placeholder 0">
            <a:extLst>
              <a:ext uri="{FF2B5EF4-FFF2-40B4-BE49-F238E27FC236}">
                <a16:creationId xmlns:a16="http://schemas.microsoft.com/office/drawing/2014/main" id="{35533CC8-2FDE-4591-AA9A-9ECF5A76263E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1" name="Partial Boe Register" descr="Partial Boe Register">
            <a:hlinkClick r:id="" action="ppaction://media"/>
            <a:extLst>
              <a:ext uri="{FF2B5EF4-FFF2-40B4-BE49-F238E27FC236}">
                <a16:creationId xmlns:a16="http://schemas.microsoft.com/office/drawing/2014/main" id="{115DD620-99E5-4000-971A-D4113183E4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16480" y="1209152"/>
            <a:ext cx="8254240" cy="46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4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0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0">
            <a:extLst>
              <a:ext uri="{FF2B5EF4-FFF2-40B4-BE49-F238E27FC236}">
                <a16:creationId xmlns:a16="http://schemas.microsoft.com/office/drawing/2014/main" id="{EBEBFF96-DAA1-426A-919D-CC2FC5FC36F6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58484D67-6BD2-4338-A79C-DF0623339314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Mako Robotic System</a:t>
            </a: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7AA064F6-074A-4C6C-AB35-6E001A50BC40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0C21152D-E835-4515-BB89-6E5571D8771C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8FA73779-1973-4F64-B086-2498E9B57C42}"/>
              </a:ext>
            </a:extLst>
          </p:cNvPr>
          <p:cNvSpPr/>
          <p:nvPr/>
        </p:nvSpPr>
        <p:spPr>
          <a:xfrm>
            <a:off x="7653528" y="295351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C709E8DF-D264-4911-A4D1-0A90046D64A2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49F4C8AC-3230-4AFD-B91E-101056E200DA}"/>
              </a:ext>
            </a:extLst>
          </p:cNvPr>
          <p:cNvSpPr/>
          <p:nvPr/>
        </p:nvSpPr>
        <p:spPr>
          <a:xfrm>
            <a:off x="7424928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11B4F9C3-48DE-4F80-BBEA-34F837E8993E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F7E39769-6AED-4D02-96FD-DFCEABA3D73D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3" name="Slide Number Placeholder 0">
            <a:extLst>
              <a:ext uri="{FF2B5EF4-FFF2-40B4-BE49-F238E27FC236}">
                <a16:creationId xmlns:a16="http://schemas.microsoft.com/office/drawing/2014/main" id="{64A919AF-556B-4E9A-A775-D858C2391D26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entury Gothic" panose="020B0502020202020204" pitchFamily="34" charset="0"/>
              </a:rPr>
              <a:pPr/>
              <a:t>24</a:t>
            </a:fld>
            <a:endParaRPr lang="en-US">
              <a:latin typeface="Century Gothic" panose="020B0502020202020204" pitchFamily="34" charset="0"/>
            </a:endParaRPr>
          </a:p>
        </p:txBody>
      </p:sp>
      <p:pic>
        <p:nvPicPr>
          <p:cNvPr id="34" name="CT Planning.mp4">
            <a:hlinkClick r:id="" action="ppaction://media"/>
            <a:extLst>
              <a:ext uri="{FF2B5EF4-FFF2-40B4-BE49-F238E27FC236}">
                <a16:creationId xmlns:a16="http://schemas.microsoft.com/office/drawing/2014/main" id="{CEB76786-C015-45C8-9866-29862114DB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23981"/>
          <a:stretch/>
        </p:blipFill>
        <p:spPr>
          <a:xfrm>
            <a:off x="2936520" y="1277795"/>
            <a:ext cx="6160463" cy="455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07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38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0">
            <a:extLst>
              <a:ext uri="{FF2B5EF4-FFF2-40B4-BE49-F238E27FC236}">
                <a16:creationId xmlns:a16="http://schemas.microsoft.com/office/drawing/2014/main" id="{94E4A34E-B00C-4454-8BC7-52B2B7D2FA8F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B1AD334E-6262-48E2-BDB4-FA7E93079AD6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Mako Robotic System</a:t>
            </a: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87306412-9EF3-4103-8E85-083110800890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F06C0884-0129-4EBB-B700-6E08610E6C53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F2C3C6A7-33DC-42AB-8E18-8685CBE3EA41}"/>
              </a:ext>
            </a:extLst>
          </p:cNvPr>
          <p:cNvSpPr/>
          <p:nvPr/>
        </p:nvSpPr>
        <p:spPr>
          <a:xfrm>
            <a:off x="7653528" y="295351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C78F59E4-4FE1-43E1-B2C7-820CF313B8FA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7" name="Shape 10">
            <a:extLst>
              <a:ext uri="{FF2B5EF4-FFF2-40B4-BE49-F238E27FC236}">
                <a16:creationId xmlns:a16="http://schemas.microsoft.com/office/drawing/2014/main" id="{F8B8A592-877C-4BD9-8BC0-372CF62B03E9}"/>
              </a:ext>
            </a:extLst>
          </p:cNvPr>
          <p:cNvSpPr/>
          <p:nvPr/>
        </p:nvSpPr>
        <p:spPr>
          <a:xfrm>
            <a:off x="7424928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DDE09E79-0A43-4031-825F-EC49126A0528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2B3AFC83-4418-4B32-9FB0-897CFF20FAF6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0" name="Slide Number Placeholder 0">
            <a:extLst>
              <a:ext uri="{FF2B5EF4-FFF2-40B4-BE49-F238E27FC236}">
                <a16:creationId xmlns:a16="http://schemas.microsoft.com/office/drawing/2014/main" id="{E624E86E-853E-4D57-B527-3B1D9212B13A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entury Gothic" panose="020B0502020202020204" pitchFamily="34" charset="0"/>
              </a:rPr>
              <a:pPr/>
              <a:t>25</a:t>
            </a:fld>
            <a:endParaRPr lang="en-US">
              <a:latin typeface="Century Gothic" panose="020B0502020202020204" pitchFamily="34" charset="0"/>
            </a:endParaRPr>
          </a:p>
        </p:txBody>
      </p:sp>
      <p:pic>
        <p:nvPicPr>
          <p:cNvPr id="31" name="Plan Trimmed" descr="Plan Trimmed">
            <a:hlinkClick r:id="" action="ppaction://media"/>
            <a:extLst>
              <a:ext uri="{FF2B5EF4-FFF2-40B4-BE49-F238E27FC236}">
                <a16:creationId xmlns:a16="http://schemas.microsoft.com/office/drawing/2014/main" id="{2E9CCC57-6207-4D16-8421-B9CB19BE29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23997"/>
          <a:stretch/>
        </p:blipFill>
        <p:spPr>
          <a:xfrm>
            <a:off x="3055787" y="1174360"/>
            <a:ext cx="6080426" cy="450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89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395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0">
            <a:extLst>
              <a:ext uri="{FF2B5EF4-FFF2-40B4-BE49-F238E27FC236}">
                <a16:creationId xmlns:a16="http://schemas.microsoft.com/office/drawing/2014/main" id="{B9022FDA-B455-475F-9B6C-A7A0A9C1297C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395AD411-B3D0-4316-BA67-BB419939A1C5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Mako Robotic System</a:t>
            </a: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8891F838-BABF-41D3-B051-87B8835CB177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A2A6B936-C1DF-4127-A976-3A0814AE56DC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87F6706B-5A96-4204-BA4D-D0CAA32FAEAE}"/>
              </a:ext>
            </a:extLst>
          </p:cNvPr>
          <p:cNvSpPr/>
          <p:nvPr/>
        </p:nvSpPr>
        <p:spPr>
          <a:xfrm>
            <a:off x="7653528" y="295351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FBB26870-D9AB-4401-A7EF-27608B7D15DC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618797BD-B7CC-49F3-B63E-C9AEBD2D7A3C}"/>
              </a:ext>
            </a:extLst>
          </p:cNvPr>
          <p:cNvSpPr/>
          <p:nvPr/>
        </p:nvSpPr>
        <p:spPr>
          <a:xfrm>
            <a:off x="7424928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C0C8EA58-4057-4B83-915F-723DA5C172E6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9A8ECAC2-A46E-4836-BF91-E4A630E95CD6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3" name="Slide Number Placeholder 0">
            <a:extLst>
              <a:ext uri="{FF2B5EF4-FFF2-40B4-BE49-F238E27FC236}">
                <a16:creationId xmlns:a16="http://schemas.microsoft.com/office/drawing/2014/main" id="{70BF3407-DE75-4726-A8C2-32650F67528F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entury Gothic" panose="020B0502020202020204" pitchFamily="34" charset="0"/>
              </a:rPr>
              <a:pPr/>
              <a:t>26</a:t>
            </a:fld>
            <a:endParaRPr lang="en-US">
              <a:latin typeface="Century Gothic" panose="020B0502020202020204" pitchFamily="34" charset="0"/>
            </a:endParaRPr>
          </a:p>
        </p:txBody>
      </p:sp>
      <p:pic>
        <p:nvPicPr>
          <p:cNvPr id="34" name="Cut Less Trimmed" descr="Cut Less Trimmed">
            <a:hlinkClick r:id="" action="ppaction://media"/>
            <a:extLst>
              <a:ext uri="{FF2B5EF4-FFF2-40B4-BE49-F238E27FC236}">
                <a16:creationId xmlns:a16="http://schemas.microsoft.com/office/drawing/2014/main" id="{4D41406C-6F2B-4D0A-B817-1CB378FEF1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59162" y="1286295"/>
            <a:ext cx="8073675" cy="454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30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060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0">
            <a:extLst>
              <a:ext uri="{FF2B5EF4-FFF2-40B4-BE49-F238E27FC236}">
                <a16:creationId xmlns:a16="http://schemas.microsoft.com/office/drawing/2014/main" id="{94C252CC-848B-49FE-A806-C6AB4D12CAB5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5D2D88AF-EA6D-4FDB-9870-D23A329FBCF7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Mako Robotic System</a:t>
            </a: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BF01AB2C-4C27-4E1C-9AF2-9838741C879D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F63F43BE-0549-4DEA-AFD5-853040F73EE7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AF524189-23D2-4C4C-9D0E-B6FA7165D07A}"/>
              </a:ext>
            </a:extLst>
          </p:cNvPr>
          <p:cNvSpPr/>
          <p:nvPr/>
        </p:nvSpPr>
        <p:spPr>
          <a:xfrm>
            <a:off x="7653528" y="295351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BBCEE058-B4A2-4F05-897F-3CD232B3B6A7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27" name="Shape 10">
            <a:extLst>
              <a:ext uri="{FF2B5EF4-FFF2-40B4-BE49-F238E27FC236}">
                <a16:creationId xmlns:a16="http://schemas.microsoft.com/office/drawing/2014/main" id="{4AD2C574-DD48-4791-808A-2263868618A6}"/>
              </a:ext>
            </a:extLst>
          </p:cNvPr>
          <p:cNvSpPr/>
          <p:nvPr/>
        </p:nvSpPr>
        <p:spPr>
          <a:xfrm>
            <a:off x="7424928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780DF04D-2C51-4260-AA36-CA02ABCA025A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8D2DAF58-3D4E-453C-B513-B8B75916DA6D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30" name="Slide Number Placeholder 0">
            <a:extLst>
              <a:ext uri="{FF2B5EF4-FFF2-40B4-BE49-F238E27FC236}">
                <a16:creationId xmlns:a16="http://schemas.microsoft.com/office/drawing/2014/main" id="{ECEA83A8-B370-486D-904F-DB9EDE2932FC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1" name="Joint Balancing Trimmed" descr="Joint Balancing Trimmed">
            <a:hlinkClick r:id="" action="ppaction://media"/>
            <a:extLst>
              <a:ext uri="{FF2B5EF4-FFF2-40B4-BE49-F238E27FC236}">
                <a16:creationId xmlns:a16="http://schemas.microsoft.com/office/drawing/2014/main" id="{BF44BB55-ED1E-4E81-9D77-AA508BB807E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49114" y="1174223"/>
            <a:ext cx="8093772" cy="45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1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2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0">
            <a:extLst>
              <a:ext uri="{FF2B5EF4-FFF2-40B4-BE49-F238E27FC236}">
                <a16:creationId xmlns:a16="http://schemas.microsoft.com/office/drawing/2014/main" id="{92B7B87B-2A48-4B08-AB2B-B4AC32D489DF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54E1734C-FEA1-4F3D-9818-0521F1836959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Partial Knee Replacement</a:t>
            </a: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73890B51-D560-40CB-AE8C-109E26D3528E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4" name="Text 5">
            <a:extLst>
              <a:ext uri="{FF2B5EF4-FFF2-40B4-BE49-F238E27FC236}">
                <a16:creationId xmlns:a16="http://schemas.microsoft.com/office/drawing/2014/main" id="{55B1DED7-55F7-4457-8E3B-64397FDB4771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A192F4ED-665B-41B9-9C08-B13C8FDD2ED6}"/>
              </a:ext>
            </a:extLst>
          </p:cNvPr>
          <p:cNvSpPr/>
          <p:nvPr/>
        </p:nvSpPr>
        <p:spPr>
          <a:xfrm>
            <a:off x="7653528" y="295351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723DF7C2-FFA5-43A5-97DB-F8542BABB2E9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27" name="Shape 10">
            <a:extLst>
              <a:ext uri="{FF2B5EF4-FFF2-40B4-BE49-F238E27FC236}">
                <a16:creationId xmlns:a16="http://schemas.microsoft.com/office/drawing/2014/main" id="{48827325-C60A-46E0-9C4F-2597AF29D580}"/>
              </a:ext>
            </a:extLst>
          </p:cNvPr>
          <p:cNvSpPr/>
          <p:nvPr/>
        </p:nvSpPr>
        <p:spPr>
          <a:xfrm>
            <a:off x="7424928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8" name="Text 12">
            <a:extLst>
              <a:ext uri="{FF2B5EF4-FFF2-40B4-BE49-F238E27FC236}">
                <a16:creationId xmlns:a16="http://schemas.microsoft.com/office/drawing/2014/main" id="{CF8789C6-5ABD-4A32-A3E3-2C2725C7AA54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9" name="Text 13">
            <a:extLst>
              <a:ext uri="{FF2B5EF4-FFF2-40B4-BE49-F238E27FC236}">
                <a16:creationId xmlns:a16="http://schemas.microsoft.com/office/drawing/2014/main" id="{868ACFC5-20CE-4426-B73B-467230A1D1A2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30" name="Slide Number Placeholder 0">
            <a:extLst>
              <a:ext uri="{FF2B5EF4-FFF2-40B4-BE49-F238E27FC236}">
                <a16:creationId xmlns:a16="http://schemas.microsoft.com/office/drawing/2014/main" id="{6277E99F-9907-4F91-AD61-C27C27067963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31" name="Picture 2" descr="Mako® Partial Knee arthroplasty: clinical summary">
            <a:extLst>
              <a:ext uri="{FF2B5EF4-FFF2-40B4-BE49-F238E27FC236}">
                <a16:creationId xmlns:a16="http://schemas.microsoft.com/office/drawing/2014/main" id="{B0BE99E6-7776-4B42-975D-899D18487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743" y="833700"/>
            <a:ext cx="1790026" cy="158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artial Bone Prep" descr="Partial Bone Prep">
            <a:hlinkClick r:id="" action="ppaction://media"/>
            <a:extLst>
              <a:ext uri="{FF2B5EF4-FFF2-40B4-BE49-F238E27FC236}">
                <a16:creationId xmlns:a16="http://schemas.microsoft.com/office/drawing/2014/main" id="{CD9173CD-E50D-4E1A-ACDC-14DD4475CC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72398" y="1530435"/>
            <a:ext cx="7653528" cy="430511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51283A5-E4D5-4E61-A16B-8D38CB58B3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6725" y="2733198"/>
            <a:ext cx="2320062" cy="286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7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4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0">
            <a:extLst>
              <a:ext uri="{FF2B5EF4-FFF2-40B4-BE49-F238E27FC236}">
                <a16:creationId xmlns:a16="http://schemas.microsoft.com/office/drawing/2014/main" id="{CB643841-F2D0-4735-8A19-0E153975D3A3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43CCDF91-25DC-4DF7-9BB0-A7B5F91F3F65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Hip Replacement</a:t>
            </a: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526835A6-606C-4EAF-BA42-232D09DE600E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43DB01AF-0D1C-4CF9-9E8F-6DC17800D021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5A053ECD-881D-4083-84E9-56BD1C17F829}"/>
              </a:ext>
            </a:extLst>
          </p:cNvPr>
          <p:cNvSpPr/>
          <p:nvPr/>
        </p:nvSpPr>
        <p:spPr>
          <a:xfrm>
            <a:off x="7653528" y="295351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BFC9FDCB-4D11-404F-8F83-9DB560DCFDA7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9D0D3654-1216-408D-BA16-3E871D01EDA3}"/>
              </a:ext>
            </a:extLst>
          </p:cNvPr>
          <p:cNvSpPr/>
          <p:nvPr/>
        </p:nvSpPr>
        <p:spPr>
          <a:xfrm>
            <a:off x="7424928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A34FB25E-C262-46DA-B016-7F53C098E96A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CCE988A5-0EFF-46E1-80E6-5B927BFFA1DA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33" name="Slide Number Placeholder 0">
            <a:extLst>
              <a:ext uri="{FF2B5EF4-FFF2-40B4-BE49-F238E27FC236}">
                <a16:creationId xmlns:a16="http://schemas.microsoft.com/office/drawing/2014/main" id="{F9B4CAC3-D532-4F5C-B130-85FC0AB13B41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34" name="Picture 6" descr="Mako Total Hip Replacement | Surgery | Beaumont Health">
            <a:extLst>
              <a:ext uri="{FF2B5EF4-FFF2-40B4-BE49-F238E27FC236}">
                <a16:creationId xmlns:a16="http://schemas.microsoft.com/office/drawing/2014/main" id="{B37F4FE3-D123-4439-B9C8-237C786E0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686" y="1581912"/>
            <a:ext cx="5382914" cy="413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Learn about robotic total hip replacement surgery | Stryker">
            <a:extLst>
              <a:ext uri="{FF2B5EF4-FFF2-40B4-BE49-F238E27FC236}">
                <a16:creationId xmlns:a16="http://schemas.microsoft.com/office/drawing/2014/main" id="{849C8D22-EB3A-4C45-9A84-D72C169C0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88754" y="1793849"/>
            <a:ext cx="5242560" cy="3828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4047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0">
            <a:extLst>
              <a:ext uri="{FF2B5EF4-FFF2-40B4-BE49-F238E27FC236}">
                <a16:creationId xmlns:a16="http://schemas.microsoft.com/office/drawing/2014/main" id="{AB685CD4-ED99-48EF-B388-408857D2422A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73646E2C-9AD0-4570-81E7-6FCB02E2027F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Hip Replacement</a:t>
            </a:r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AE9E6C47-C0B4-445B-8BBF-1F47531210F4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048BCDED-AFED-4384-9244-A5CDBEF843DA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901FD400-1B5F-49C5-80A6-196069EC69D4}"/>
              </a:ext>
            </a:extLst>
          </p:cNvPr>
          <p:cNvSpPr/>
          <p:nvPr/>
        </p:nvSpPr>
        <p:spPr>
          <a:xfrm>
            <a:off x="7653528" y="295351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BDFAC477-2EC6-4ECD-BCA7-CB0735B6BA40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F166F4C9-7CB7-4E99-B3A7-E46F1E916C89}"/>
              </a:ext>
            </a:extLst>
          </p:cNvPr>
          <p:cNvSpPr/>
          <p:nvPr/>
        </p:nvSpPr>
        <p:spPr>
          <a:xfrm>
            <a:off x="7424928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367F6518-D688-477E-8D04-1BE6A7015D6F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4317F9DD-4751-424F-A80A-100E0EAB9B34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1" name="Slide Number Placeholder 0">
            <a:extLst>
              <a:ext uri="{FF2B5EF4-FFF2-40B4-BE49-F238E27FC236}">
                <a16:creationId xmlns:a16="http://schemas.microsoft.com/office/drawing/2014/main" id="{5F82AA0F-D0E7-46C4-BBF1-D885BC98C43C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entury Gothic" panose="020B0502020202020204" pitchFamily="34" charset="0"/>
              </a:rPr>
              <a:pPr/>
              <a:t>30</a:t>
            </a:fld>
            <a:endParaRPr lang="en-US">
              <a:latin typeface="Century Gothic" panose="020B0502020202020204" pitchFamily="34" charset="0"/>
            </a:endParaRPr>
          </a:p>
        </p:txBody>
      </p:sp>
      <p:pic>
        <p:nvPicPr>
          <p:cNvPr id="35" name="Picture 8" descr="Learn about robotic total hip replacement surgery | Stryker">
            <a:extLst>
              <a:ext uri="{FF2B5EF4-FFF2-40B4-BE49-F238E27FC236}">
                <a16:creationId xmlns:a16="http://schemas.microsoft.com/office/drawing/2014/main" id="{BBB86844-70F1-4AD1-9C2A-C541D5017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81912"/>
            <a:ext cx="5603586" cy="409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Comparison of the accuracy of the cup position and orientation in total hip  arthroplasty for osteoarthritis secondary to developmental dysplasia of the  hip between the Mako robotic arm-assisted system and computed  tomography-based">
            <a:extLst>
              <a:ext uri="{FF2B5EF4-FFF2-40B4-BE49-F238E27FC236}">
                <a16:creationId xmlns:a16="http://schemas.microsoft.com/office/drawing/2014/main" id="{6DB7F14A-BC00-44EB-BF35-7607A4472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216" y="1792164"/>
            <a:ext cx="5489448" cy="3675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2502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0">
            <a:extLst>
              <a:ext uri="{FF2B5EF4-FFF2-40B4-BE49-F238E27FC236}">
                <a16:creationId xmlns:a16="http://schemas.microsoft.com/office/drawing/2014/main" id="{77E01A81-5312-4581-91B5-0D2E67AF7ECD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16" name="Text 1">
            <a:extLst>
              <a:ext uri="{FF2B5EF4-FFF2-40B4-BE49-F238E27FC236}">
                <a16:creationId xmlns:a16="http://schemas.microsoft.com/office/drawing/2014/main" id="{38B091B2-7F1E-4BAC-82B9-1E0FF1EAE6BE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Complex Arthroplasty Cases</a:t>
            </a: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C41E6E3E-B1B7-4E19-B412-38CBA2F85B45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8C33620A-5387-401D-8673-3CE59087474B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25BF0CCA-1442-4E1B-BA2F-72C79EAD7B70}"/>
              </a:ext>
            </a:extLst>
          </p:cNvPr>
          <p:cNvSpPr/>
          <p:nvPr/>
        </p:nvSpPr>
        <p:spPr>
          <a:xfrm>
            <a:off x="7653528" y="295351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3869E2DD-87C3-42E7-A2D6-783D087D93D6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3F0C9120-B2A7-47CC-8699-6F3BB6865123}"/>
              </a:ext>
            </a:extLst>
          </p:cNvPr>
          <p:cNvSpPr/>
          <p:nvPr/>
        </p:nvSpPr>
        <p:spPr>
          <a:xfrm>
            <a:off x="7424928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9010E800-725A-4B54-957C-84D3FD49C1D1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2" name="Text 13">
            <a:extLst>
              <a:ext uri="{FF2B5EF4-FFF2-40B4-BE49-F238E27FC236}">
                <a16:creationId xmlns:a16="http://schemas.microsoft.com/office/drawing/2014/main" id="{96C73F87-1DF5-408D-97F6-A445018A30AE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3" name="Slide Number Placeholder 0">
            <a:extLst>
              <a:ext uri="{FF2B5EF4-FFF2-40B4-BE49-F238E27FC236}">
                <a16:creationId xmlns:a16="http://schemas.microsoft.com/office/drawing/2014/main" id="{CEC0BE10-B8C5-456C-BA37-E766BC02202B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entury Gothic" panose="020B0502020202020204" pitchFamily="34" charset="0"/>
              </a:rPr>
              <a:pPr/>
              <a:t>31</a:t>
            </a:fld>
            <a:endParaRPr lang="en-US">
              <a:latin typeface="Century Gothic" panose="020B0502020202020204" pitchFamily="34" charset="0"/>
            </a:endParaRPr>
          </a:p>
        </p:txBody>
      </p:sp>
      <p:pic>
        <p:nvPicPr>
          <p:cNvPr id="34" name="Content Placeholder 10">
            <a:extLst>
              <a:ext uri="{FF2B5EF4-FFF2-40B4-BE49-F238E27FC236}">
                <a16:creationId xmlns:a16="http://schemas.microsoft.com/office/drawing/2014/main" id="{3633A751-A527-4B55-93F8-250F15D98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38" y="1870319"/>
            <a:ext cx="3267352" cy="3159848"/>
          </a:xfrm>
          <a:prstGeom prst="rect">
            <a:avLst/>
          </a:prstGeom>
        </p:spPr>
      </p:pic>
      <p:pic>
        <p:nvPicPr>
          <p:cNvPr id="37" name="Content Placeholder 4">
            <a:extLst>
              <a:ext uri="{FF2B5EF4-FFF2-40B4-BE49-F238E27FC236}">
                <a16:creationId xmlns:a16="http://schemas.microsoft.com/office/drawing/2014/main" id="{15AC29BD-234B-4FDE-A2B0-2CA5A82207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7346" y="1380744"/>
            <a:ext cx="2292753" cy="412394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CAE3E6A-8099-4D8D-AD65-1F3A63EF87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8620658" y="2730306"/>
            <a:ext cx="4123944" cy="143987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57FE097-E6C0-4B0F-85C0-A529C2EB067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1154"/>
          <a:stretch>
            <a:fillRect/>
          </a:stretch>
        </p:blipFill>
        <p:spPr>
          <a:xfrm>
            <a:off x="4463886" y="1639594"/>
            <a:ext cx="1983464" cy="371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99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0">
            <a:extLst>
              <a:ext uri="{FF2B5EF4-FFF2-40B4-BE49-F238E27FC236}">
                <a16:creationId xmlns:a16="http://schemas.microsoft.com/office/drawing/2014/main" id="{E8DBEBEA-4706-4EBA-B31C-5BADA8F13F20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24" name="Text 1">
            <a:extLst>
              <a:ext uri="{FF2B5EF4-FFF2-40B4-BE49-F238E27FC236}">
                <a16:creationId xmlns:a16="http://schemas.microsoft.com/office/drawing/2014/main" id="{896B9F8A-7C0D-4375-A2CD-E89A12B63B3F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Complex Arthroplasty Cases</a:t>
            </a:r>
          </a:p>
        </p:txBody>
      </p:sp>
      <p:sp>
        <p:nvSpPr>
          <p:cNvPr id="25" name="Text 4">
            <a:extLst>
              <a:ext uri="{FF2B5EF4-FFF2-40B4-BE49-F238E27FC236}">
                <a16:creationId xmlns:a16="http://schemas.microsoft.com/office/drawing/2014/main" id="{2190932B-7025-4A82-AA04-604981955B69}"/>
              </a:ext>
            </a:extLst>
          </p:cNvPr>
          <p:cNvSpPr/>
          <p:nvPr/>
        </p:nvSpPr>
        <p:spPr>
          <a:xfrm>
            <a:off x="7653528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1994C93A-8382-4E12-8A76-3D26610C76AF}"/>
              </a:ext>
            </a:extLst>
          </p:cNvPr>
          <p:cNvSpPr/>
          <p:nvPr/>
        </p:nvSpPr>
        <p:spPr>
          <a:xfrm>
            <a:off x="7653528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999DCDEC-F0FA-4996-A18D-29E229CCBA50}"/>
              </a:ext>
            </a:extLst>
          </p:cNvPr>
          <p:cNvSpPr/>
          <p:nvPr/>
        </p:nvSpPr>
        <p:spPr>
          <a:xfrm>
            <a:off x="7653528" y="295351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10BEAE78-3D0F-4DD3-AD54-A7FB26B42BE5}"/>
              </a:ext>
            </a:extLst>
          </p:cNvPr>
          <p:cNvSpPr/>
          <p:nvPr/>
        </p:nvSpPr>
        <p:spPr>
          <a:xfrm>
            <a:off x="7653528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0E65AE89-9D37-4F6C-A2B8-C189D8CFB698}"/>
              </a:ext>
            </a:extLst>
          </p:cNvPr>
          <p:cNvSpPr/>
          <p:nvPr/>
        </p:nvSpPr>
        <p:spPr>
          <a:xfrm>
            <a:off x="7424928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30" name="Text 12">
            <a:extLst>
              <a:ext uri="{FF2B5EF4-FFF2-40B4-BE49-F238E27FC236}">
                <a16:creationId xmlns:a16="http://schemas.microsoft.com/office/drawing/2014/main" id="{864AD5C3-2340-4F2F-AEBA-346232A701AC}"/>
              </a:ext>
            </a:extLst>
          </p:cNvPr>
          <p:cNvSpPr/>
          <p:nvPr/>
        </p:nvSpPr>
        <p:spPr>
          <a:xfrm>
            <a:off x="7653528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A3E797FF-EAB5-4680-8827-13FD24F761CA}"/>
              </a:ext>
            </a:extLst>
          </p:cNvPr>
          <p:cNvSpPr/>
          <p:nvPr/>
        </p:nvSpPr>
        <p:spPr>
          <a:xfrm>
            <a:off x="7653528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35" name="Slide Number Placeholder 0">
            <a:extLst>
              <a:ext uri="{FF2B5EF4-FFF2-40B4-BE49-F238E27FC236}">
                <a16:creationId xmlns:a16="http://schemas.microsoft.com/office/drawing/2014/main" id="{B70CC838-C78F-4650-9EF3-265B84874EAD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EC209D4-EE2F-4A2D-B121-69E0A14F6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112" y="1729375"/>
            <a:ext cx="2219551" cy="264410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6374857-CFE0-4A06-876B-77D35DBCEB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9845" y="1629668"/>
            <a:ext cx="2219551" cy="280559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353B780-11DE-4B36-89BB-4C2779F664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3784" y="1059479"/>
            <a:ext cx="2219550" cy="297822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62CF030-BE37-4A82-A366-52B8598942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8162" y="4187952"/>
            <a:ext cx="3675886" cy="1769966"/>
          </a:xfrm>
          <a:prstGeom prst="rect">
            <a:avLst/>
          </a:prstGeom>
        </p:spPr>
      </p:pic>
      <p:pic>
        <p:nvPicPr>
          <p:cNvPr id="43" name="Content Placeholder 4">
            <a:extLst>
              <a:ext uri="{FF2B5EF4-FFF2-40B4-BE49-F238E27FC236}">
                <a16:creationId xmlns:a16="http://schemas.microsoft.com/office/drawing/2014/main" id="{6689F0BE-081B-47DA-87EB-821769B58BB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4558"/>
          <a:stretch>
            <a:fillRect/>
          </a:stretch>
        </p:blipFill>
        <p:spPr>
          <a:xfrm>
            <a:off x="5506468" y="1333236"/>
            <a:ext cx="2219550" cy="419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192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0">
            <a:extLst>
              <a:ext uri="{FF2B5EF4-FFF2-40B4-BE49-F238E27FC236}">
                <a16:creationId xmlns:a16="http://schemas.microsoft.com/office/drawing/2014/main" id="{1A6289B0-33E3-4F85-AD66-DD1244817187}"/>
              </a:ext>
            </a:extLst>
          </p:cNvPr>
          <p:cNvSpPr/>
          <p:nvPr/>
        </p:nvSpPr>
        <p:spPr>
          <a:xfrm>
            <a:off x="731520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Robotic Assisted Arthroplasty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CFF9F6A8-E27B-4F02-A05C-EB60F3F90691}"/>
              </a:ext>
            </a:extLst>
          </p:cNvPr>
          <p:cNvSpPr/>
          <p:nvPr/>
        </p:nvSpPr>
        <p:spPr>
          <a:xfrm>
            <a:off x="749808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latin typeface="Century Gothic" panose="020B0502020202020204" pitchFamily="34" charset="0"/>
              </a:rPr>
              <a:t>Complex Arthroplasty Cases</a:t>
            </a:r>
          </a:p>
        </p:txBody>
      </p:sp>
      <p:sp>
        <p:nvSpPr>
          <p:cNvPr id="19" name="Text 4">
            <a:extLst>
              <a:ext uri="{FF2B5EF4-FFF2-40B4-BE49-F238E27FC236}">
                <a16:creationId xmlns:a16="http://schemas.microsoft.com/office/drawing/2014/main" id="{CE865967-9E0C-4FBB-AE54-DDA2237A6F60}"/>
              </a:ext>
            </a:extLst>
          </p:cNvPr>
          <p:cNvSpPr/>
          <p:nvPr/>
        </p:nvSpPr>
        <p:spPr>
          <a:xfrm>
            <a:off x="7854696" y="13075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A0A20194-720B-47D2-8EFF-36A21EF29B89}"/>
              </a:ext>
            </a:extLst>
          </p:cNvPr>
          <p:cNvSpPr/>
          <p:nvPr/>
        </p:nvSpPr>
        <p:spPr>
          <a:xfrm>
            <a:off x="7854696" y="170992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573EA9EA-FECE-4286-93CC-CA37431F6472}"/>
              </a:ext>
            </a:extLst>
          </p:cNvPr>
          <p:cNvSpPr/>
          <p:nvPr/>
        </p:nvSpPr>
        <p:spPr>
          <a:xfrm>
            <a:off x="7854696" y="295351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B739A87A-62D2-434C-B158-933D451AC847}"/>
              </a:ext>
            </a:extLst>
          </p:cNvPr>
          <p:cNvSpPr/>
          <p:nvPr/>
        </p:nvSpPr>
        <p:spPr>
          <a:xfrm>
            <a:off x="7854696" y="335584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32" name="Shape 10">
            <a:extLst>
              <a:ext uri="{FF2B5EF4-FFF2-40B4-BE49-F238E27FC236}">
                <a16:creationId xmlns:a16="http://schemas.microsoft.com/office/drawing/2014/main" id="{69BA0A04-3680-4ECA-AFA9-9C4AE882595C}"/>
              </a:ext>
            </a:extLst>
          </p:cNvPr>
          <p:cNvSpPr/>
          <p:nvPr/>
        </p:nvSpPr>
        <p:spPr>
          <a:xfrm>
            <a:off x="7626096" y="4434840"/>
            <a:ext cx="416052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/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8F0EFA24-E94B-401E-9347-06D3125A3960}"/>
              </a:ext>
            </a:extLst>
          </p:cNvPr>
          <p:cNvSpPr/>
          <p:nvPr/>
        </p:nvSpPr>
        <p:spPr>
          <a:xfrm>
            <a:off x="7854696" y="459943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4953B981-0E64-4608-ABC5-3DCD79563AAB}"/>
              </a:ext>
            </a:extLst>
          </p:cNvPr>
          <p:cNvSpPr/>
          <p:nvPr/>
        </p:nvSpPr>
        <p:spPr>
          <a:xfrm>
            <a:off x="7854696" y="5001768"/>
            <a:ext cx="37490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600" dirty="0">
              <a:ea typeface="Calibri"/>
              <a:cs typeface="Calibri"/>
            </a:endParaRPr>
          </a:p>
        </p:txBody>
      </p:sp>
      <p:sp>
        <p:nvSpPr>
          <p:cNvPr id="37" name="Slide Number Placeholder 0">
            <a:extLst>
              <a:ext uri="{FF2B5EF4-FFF2-40B4-BE49-F238E27FC236}">
                <a16:creationId xmlns:a16="http://schemas.microsoft.com/office/drawing/2014/main" id="{530E6EFC-4014-49DD-A832-7D96E3ED70F3}"/>
              </a:ext>
            </a:extLst>
          </p:cNvPr>
          <p:cNvSpPr txBox="1">
            <a:spLocks/>
          </p:cNvSpPr>
          <p:nvPr/>
        </p:nvSpPr>
        <p:spPr>
          <a:xfrm>
            <a:off x="457200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2A4C790-7636-4E60-AE2E-09C4E14C7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984" y="1888784"/>
            <a:ext cx="3135350" cy="3254716"/>
          </a:xfrm>
          <a:prstGeom prst="rect">
            <a:avLst/>
          </a:prstGeom>
        </p:spPr>
      </p:pic>
      <p:pic>
        <p:nvPicPr>
          <p:cNvPr id="39" name="Content Placeholder 4">
            <a:extLst>
              <a:ext uri="{FF2B5EF4-FFF2-40B4-BE49-F238E27FC236}">
                <a16:creationId xmlns:a16="http://schemas.microsoft.com/office/drawing/2014/main" id="{CF6E0D01-F5EB-40BF-AD3E-B62A258A6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3530" y="1937120"/>
            <a:ext cx="3888521" cy="323697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A69B5143-BF9F-4A23-8325-879A96BAD8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7076" y="2239962"/>
            <a:ext cx="1787724" cy="272554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D19FFCA-6EF9-4D8A-B7AA-AB9D7DBBAA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86359" y="2023391"/>
            <a:ext cx="1982146" cy="298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037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0">
            <a:extLst>
              <a:ext uri="{FF2B5EF4-FFF2-40B4-BE49-F238E27FC236}">
                <a16:creationId xmlns:a16="http://schemas.microsoft.com/office/drawing/2014/main" id="{90397C4B-5064-4C22-8521-CAC9AE85BBAF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Pre-operative optimisation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23" name="Text 1">
            <a:extLst>
              <a:ext uri="{FF2B5EF4-FFF2-40B4-BE49-F238E27FC236}">
                <a16:creationId xmlns:a16="http://schemas.microsoft.com/office/drawing/2014/main" id="{7F520C6B-429D-40E2-822A-839724279339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D747A"/>
                </a:solidFill>
                <a:latin typeface="Century Gothic" panose="020B0502020202020204" pitchFamily="34" charset="0"/>
              </a:rPr>
              <a:t>Improve resilience and reduce avoidable risk</a:t>
            </a:r>
            <a:endParaRPr lang="en-US" sz="1400" dirty="0">
              <a:latin typeface="Century Gothic" panose="020B0502020202020204" pitchFamily="34" charset="0"/>
            </a:endParaRPr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74CF6805-4532-4143-BB04-63E154BFF69A}"/>
              </a:ext>
            </a:extLst>
          </p:cNvPr>
          <p:cNvSpPr/>
          <p:nvPr/>
        </p:nvSpPr>
        <p:spPr>
          <a:xfrm>
            <a:off x="594360" y="1234440"/>
            <a:ext cx="3429000" cy="1719072"/>
          </a:xfrm>
          <a:prstGeom prst="roundRect">
            <a:avLst>
              <a:gd name="adj" fmla="val 6383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5" name="Shape 3">
            <a:extLst>
              <a:ext uri="{FF2B5EF4-FFF2-40B4-BE49-F238E27FC236}">
                <a16:creationId xmlns:a16="http://schemas.microsoft.com/office/drawing/2014/main" id="{63A1E94A-9DE5-4A82-A1C4-09C7E0816619}"/>
              </a:ext>
            </a:extLst>
          </p:cNvPr>
          <p:cNvSpPr/>
          <p:nvPr/>
        </p:nvSpPr>
        <p:spPr>
          <a:xfrm>
            <a:off x="594360" y="1234440"/>
            <a:ext cx="73152" cy="1719072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6" name="Text 4">
            <a:extLst>
              <a:ext uri="{FF2B5EF4-FFF2-40B4-BE49-F238E27FC236}">
                <a16:creationId xmlns:a16="http://schemas.microsoft.com/office/drawing/2014/main" id="{FCD7A391-0DE5-4B6B-BB1E-F4CE8F9B373B}"/>
              </a:ext>
            </a:extLst>
          </p:cNvPr>
          <p:cNvSpPr/>
          <p:nvPr/>
        </p:nvSpPr>
        <p:spPr>
          <a:xfrm>
            <a:off x="822960" y="139903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Medical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27" name="Text 5">
            <a:extLst>
              <a:ext uri="{FF2B5EF4-FFF2-40B4-BE49-F238E27FC236}">
                <a16:creationId xmlns:a16="http://schemas.microsoft.com/office/drawing/2014/main" id="{BD891881-FDA0-44D6-AC39-0867F3B4E3E8}"/>
              </a:ext>
            </a:extLst>
          </p:cNvPr>
          <p:cNvSpPr/>
          <p:nvPr/>
        </p:nvSpPr>
        <p:spPr>
          <a:xfrm>
            <a:off x="822960" y="1801368"/>
            <a:ext cx="301752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Cardiorespiratory review, anaemia, renal function and medication plan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28" name="Shape 6">
            <a:extLst>
              <a:ext uri="{FF2B5EF4-FFF2-40B4-BE49-F238E27FC236}">
                <a16:creationId xmlns:a16="http://schemas.microsoft.com/office/drawing/2014/main" id="{2520F157-BC30-4F99-BCD2-C52AB58C72CB}"/>
              </a:ext>
            </a:extLst>
          </p:cNvPr>
          <p:cNvSpPr/>
          <p:nvPr/>
        </p:nvSpPr>
        <p:spPr>
          <a:xfrm>
            <a:off x="4416552" y="1234440"/>
            <a:ext cx="3429000" cy="1719072"/>
          </a:xfrm>
          <a:prstGeom prst="roundRect">
            <a:avLst>
              <a:gd name="adj" fmla="val 6383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29" name="Shape 7">
            <a:extLst>
              <a:ext uri="{FF2B5EF4-FFF2-40B4-BE49-F238E27FC236}">
                <a16:creationId xmlns:a16="http://schemas.microsoft.com/office/drawing/2014/main" id="{491BB84B-3871-44E7-8168-B5571BAAEF80}"/>
              </a:ext>
            </a:extLst>
          </p:cNvPr>
          <p:cNvSpPr/>
          <p:nvPr/>
        </p:nvSpPr>
        <p:spPr>
          <a:xfrm>
            <a:off x="4416552" y="1234440"/>
            <a:ext cx="73152" cy="1719072"/>
          </a:xfrm>
          <a:prstGeom prst="rect">
            <a:avLst/>
          </a:prstGeom>
          <a:solidFill>
            <a:srgbClr val="D9534F"/>
          </a:solidFill>
          <a:ln w="12700">
            <a:solidFill>
              <a:srgbClr val="D9534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963C93A0-7155-49D8-9B69-9F5B6574061E}"/>
              </a:ext>
            </a:extLst>
          </p:cNvPr>
          <p:cNvSpPr/>
          <p:nvPr/>
        </p:nvSpPr>
        <p:spPr>
          <a:xfrm>
            <a:off x="4645152" y="139903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Metabolic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5CAB1F8C-9407-49C8-A4AB-74435A94ADCC}"/>
              </a:ext>
            </a:extLst>
          </p:cNvPr>
          <p:cNvSpPr/>
          <p:nvPr/>
        </p:nvSpPr>
        <p:spPr>
          <a:xfrm>
            <a:off x="4645152" y="1801368"/>
            <a:ext cx="301752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Diabetes control, nutrition and weight support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35" name="Shape 10">
            <a:extLst>
              <a:ext uri="{FF2B5EF4-FFF2-40B4-BE49-F238E27FC236}">
                <a16:creationId xmlns:a16="http://schemas.microsoft.com/office/drawing/2014/main" id="{CD3950B8-7F91-45C9-B6AA-E2DB9EA2527D}"/>
              </a:ext>
            </a:extLst>
          </p:cNvPr>
          <p:cNvSpPr/>
          <p:nvPr/>
        </p:nvSpPr>
        <p:spPr>
          <a:xfrm>
            <a:off x="8238744" y="1234440"/>
            <a:ext cx="3429000" cy="1719072"/>
          </a:xfrm>
          <a:prstGeom prst="roundRect">
            <a:avLst>
              <a:gd name="adj" fmla="val 6383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6" name="Shape 11">
            <a:extLst>
              <a:ext uri="{FF2B5EF4-FFF2-40B4-BE49-F238E27FC236}">
                <a16:creationId xmlns:a16="http://schemas.microsoft.com/office/drawing/2014/main" id="{F3D6A0AE-CF3A-4108-9673-A3B6B288BFD7}"/>
              </a:ext>
            </a:extLst>
          </p:cNvPr>
          <p:cNvSpPr/>
          <p:nvPr/>
        </p:nvSpPr>
        <p:spPr>
          <a:xfrm>
            <a:off x="8238744" y="1234440"/>
            <a:ext cx="73152" cy="1719072"/>
          </a:xfrm>
          <a:prstGeom prst="rect">
            <a:avLst/>
          </a:prstGeom>
          <a:solidFill>
            <a:srgbClr val="F0B44C"/>
          </a:solidFill>
          <a:ln w="12700">
            <a:solidFill>
              <a:srgbClr val="F0B44C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40" name="Text 12">
            <a:extLst>
              <a:ext uri="{FF2B5EF4-FFF2-40B4-BE49-F238E27FC236}">
                <a16:creationId xmlns:a16="http://schemas.microsoft.com/office/drawing/2014/main" id="{EC526F76-675B-403F-ACE9-40738EECB877}"/>
              </a:ext>
            </a:extLst>
          </p:cNvPr>
          <p:cNvSpPr/>
          <p:nvPr/>
        </p:nvSpPr>
        <p:spPr>
          <a:xfrm>
            <a:off x="8467344" y="139903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Behavioural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1" name="Text 13">
            <a:extLst>
              <a:ext uri="{FF2B5EF4-FFF2-40B4-BE49-F238E27FC236}">
                <a16:creationId xmlns:a16="http://schemas.microsoft.com/office/drawing/2014/main" id="{47D8887C-ACF3-41C4-B323-F50AB33A016E}"/>
              </a:ext>
            </a:extLst>
          </p:cNvPr>
          <p:cNvSpPr/>
          <p:nvPr/>
        </p:nvSpPr>
        <p:spPr>
          <a:xfrm>
            <a:off x="8467344" y="1801368"/>
            <a:ext cx="301752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Smoking cessation, alcohol risk and conditioning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42" name="Shape 14">
            <a:extLst>
              <a:ext uri="{FF2B5EF4-FFF2-40B4-BE49-F238E27FC236}">
                <a16:creationId xmlns:a16="http://schemas.microsoft.com/office/drawing/2014/main" id="{16EB6574-91BE-42CD-9736-0C127454CA4B}"/>
              </a:ext>
            </a:extLst>
          </p:cNvPr>
          <p:cNvSpPr/>
          <p:nvPr/>
        </p:nvSpPr>
        <p:spPr>
          <a:xfrm>
            <a:off x="594360" y="3355848"/>
            <a:ext cx="3429000" cy="1719072"/>
          </a:xfrm>
          <a:prstGeom prst="roundRect">
            <a:avLst>
              <a:gd name="adj" fmla="val 6383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43" name="Shape 15">
            <a:extLst>
              <a:ext uri="{FF2B5EF4-FFF2-40B4-BE49-F238E27FC236}">
                <a16:creationId xmlns:a16="http://schemas.microsoft.com/office/drawing/2014/main" id="{3BFD9954-6FFF-4051-B2B5-C3EC15010914}"/>
              </a:ext>
            </a:extLst>
          </p:cNvPr>
          <p:cNvSpPr/>
          <p:nvPr/>
        </p:nvSpPr>
        <p:spPr>
          <a:xfrm>
            <a:off x="594360" y="3355848"/>
            <a:ext cx="73152" cy="1719072"/>
          </a:xfrm>
          <a:prstGeom prst="rect">
            <a:avLst/>
          </a:prstGeom>
          <a:solidFill>
            <a:srgbClr val="2E8B75"/>
          </a:solidFill>
          <a:ln w="12700">
            <a:solidFill>
              <a:srgbClr val="2E8B75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46" name="Text 16">
            <a:extLst>
              <a:ext uri="{FF2B5EF4-FFF2-40B4-BE49-F238E27FC236}">
                <a16:creationId xmlns:a16="http://schemas.microsoft.com/office/drawing/2014/main" id="{AE7FDB35-48C5-4269-B30B-EC8EC1E52783}"/>
              </a:ext>
            </a:extLst>
          </p:cNvPr>
          <p:cNvSpPr/>
          <p:nvPr/>
        </p:nvSpPr>
        <p:spPr>
          <a:xfrm>
            <a:off x="822960" y="35204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Infection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7" name="Text 17">
            <a:extLst>
              <a:ext uri="{FF2B5EF4-FFF2-40B4-BE49-F238E27FC236}">
                <a16:creationId xmlns:a16="http://schemas.microsoft.com/office/drawing/2014/main" id="{6552B8A7-C108-4CBE-9C90-0F9BFE4ACD69}"/>
              </a:ext>
            </a:extLst>
          </p:cNvPr>
          <p:cNvSpPr/>
          <p:nvPr/>
        </p:nvSpPr>
        <p:spPr>
          <a:xfrm>
            <a:off x="822960" y="3922776"/>
            <a:ext cx="301752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Skin, dental or urinary issues when clinically indicated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48" name="Shape 18">
            <a:extLst>
              <a:ext uri="{FF2B5EF4-FFF2-40B4-BE49-F238E27FC236}">
                <a16:creationId xmlns:a16="http://schemas.microsoft.com/office/drawing/2014/main" id="{31DC70AF-96DE-4666-9FB6-DFB2600A08F8}"/>
              </a:ext>
            </a:extLst>
          </p:cNvPr>
          <p:cNvSpPr/>
          <p:nvPr/>
        </p:nvSpPr>
        <p:spPr>
          <a:xfrm>
            <a:off x="4416552" y="3355848"/>
            <a:ext cx="3429000" cy="1719072"/>
          </a:xfrm>
          <a:prstGeom prst="roundRect">
            <a:avLst>
              <a:gd name="adj" fmla="val 6383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49" name="Shape 19">
            <a:extLst>
              <a:ext uri="{FF2B5EF4-FFF2-40B4-BE49-F238E27FC236}">
                <a16:creationId xmlns:a16="http://schemas.microsoft.com/office/drawing/2014/main" id="{1DB87B43-6C59-4530-95F9-BB223C56047E}"/>
              </a:ext>
            </a:extLst>
          </p:cNvPr>
          <p:cNvSpPr/>
          <p:nvPr/>
        </p:nvSpPr>
        <p:spPr>
          <a:xfrm>
            <a:off x="4416552" y="3355848"/>
            <a:ext cx="73152" cy="1719072"/>
          </a:xfrm>
          <a:prstGeom prst="rect">
            <a:avLst/>
          </a:prstGeom>
          <a:solidFill>
            <a:srgbClr val="004B87"/>
          </a:solidFill>
          <a:ln w="12700">
            <a:solidFill>
              <a:srgbClr val="004B87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50" name="Text 20">
            <a:extLst>
              <a:ext uri="{FF2B5EF4-FFF2-40B4-BE49-F238E27FC236}">
                <a16:creationId xmlns:a16="http://schemas.microsoft.com/office/drawing/2014/main" id="{2320428C-36DA-4E08-B5AC-D947FC1DB760}"/>
              </a:ext>
            </a:extLst>
          </p:cNvPr>
          <p:cNvSpPr/>
          <p:nvPr/>
        </p:nvSpPr>
        <p:spPr>
          <a:xfrm>
            <a:off x="4645152" y="35204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Home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1" name="Text 21">
            <a:extLst>
              <a:ext uri="{FF2B5EF4-FFF2-40B4-BE49-F238E27FC236}">
                <a16:creationId xmlns:a16="http://schemas.microsoft.com/office/drawing/2014/main" id="{948A908D-2B6C-4E68-8174-72E924F7E7F1}"/>
              </a:ext>
            </a:extLst>
          </p:cNvPr>
          <p:cNvSpPr/>
          <p:nvPr/>
        </p:nvSpPr>
        <p:spPr>
          <a:xfrm>
            <a:off x="4645152" y="3922776"/>
            <a:ext cx="301752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Support, stairs, equipment, discharge and transport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2" name="Shape 22">
            <a:extLst>
              <a:ext uri="{FF2B5EF4-FFF2-40B4-BE49-F238E27FC236}">
                <a16:creationId xmlns:a16="http://schemas.microsoft.com/office/drawing/2014/main" id="{41E3C1DF-468F-487E-A881-0AB51C0B4FF2}"/>
              </a:ext>
            </a:extLst>
          </p:cNvPr>
          <p:cNvSpPr/>
          <p:nvPr/>
        </p:nvSpPr>
        <p:spPr>
          <a:xfrm>
            <a:off x="8238744" y="3355848"/>
            <a:ext cx="3429000" cy="1719072"/>
          </a:xfrm>
          <a:prstGeom prst="roundRect">
            <a:avLst>
              <a:gd name="adj" fmla="val 6383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53" name="Shape 23">
            <a:extLst>
              <a:ext uri="{FF2B5EF4-FFF2-40B4-BE49-F238E27FC236}">
                <a16:creationId xmlns:a16="http://schemas.microsoft.com/office/drawing/2014/main" id="{54636936-7A48-4E2C-875A-D70B37F05C11}"/>
              </a:ext>
            </a:extLst>
          </p:cNvPr>
          <p:cNvSpPr/>
          <p:nvPr/>
        </p:nvSpPr>
        <p:spPr>
          <a:xfrm>
            <a:off x="8238744" y="3355848"/>
            <a:ext cx="73152" cy="1719072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54" name="Text 24">
            <a:extLst>
              <a:ext uri="{FF2B5EF4-FFF2-40B4-BE49-F238E27FC236}">
                <a16:creationId xmlns:a16="http://schemas.microsoft.com/office/drawing/2014/main" id="{C611DBE9-ECF3-47FD-B3B7-DCD104FF7ABA}"/>
              </a:ext>
            </a:extLst>
          </p:cNvPr>
          <p:cNvSpPr/>
          <p:nvPr/>
        </p:nvSpPr>
        <p:spPr>
          <a:xfrm>
            <a:off x="8467344" y="352044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Expectation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5" name="Text 25">
            <a:extLst>
              <a:ext uri="{FF2B5EF4-FFF2-40B4-BE49-F238E27FC236}">
                <a16:creationId xmlns:a16="http://schemas.microsoft.com/office/drawing/2014/main" id="{BCFDB85E-3AC6-4C58-A0FF-759CF8E0A340}"/>
              </a:ext>
            </a:extLst>
          </p:cNvPr>
          <p:cNvSpPr/>
          <p:nvPr/>
        </p:nvSpPr>
        <p:spPr>
          <a:xfrm>
            <a:off x="8467344" y="3922776"/>
            <a:ext cx="301752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Pain plan, rehabilitation commitment and realistic goals</a:t>
            </a:r>
            <a:endParaRPr lang="en-US" sz="160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7" name="Text 27">
            <a:extLst>
              <a:ext uri="{FF2B5EF4-FFF2-40B4-BE49-F238E27FC236}">
                <a16:creationId xmlns:a16="http://schemas.microsoft.com/office/drawing/2014/main" id="{375430D0-7B4B-4D0B-A0D6-6C10CE628480}"/>
              </a:ext>
            </a:extLst>
          </p:cNvPr>
          <p:cNvSpPr/>
          <p:nvPr/>
        </p:nvSpPr>
        <p:spPr>
          <a:xfrm>
            <a:off x="822960" y="5742432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Optimise modifiable risk while avoiding blanket exclusion from referral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58" name="Slide Number Placeholder 0">
            <a:extLst>
              <a:ext uri="{FF2B5EF4-FFF2-40B4-BE49-F238E27FC236}">
                <a16:creationId xmlns:a16="http://schemas.microsoft.com/office/drawing/2014/main" id="{130756C5-BB78-44B7-AEA9-63E9CA86D57E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entury Gothic" panose="020B0502020202020204" pitchFamily="34" charset="0"/>
              </a:rPr>
              <a:pPr/>
              <a:t>34</a:t>
            </a:fld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60" name="Text 27">
            <a:extLst>
              <a:ext uri="{FF2B5EF4-FFF2-40B4-BE49-F238E27FC236}">
                <a16:creationId xmlns:a16="http://schemas.microsoft.com/office/drawing/2014/main" id="{55D7918C-7F6E-43A0-B9D6-E972397F92D6}"/>
              </a:ext>
            </a:extLst>
          </p:cNvPr>
          <p:cNvSpPr/>
          <p:nvPr/>
        </p:nvSpPr>
        <p:spPr>
          <a:xfrm>
            <a:off x="838200" y="5776332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Optimise modifiable risk while avoiding blanket exclusion from referral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1" name="Shape 26">
            <a:extLst>
              <a:ext uri="{FF2B5EF4-FFF2-40B4-BE49-F238E27FC236}">
                <a16:creationId xmlns:a16="http://schemas.microsoft.com/office/drawing/2014/main" id="{C88008EC-71F0-42DB-9B26-FEFFC0138544}"/>
              </a:ext>
            </a:extLst>
          </p:cNvPr>
          <p:cNvSpPr/>
          <p:nvPr/>
        </p:nvSpPr>
        <p:spPr>
          <a:xfrm>
            <a:off x="563880" y="5418043"/>
            <a:ext cx="11000232" cy="530352"/>
          </a:xfrm>
          <a:prstGeom prst="roundRect">
            <a:avLst>
              <a:gd name="adj" fmla="val 17241"/>
            </a:avLst>
          </a:prstGeom>
          <a:solidFill>
            <a:srgbClr val="004B87"/>
          </a:solidFill>
          <a:ln w="12700">
            <a:solidFill>
              <a:srgbClr val="004B87"/>
            </a:solidFill>
            <a:prstDash val="solid"/>
          </a:ln>
        </p:spPr>
        <p:txBody>
          <a:bodyPr/>
          <a:lstStyle/>
          <a:p>
            <a:endParaRPr lang="en-IE" dirty="0">
              <a:latin typeface="Century Gothic" panose="020B0502020202020204" pitchFamily="34" charset="0"/>
            </a:endParaRPr>
          </a:p>
        </p:txBody>
      </p:sp>
      <p:sp>
        <p:nvSpPr>
          <p:cNvPr id="62" name="Text 27">
            <a:extLst>
              <a:ext uri="{FF2B5EF4-FFF2-40B4-BE49-F238E27FC236}">
                <a16:creationId xmlns:a16="http://schemas.microsoft.com/office/drawing/2014/main" id="{916D7BCC-1031-471D-BC3A-812688AAE640}"/>
              </a:ext>
            </a:extLst>
          </p:cNvPr>
          <p:cNvSpPr/>
          <p:nvPr/>
        </p:nvSpPr>
        <p:spPr>
          <a:xfrm>
            <a:off x="853440" y="5564124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Optimise modifiable risk while avoiding blanket exclusion from referral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2878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0">
            <a:extLst>
              <a:ext uri="{FF2B5EF4-FFF2-40B4-BE49-F238E27FC236}">
                <a16:creationId xmlns:a16="http://schemas.microsoft.com/office/drawing/2014/main" id="{A3BF19DF-B7C6-4E96-8E69-3BD5BE922B4A}"/>
              </a:ext>
            </a:extLst>
          </p:cNvPr>
          <p:cNvSpPr/>
          <p:nvPr/>
        </p:nvSpPr>
        <p:spPr>
          <a:xfrm>
            <a:off x="530352" y="292608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004B87"/>
                </a:solidFill>
                <a:latin typeface="Century Gothic" panose="020B0502020202020204" pitchFamily="34" charset="0"/>
              </a:rPr>
              <a:t>Recovery and rehabilitation</a:t>
            </a:r>
            <a:endParaRPr lang="en-US" sz="2500" dirty="0">
              <a:latin typeface="Century Gothic" panose="020B0502020202020204" pitchFamily="34" charset="0"/>
            </a:endParaRPr>
          </a:p>
        </p:txBody>
      </p:sp>
      <p:sp>
        <p:nvSpPr>
          <p:cNvPr id="34" name="Text 1">
            <a:extLst>
              <a:ext uri="{FF2B5EF4-FFF2-40B4-BE49-F238E27FC236}">
                <a16:creationId xmlns:a16="http://schemas.microsoft.com/office/drawing/2014/main" id="{87C0EF83-3E84-482C-999D-195E9A2D5F13}"/>
              </a:ext>
            </a:extLst>
          </p:cNvPr>
          <p:cNvSpPr/>
          <p:nvPr/>
        </p:nvSpPr>
        <p:spPr>
          <a:xfrm>
            <a:off x="548640" y="758952"/>
            <a:ext cx="107899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D747A"/>
                </a:solidFill>
                <a:latin typeface="Century Gothic" panose="020B0502020202020204" pitchFamily="34" charset="0"/>
              </a:rPr>
              <a:t>Early mobilisation, progressive strengthening and milestone-based recovery</a:t>
            </a:r>
            <a:endParaRPr lang="en-US" sz="1100" dirty="0">
              <a:latin typeface="Century Gothic" panose="020B0502020202020204" pitchFamily="34" charset="0"/>
            </a:endParaRPr>
          </a:p>
        </p:txBody>
      </p:sp>
      <p:pic>
        <p:nvPicPr>
          <p:cNvPr id="37" name="Image 0" descr="/mnt/data/generated_image_EDF3C68F1B5C_11.png">
            <a:extLst>
              <a:ext uri="{FF2B5EF4-FFF2-40B4-BE49-F238E27FC236}">
                <a16:creationId xmlns:a16="http://schemas.microsoft.com/office/drawing/2014/main" id="{C585EACE-9CE1-40C9-B1AC-AA5420C4A9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844" r="16844"/>
          <a:stretch/>
        </p:blipFill>
        <p:spPr>
          <a:xfrm>
            <a:off x="6608064" y="973055"/>
            <a:ext cx="4895088" cy="4921218"/>
          </a:xfrm>
          <a:prstGeom prst="rect">
            <a:avLst/>
          </a:prstGeom>
        </p:spPr>
      </p:pic>
      <p:sp>
        <p:nvSpPr>
          <p:cNvPr id="38" name="Shape 2">
            <a:extLst>
              <a:ext uri="{FF2B5EF4-FFF2-40B4-BE49-F238E27FC236}">
                <a16:creationId xmlns:a16="http://schemas.microsoft.com/office/drawing/2014/main" id="{AB72C4A6-F527-4AE8-B4F6-4C322B8A75D1}"/>
              </a:ext>
            </a:extLst>
          </p:cNvPr>
          <p:cNvSpPr/>
          <p:nvPr/>
        </p:nvSpPr>
        <p:spPr>
          <a:xfrm>
            <a:off x="594360" y="1161288"/>
            <a:ext cx="546811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39" name="Shape 3">
            <a:extLst>
              <a:ext uri="{FF2B5EF4-FFF2-40B4-BE49-F238E27FC236}">
                <a16:creationId xmlns:a16="http://schemas.microsoft.com/office/drawing/2014/main" id="{721F3A33-F051-45C0-9CD5-06CB3EFDEF5D}"/>
              </a:ext>
            </a:extLst>
          </p:cNvPr>
          <p:cNvSpPr/>
          <p:nvPr/>
        </p:nvSpPr>
        <p:spPr>
          <a:xfrm>
            <a:off x="594360" y="1161288"/>
            <a:ext cx="73152" cy="91440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44" name="Text 4">
            <a:extLst>
              <a:ext uri="{FF2B5EF4-FFF2-40B4-BE49-F238E27FC236}">
                <a16:creationId xmlns:a16="http://schemas.microsoft.com/office/drawing/2014/main" id="{4AAD8B2B-C32B-41AA-9C7C-1D8041ECC8AC}"/>
              </a:ext>
            </a:extLst>
          </p:cNvPr>
          <p:cNvSpPr/>
          <p:nvPr/>
        </p:nvSpPr>
        <p:spPr>
          <a:xfrm>
            <a:off x="822960" y="1244476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Day 0–2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45" name="Text 5">
            <a:extLst>
              <a:ext uri="{FF2B5EF4-FFF2-40B4-BE49-F238E27FC236}">
                <a16:creationId xmlns:a16="http://schemas.microsoft.com/office/drawing/2014/main" id="{B9A0F35E-207A-4075-ACED-9A213DBE75CC}"/>
              </a:ext>
            </a:extLst>
          </p:cNvPr>
          <p:cNvSpPr/>
          <p:nvPr/>
        </p:nvSpPr>
        <p:spPr>
          <a:xfrm>
            <a:off x="822960" y="1683388"/>
            <a:ext cx="5056632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Mobilise safely; control pain and nausea; meet discharge criteria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56" name="Shape 6">
            <a:extLst>
              <a:ext uri="{FF2B5EF4-FFF2-40B4-BE49-F238E27FC236}">
                <a16:creationId xmlns:a16="http://schemas.microsoft.com/office/drawing/2014/main" id="{9D4C9A74-8184-4923-A8BB-D40E2EB391C1}"/>
              </a:ext>
            </a:extLst>
          </p:cNvPr>
          <p:cNvSpPr/>
          <p:nvPr/>
        </p:nvSpPr>
        <p:spPr>
          <a:xfrm>
            <a:off x="594360" y="2331720"/>
            <a:ext cx="546811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59" name="Shape 7">
            <a:extLst>
              <a:ext uri="{FF2B5EF4-FFF2-40B4-BE49-F238E27FC236}">
                <a16:creationId xmlns:a16="http://schemas.microsoft.com/office/drawing/2014/main" id="{146136DF-5697-49BB-8671-ECBB8284C852}"/>
              </a:ext>
            </a:extLst>
          </p:cNvPr>
          <p:cNvSpPr/>
          <p:nvPr/>
        </p:nvSpPr>
        <p:spPr>
          <a:xfrm>
            <a:off x="594360" y="2331720"/>
            <a:ext cx="73152" cy="91440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63" name="Text 8">
            <a:extLst>
              <a:ext uri="{FF2B5EF4-FFF2-40B4-BE49-F238E27FC236}">
                <a16:creationId xmlns:a16="http://schemas.microsoft.com/office/drawing/2014/main" id="{3E9658CF-566D-441F-AE7F-623775F012B4}"/>
              </a:ext>
            </a:extLst>
          </p:cNvPr>
          <p:cNvSpPr/>
          <p:nvPr/>
        </p:nvSpPr>
        <p:spPr>
          <a:xfrm>
            <a:off x="822960" y="242316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Weeks 1–3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4" name="Text 9">
            <a:extLst>
              <a:ext uri="{FF2B5EF4-FFF2-40B4-BE49-F238E27FC236}">
                <a16:creationId xmlns:a16="http://schemas.microsoft.com/office/drawing/2014/main" id="{4A5A4C6F-E34D-482E-9EB4-D0B55C6762CB}"/>
              </a:ext>
            </a:extLst>
          </p:cNvPr>
          <p:cNvSpPr/>
          <p:nvPr/>
        </p:nvSpPr>
        <p:spPr>
          <a:xfrm>
            <a:off x="822960" y="2852928"/>
            <a:ext cx="5056632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Wound and swelling care; walking pattern; daily home exercise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65" name="Shape 10">
            <a:extLst>
              <a:ext uri="{FF2B5EF4-FFF2-40B4-BE49-F238E27FC236}">
                <a16:creationId xmlns:a16="http://schemas.microsoft.com/office/drawing/2014/main" id="{C6979664-E717-4A17-80F2-9306C68C2C60}"/>
              </a:ext>
            </a:extLst>
          </p:cNvPr>
          <p:cNvSpPr/>
          <p:nvPr/>
        </p:nvSpPr>
        <p:spPr>
          <a:xfrm>
            <a:off x="594360" y="3502152"/>
            <a:ext cx="546811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66" name="Shape 11">
            <a:extLst>
              <a:ext uri="{FF2B5EF4-FFF2-40B4-BE49-F238E27FC236}">
                <a16:creationId xmlns:a16="http://schemas.microsoft.com/office/drawing/2014/main" id="{600D12B1-66B9-41F0-BC11-14F90A3216E1}"/>
              </a:ext>
            </a:extLst>
          </p:cNvPr>
          <p:cNvSpPr/>
          <p:nvPr/>
        </p:nvSpPr>
        <p:spPr>
          <a:xfrm>
            <a:off x="594360" y="3502152"/>
            <a:ext cx="73152" cy="914400"/>
          </a:xfrm>
          <a:prstGeom prst="rect">
            <a:avLst/>
          </a:prstGeom>
          <a:solidFill>
            <a:srgbClr val="00AEEF"/>
          </a:solidFill>
          <a:ln w="12700">
            <a:solidFill>
              <a:srgbClr val="00AEEF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67" name="Text 12">
            <a:extLst>
              <a:ext uri="{FF2B5EF4-FFF2-40B4-BE49-F238E27FC236}">
                <a16:creationId xmlns:a16="http://schemas.microsoft.com/office/drawing/2014/main" id="{A4BB77C0-FA01-4241-8FA0-12CE835907C3}"/>
              </a:ext>
            </a:extLst>
          </p:cNvPr>
          <p:cNvSpPr/>
          <p:nvPr/>
        </p:nvSpPr>
        <p:spPr>
          <a:xfrm>
            <a:off x="822960" y="3562146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Weeks 4–6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68" name="Text 13">
            <a:extLst>
              <a:ext uri="{FF2B5EF4-FFF2-40B4-BE49-F238E27FC236}">
                <a16:creationId xmlns:a16="http://schemas.microsoft.com/office/drawing/2014/main" id="{A5D2F3D9-9504-4611-91DB-8DED93F38AC5}"/>
              </a:ext>
            </a:extLst>
          </p:cNvPr>
          <p:cNvSpPr/>
          <p:nvPr/>
        </p:nvSpPr>
        <p:spPr>
          <a:xfrm>
            <a:off x="822960" y="3991914"/>
            <a:ext cx="5056632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Strength and endurance; reduce aids when safe; graded return to work/driving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69" name="Shape 14">
            <a:extLst>
              <a:ext uri="{FF2B5EF4-FFF2-40B4-BE49-F238E27FC236}">
                <a16:creationId xmlns:a16="http://schemas.microsoft.com/office/drawing/2014/main" id="{CCC3D42C-2707-446E-83DE-4069D4B0EDA5}"/>
              </a:ext>
            </a:extLst>
          </p:cNvPr>
          <p:cNvSpPr/>
          <p:nvPr/>
        </p:nvSpPr>
        <p:spPr>
          <a:xfrm>
            <a:off x="594360" y="4672584"/>
            <a:ext cx="5468112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5E4EB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70" name="Shape 15">
            <a:extLst>
              <a:ext uri="{FF2B5EF4-FFF2-40B4-BE49-F238E27FC236}">
                <a16:creationId xmlns:a16="http://schemas.microsoft.com/office/drawing/2014/main" id="{86ADEDAF-1C82-4650-9192-E93F47B022A6}"/>
              </a:ext>
            </a:extLst>
          </p:cNvPr>
          <p:cNvSpPr/>
          <p:nvPr/>
        </p:nvSpPr>
        <p:spPr>
          <a:xfrm>
            <a:off x="594360" y="4672584"/>
            <a:ext cx="73152" cy="914400"/>
          </a:xfrm>
          <a:prstGeom prst="rect">
            <a:avLst/>
          </a:prstGeom>
          <a:solidFill>
            <a:srgbClr val="004B87"/>
          </a:solidFill>
          <a:ln w="12700">
            <a:solidFill>
              <a:srgbClr val="004B87"/>
            </a:solidFill>
            <a:prstDash val="solid"/>
          </a:ln>
        </p:spPr>
        <p:txBody>
          <a:bodyPr/>
          <a:lstStyle/>
          <a:p>
            <a:endParaRPr lang="en-IE">
              <a:latin typeface="Century Gothic" panose="020B0502020202020204" pitchFamily="34" charset="0"/>
            </a:endParaRPr>
          </a:p>
        </p:txBody>
      </p:sp>
      <p:sp>
        <p:nvSpPr>
          <p:cNvPr id="71" name="Text 16">
            <a:extLst>
              <a:ext uri="{FF2B5EF4-FFF2-40B4-BE49-F238E27FC236}">
                <a16:creationId xmlns:a16="http://schemas.microsoft.com/office/drawing/2014/main" id="{B381237C-5D4F-47D6-B3F6-C3A325AAD73D}"/>
              </a:ext>
            </a:extLst>
          </p:cNvPr>
          <p:cNvSpPr/>
          <p:nvPr/>
        </p:nvSpPr>
        <p:spPr>
          <a:xfrm>
            <a:off x="822960" y="4746406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4B87"/>
                </a:solidFill>
                <a:latin typeface="Century Gothic" panose="020B0502020202020204" pitchFamily="34" charset="0"/>
              </a:rPr>
              <a:t>Weeks 7–12+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72" name="Text 17">
            <a:extLst>
              <a:ext uri="{FF2B5EF4-FFF2-40B4-BE49-F238E27FC236}">
                <a16:creationId xmlns:a16="http://schemas.microsoft.com/office/drawing/2014/main" id="{7EA7DDA0-3D38-4B89-A03C-F8B45C24A4A4}"/>
              </a:ext>
            </a:extLst>
          </p:cNvPr>
          <p:cNvSpPr/>
          <p:nvPr/>
        </p:nvSpPr>
        <p:spPr>
          <a:xfrm>
            <a:off x="822960" y="5187771"/>
            <a:ext cx="5056632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3323D"/>
                </a:solidFill>
                <a:latin typeface="Century Gothic" panose="020B0502020202020204" pitchFamily="34" charset="0"/>
              </a:rPr>
              <a:t>Confidence and capacity; return to valued activity; maintain strength</a:t>
            </a:r>
            <a:endParaRPr lang="en-US" sz="1600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73" name="Text 18">
            <a:extLst>
              <a:ext uri="{FF2B5EF4-FFF2-40B4-BE49-F238E27FC236}">
                <a16:creationId xmlns:a16="http://schemas.microsoft.com/office/drawing/2014/main" id="{C71219D9-3074-4041-A81E-624D3163F61B}"/>
              </a:ext>
            </a:extLst>
          </p:cNvPr>
          <p:cNvSpPr/>
          <p:nvPr/>
        </p:nvSpPr>
        <p:spPr>
          <a:xfrm>
            <a:off x="749808" y="5806440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1050" b="1" dirty="0">
              <a:solidFill>
                <a:srgbClr val="004B87"/>
              </a:solidFill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74" name="Slide Number Placeholder 0">
            <a:extLst>
              <a:ext uri="{FF2B5EF4-FFF2-40B4-BE49-F238E27FC236}">
                <a16:creationId xmlns:a16="http://schemas.microsoft.com/office/drawing/2014/main" id="{22855436-6ECD-4745-9127-0EFFBD095C09}"/>
              </a:ext>
            </a:extLst>
          </p:cNvPr>
          <p:cNvSpPr txBox="1">
            <a:spLocks/>
          </p:cNvSpPr>
          <p:nvPr/>
        </p:nvSpPr>
        <p:spPr>
          <a:xfrm>
            <a:off x="256032" y="6492240"/>
            <a:ext cx="201168" cy="1371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700" kern="1200">
                <a:solidFill>
                  <a:srgbClr val="999999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7021451-1387-4CA6-816F-3879F97B5CBC}" type="slidenum">
              <a:rPr lang="en-US" smtClean="0">
                <a:latin typeface="Century Gothic" panose="020B0502020202020204" pitchFamily="34" charset="0"/>
              </a:rPr>
              <a:pPr/>
              <a:t>35</a:t>
            </a:fld>
            <a:endParaRPr lang="en-US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97008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F43E0-47D2-4A5E-AA5D-546E30ED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5354F-10F0-4C6A-9D0E-23DA33462E1C}"/>
              </a:ext>
            </a:extLst>
          </p:cNvPr>
          <p:cNvSpPr txBox="1"/>
          <p:nvPr/>
        </p:nvSpPr>
        <p:spPr>
          <a:xfrm>
            <a:off x="2007763" y="2063135"/>
            <a:ext cx="84020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9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FEA276A-190E-4637-9969-FCC55E7E185B}"/>
              </a:ext>
            </a:extLst>
          </p:cNvPr>
          <p:cNvSpPr/>
          <p:nvPr/>
        </p:nvSpPr>
        <p:spPr>
          <a:xfrm>
            <a:off x="3312018" y="3825369"/>
            <a:ext cx="5793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Century Gothic" panose="020B0502020202020204" pitchFamily="34" charset="0"/>
              </a:rPr>
              <a:t>The right patient. The right operation. The right time</a:t>
            </a:r>
            <a:endParaRPr lang="en-IE" dirty="0">
              <a:latin typeface="Century Gothic" panose="020B0502020202020204" pitchFamily="3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1EDAB89-CB90-446D-8243-2F3F47C89826}"/>
              </a:ext>
            </a:extLst>
          </p:cNvPr>
          <p:cNvSpPr/>
          <p:nvPr/>
        </p:nvSpPr>
        <p:spPr>
          <a:xfrm>
            <a:off x="3617084" y="4374393"/>
            <a:ext cx="5760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entury Gothic" panose="020B0502020202020204" pitchFamily="34" charset="0"/>
              </a:rPr>
              <a:t>Rapid Access OA Hip &amp; Knee Service</a:t>
            </a:r>
            <a:endParaRPr lang="en-US" sz="15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entury Gothic" panose="020B0502020202020204" pitchFamily="34" charset="0"/>
              </a:rPr>
              <a:t>Healthlink: Orthopaedics-Rapid Access Hip &amp; Knee</a:t>
            </a:r>
            <a:endParaRPr lang="en-US" sz="15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entury Gothic" panose="020B0502020202020204" pitchFamily="34" charset="0"/>
              </a:rPr>
              <a:t>Address referral to “Dear Consultant</a:t>
            </a:r>
            <a:r>
              <a:rPr lang="en-US" sz="1500" dirty="0">
                <a:solidFill>
                  <a:srgbClr val="FFFFFF"/>
                </a:solidFill>
              </a:rPr>
              <a:t>”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15119307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5653b52-df9b-47d2-8549-8de78ac04e21}" enabled="1" method="Standard" siteId="{deff24bb-2089-4400-8c8e-f71e680378b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2514</Words>
  <Application>Microsoft Office PowerPoint</Application>
  <PresentationFormat>Widescreen</PresentationFormat>
  <Paragraphs>356</Paragraphs>
  <Slides>36</Slides>
  <Notes>36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Century Gothic</vt:lpstr>
      <vt:lpstr>Verdana</vt:lpstr>
      <vt:lpstr>Office Theme</vt:lpstr>
      <vt:lpstr>Pathway to Joint Replacement  Examination, Diagnosis and Referral for Modern Hip &amp; Knee Arthroplasty </vt:lpstr>
      <vt:lpstr>Learning objectives </vt:lpstr>
      <vt:lpstr>Osteoarthritis is usually a clinical diagnosis  </vt:lpstr>
      <vt:lpstr>Hip OA: history and diagnostic clues </vt:lpstr>
      <vt:lpstr>Hip examination: six high-yield observations </vt:lpstr>
      <vt:lpstr>Knee OA: localise the disease </vt:lpstr>
      <vt:lpstr>Knee examination: alignment, compartments and stability </vt:lpstr>
      <vt:lpstr>Imaging: answer the clinical question</vt:lpstr>
      <vt:lpstr>Imaging at Beacon Hospital</vt:lpstr>
      <vt:lpstr>Rapid Access Hip and Knee Osteoarthritis</vt:lpstr>
      <vt:lpstr>Rapid Access Hip and Knee Osteoarthritis</vt:lpstr>
      <vt:lpstr>Rapid Access Hip and Knee Osteoarthritis</vt:lpstr>
      <vt:lpstr>Rapid Access Hip and Knee Osteoarthritis</vt:lpstr>
      <vt:lpstr>When is orthopaedic referral appropriate?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Beacon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Pathway to Joint Replacement</dc:title>
  <dc:subject>PptxGenJS Presentation</dc:subject>
  <dc:creator>Ni Choine, Mairead</dc:creator>
  <cp:lastModifiedBy>Sara Eagar</cp:lastModifiedBy>
  <cp:revision>138</cp:revision>
  <dcterms:created xsi:type="dcterms:W3CDTF">2026-09-17T21:46:27Z</dcterms:created>
  <dcterms:modified xsi:type="dcterms:W3CDTF">2026-09-19T07:13:34Z</dcterms:modified>
</cp:coreProperties>
</file>