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handoutMasterIdLst>
    <p:handoutMasterId r:id="rId34"/>
  </p:handoutMasterIdLst>
  <p:sldIdLst>
    <p:sldId id="345" r:id="rId2"/>
    <p:sldId id="550" r:id="rId3"/>
    <p:sldId id="551" r:id="rId4"/>
    <p:sldId id="552" r:id="rId5"/>
    <p:sldId id="553" r:id="rId6"/>
    <p:sldId id="554" r:id="rId7"/>
    <p:sldId id="555" r:id="rId8"/>
    <p:sldId id="546" r:id="rId9"/>
    <p:sldId id="547" r:id="rId10"/>
    <p:sldId id="333" r:id="rId11"/>
    <p:sldId id="544" r:id="rId12"/>
    <p:sldId id="540" r:id="rId13"/>
    <p:sldId id="541" r:id="rId14"/>
    <p:sldId id="519" r:id="rId15"/>
    <p:sldId id="400" r:id="rId16"/>
    <p:sldId id="348" r:id="rId17"/>
    <p:sldId id="545" r:id="rId18"/>
    <p:sldId id="351" r:id="rId19"/>
    <p:sldId id="401" r:id="rId20"/>
    <p:sldId id="536" r:id="rId21"/>
    <p:sldId id="358" r:id="rId22"/>
    <p:sldId id="363" r:id="rId23"/>
    <p:sldId id="360" r:id="rId24"/>
    <p:sldId id="549" r:id="rId25"/>
    <p:sldId id="362" r:id="rId26"/>
    <p:sldId id="364" r:id="rId27"/>
    <p:sldId id="532" r:id="rId28"/>
    <p:sldId id="350" r:id="rId29"/>
    <p:sldId id="393" r:id="rId30"/>
    <p:sldId id="309" r:id="rId31"/>
    <p:sldId id="365" r:id="rId32"/>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3BE"/>
    <a:srgbClr val="FFFFFF"/>
    <a:srgbClr val="0066FF"/>
    <a:srgbClr val="0061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70067" autoAdjust="0"/>
  </p:normalViewPr>
  <p:slideViewPr>
    <p:cSldViewPr snapToGrid="0" snapToObjects="1">
      <p:cViewPr varScale="1">
        <p:scale>
          <a:sx n="90" d="100"/>
          <a:sy n="90" d="100"/>
        </p:scale>
        <p:origin x="848" y="82"/>
      </p:cViewPr>
      <p:guideLst>
        <p:guide orient="horz" pos="1620"/>
        <p:guide pos="2880"/>
      </p:guideLst>
    </p:cSldViewPr>
  </p:slideViewPr>
  <p:notesTextViewPr>
    <p:cViewPr>
      <p:scale>
        <a:sx n="100" d="100"/>
        <a:sy n="100" d="100"/>
      </p:scale>
      <p:origin x="0" y="0"/>
    </p:cViewPr>
  </p:notesTextViewPr>
  <p:sorterViewPr>
    <p:cViewPr>
      <p:scale>
        <a:sx n="168" d="100"/>
        <a:sy n="168" d="100"/>
      </p:scale>
      <p:origin x="0" y="0"/>
    </p:cViewPr>
  </p:sorterViewPr>
  <p:notesViewPr>
    <p:cSldViewPr snapToGrid="0" snapToObjects="1">
      <p:cViewPr varScale="1">
        <p:scale>
          <a:sx n="53" d="100"/>
          <a:sy n="53" d="100"/>
        </p:scale>
        <p:origin x="2798"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4820"/>
          </a:xfrm>
          <a:prstGeom prst="rect">
            <a:avLst/>
          </a:prstGeom>
        </p:spPr>
        <p:txBody>
          <a:bodyPr vert="horz" lIns="89136" tIns="44568" rIns="89136" bIns="44568" rtlCol="0"/>
          <a:lstStyle>
            <a:lvl1pPr algn="l">
              <a:defRPr sz="1100"/>
            </a:lvl1pPr>
          </a:lstStyle>
          <a:p>
            <a:endParaRPr lang="en-US"/>
          </a:p>
        </p:txBody>
      </p:sp>
      <p:sp>
        <p:nvSpPr>
          <p:cNvPr id="3" name="Date Placeholder 2"/>
          <p:cNvSpPr>
            <a:spLocks noGrp="1"/>
          </p:cNvSpPr>
          <p:nvPr>
            <p:ph type="dt" sz="quarter" idx="1"/>
          </p:nvPr>
        </p:nvSpPr>
        <p:spPr>
          <a:xfrm>
            <a:off x="3970939" y="1"/>
            <a:ext cx="3037840" cy="464820"/>
          </a:xfrm>
          <a:prstGeom prst="rect">
            <a:avLst/>
          </a:prstGeom>
        </p:spPr>
        <p:txBody>
          <a:bodyPr vert="horz" lIns="89136" tIns="44568" rIns="89136" bIns="44568" rtlCol="0"/>
          <a:lstStyle>
            <a:lvl1pPr algn="r">
              <a:defRPr sz="1100"/>
            </a:lvl1pPr>
          </a:lstStyle>
          <a:p>
            <a:fld id="{F1FFD573-63AC-5B41-8408-C4EEFB13A200}" type="datetimeFigureOut">
              <a:rPr lang="en-US" smtClean="0"/>
              <a:t>9/18/2026</a:t>
            </a:fld>
            <a:endParaRPr lang="en-US"/>
          </a:p>
        </p:txBody>
      </p:sp>
      <p:sp>
        <p:nvSpPr>
          <p:cNvPr id="4" name="Footer Placeholder 3"/>
          <p:cNvSpPr>
            <a:spLocks noGrp="1"/>
          </p:cNvSpPr>
          <p:nvPr>
            <p:ph type="ftr" sz="quarter" idx="2"/>
          </p:nvPr>
        </p:nvSpPr>
        <p:spPr>
          <a:xfrm>
            <a:off x="1" y="8829968"/>
            <a:ext cx="3037840" cy="464820"/>
          </a:xfrm>
          <a:prstGeom prst="rect">
            <a:avLst/>
          </a:prstGeom>
        </p:spPr>
        <p:txBody>
          <a:bodyPr vert="horz" lIns="89136" tIns="44568" rIns="89136" bIns="44568" rtlCol="0" anchor="b"/>
          <a:lstStyle>
            <a:lvl1pPr algn="l">
              <a:defRPr sz="1100"/>
            </a:lvl1pPr>
          </a:lstStyle>
          <a:p>
            <a:endParaRPr lang="en-US"/>
          </a:p>
        </p:txBody>
      </p:sp>
      <p:sp>
        <p:nvSpPr>
          <p:cNvPr id="5" name="Slide Number Placeholder 4"/>
          <p:cNvSpPr>
            <a:spLocks noGrp="1"/>
          </p:cNvSpPr>
          <p:nvPr>
            <p:ph type="sldNum" sz="quarter" idx="3"/>
          </p:nvPr>
        </p:nvSpPr>
        <p:spPr>
          <a:xfrm>
            <a:off x="3970939" y="8829968"/>
            <a:ext cx="3037840" cy="464820"/>
          </a:xfrm>
          <a:prstGeom prst="rect">
            <a:avLst/>
          </a:prstGeom>
        </p:spPr>
        <p:txBody>
          <a:bodyPr vert="horz" lIns="89136" tIns="44568" rIns="89136" bIns="44568" rtlCol="0" anchor="b"/>
          <a:lstStyle>
            <a:lvl1pPr algn="r">
              <a:defRPr sz="1100"/>
            </a:lvl1pPr>
          </a:lstStyle>
          <a:p>
            <a:fld id="{88859A18-8B6F-6247-ACFC-012F51E4C91A}" type="slidenum">
              <a:rPr lang="en-US" smtClean="0"/>
              <a:t>‹#›</a:t>
            </a:fld>
            <a:endParaRPr lang="en-US"/>
          </a:p>
        </p:txBody>
      </p:sp>
    </p:spTree>
    <p:extLst>
      <p:ext uri="{BB962C8B-B14F-4D97-AF65-F5344CB8AC3E}">
        <p14:creationId xmlns:p14="http://schemas.microsoft.com/office/powerpoint/2010/main" val="6377253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4820"/>
          </a:xfrm>
          <a:prstGeom prst="rect">
            <a:avLst/>
          </a:prstGeom>
        </p:spPr>
        <p:txBody>
          <a:bodyPr vert="horz" lIns="89136" tIns="44568" rIns="89136" bIns="44568" rtlCol="0"/>
          <a:lstStyle>
            <a:lvl1pPr algn="l">
              <a:defRPr sz="1100"/>
            </a:lvl1pPr>
          </a:lstStyle>
          <a:p>
            <a:endParaRPr lang="en-US"/>
          </a:p>
        </p:txBody>
      </p:sp>
      <p:sp>
        <p:nvSpPr>
          <p:cNvPr id="3" name="Date Placeholder 2"/>
          <p:cNvSpPr>
            <a:spLocks noGrp="1"/>
          </p:cNvSpPr>
          <p:nvPr>
            <p:ph type="dt" idx="1"/>
          </p:nvPr>
        </p:nvSpPr>
        <p:spPr>
          <a:xfrm>
            <a:off x="3970939" y="1"/>
            <a:ext cx="3037840" cy="464820"/>
          </a:xfrm>
          <a:prstGeom prst="rect">
            <a:avLst/>
          </a:prstGeom>
        </p:spPr>
        <p:txBody>
          <a:bodyPr vert="horz" lIns="89136" tIns="44568" rIns="89136" bIns="44568" rtlCol="0"/>
          <a:lstStyle>
            <a:lvl1pPr algn="r">
              <a:defRPr sz="1100"/>
            </a:lvl1pPr>
          </a:lstStyle>
          <a:p>
            <a:fld id="{EBD7CF49-64BB-DB4D-8FC0-A1F7B9126035}" type="datetimeFigureOut">
              <a:rPr lang="en-US" smtClean="0"/>
              <a:t>9/18/2026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89136" tIns="44568" rIns="89136" bIns="44568"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89136" tIns="44568" rIns="89136" bIns="44568" rtlCol="0"/>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6" name="Footer Placeholder 5"/>
          <p:cNvSpPr>
            <a:spLocks noGrp="1"/>
          </p:cNvSpPr>
          <p:nvPr>
            <p:ph type="ftr" sz="quarter" idx="4"/>
          </p:nvPr>
        </p:nvSpPr>
        <p:spPr>
          <a:xfrm>
            <a:off x="1" y="8829968"/>
            <a:ext cx="3037840" cy="464820"/>
          </a:xfrm>
          <a:prstGeom prst="rect">
            <a:avLst/>
          </a:prstGeom>
        </p:spPr>
        <p:txBody>
          <a:bodyPr vert="horz" lIns="89136" tIns="44568" rIns="89136" bIns="44568" rtlCol="0" anchor="b"/>
          <a:lstStyle>
            <a:lvl1pPr algn="l">
              <a:defRPr sz="1100"/>
            </a:lvl1pPr>
          </a:lstStyle>
          <a:p>
            <a:endParaRPr lang="en-US"/>
          </a:p>
        </p:txBody>
      </p:sp>
      <p:sp>
        <p:nvSpPr>
          <p:cNvPr id="7" name="Slide Number Placeholder 6"/>
          <p:cNvSpPr>
            <a:spLocks noGrp="1"/>
          </p:cNvSpPr>
          <p:nvPr>
            <p:ph type="sldNum" sz="quarter" idx="5"/>
          </p:nvPr>
        </p:nvSpPr>
        <p:spPr>
          <a:xfrm>
            <a:off x="3970939" y="8829968"/>
            <a:ext cx="3037840" cy="464820"/>
          </a:xfrm>
          <a:prstGeom prst="rect">
            <a:avLst/>
          </a:prstGeom>
        </p:spPr>
        <p:txBody>
          <a:bodyPr vert="horz" lIns="89136" tIns="44568" rIns="89136" bIns="44568" rtlCol="0" anchor="b"/>
          <a:lstStyle>
            <a:lvl1pPr algn="r">
              <a:defRPr sz="1100"/>
            </a:lvl1pPr>
          </a:lstStyle>
          <a:p>
            <a:fld id="{778088C6-DB3F-4F41-9CC6-6728ACB46118}" type="slidenum">
              <a:rPr lang="en-US" smtClean="0"/>
              <a:t>‹#›</a:t>
            </a:fld>
            <a:endParaRPr lang="en-US"/>
          </a:p>
        </p:txBody>
      </p:sp>
    </p:spTree>
    <p:extLst>
      <p:ext uri="{BB962C8B-B14F-4D97-AF65-F5344CB8AC3E}">
        <p14:creationId xmlns:p14="http://schemas.microsoft.com/office/powerpoint/2010/main" val="127590484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a:t>
            </a:fld>
            <a:endParaRPr lang="en-US"/>
          </a:p>
        </p:txBody>
      </p:sp>
    </p:spTree>
    <p:extLst>
      <p:ext uri="{BB962C8B-B14F-4D97-AF65-F5344CB8AC3E}">
        <p14:creationId xmlns:p14="http://schemas.microsoft.com/office/powerpoint/2010/main" val="2993123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306964">
              <a:defRPr/>
            </a:pPr>
            <a:r>
              <a:rPr lang="en-GB" dirty="0">
                <a:solidFill>
                  <a:schemeClr val="bg1"/>
                </a:solidFill>
                <a:cs typeface="Arial" panose="020B0604020202020204" pitchFamily="34" charset="0"/>
              </a:rPr>
              <a:t>Breast Cancer is the most common cancer among women 1:8</a:t>
            </a:r>
            <a:br>
              <a:rPr lang="en-GB" dirty="0">
                <a:solidFill>
                  <a:schemeClr val="bg1"/>
                </a:solidFill>
                <a:cs typeface="Arial" panose="020B0604020202020204" pitchFamily="34" charset="0"/>
              </a:rPr>
            </a:br>
            <a:br>
              <a:rPr lang="en-GB" dirty="0">
                <a:solidFill>
                  <a:schemeClr val="bg1"/>
                </a:solidFill>
                <a:cs typeface="Arial" panose="020B0604020202020204" pitchFamily="34" charset="0"/>
              </a:rPr>
            </a:br>
            <a:r>
              <a:rPr lang="en-GB" dirty="0">
                <a:solidFill>
                  <a:schemeClr val="bg1"/>
                </a:solidFill>
                <a:cs typeface="Arial" panose="020B0604020202020204" pitchFamily="34" charset="0"/>
              </a:rPr>
              <a:t>There is Modifiable or non modifiable risk for developing </a:t>
            </a:r>
            <a:endParaRPr lang="en-IE" dirty="0"/>
          </a:p>
          <a:p>
            <a:r>
              <a:rPr lang="en-US" sz="1600" dirty="0">
                <a:solidFill>
                  <a:schemeClr val="bg1"/>
                </a:solidFill>
              </a:rPr>
              <a:t>Menopause — </a:t>
            </a:r>
            <a:r>
              <a:rPr lang="en-US" sz="1200" dirty="0">
                <a:solidFill>
                  <a:schemeClr val="bg1"/>
                </a:solidFill>
              </a:rPr>
              <a:t>permanent cessation of menstruation for at least 12 consecutive months due to loss of ovarian follicular activity; the mean age in Ireland is 51.</a:t>
            </a:r>
          </a:p>
          <a:p>
            <a:endParaRPr lang="en-US" sz="1600" dirty="0">
              <a:solidFill>
                <a:schemeClr val="bg1"/>
              </a:solidFill>
            </a:endParaRPr>
          </a:p>
          <a:p>
            <a:r>
              <a:rPr lang="en-US" sz="1600" dirty="0">
                <a:solidFill>
                  <a:schemeClr val="bg1"/>
                </a:solidFill>
              </a:rPr>
              <a:t>Induced menopause — </a:t>
            </a:r>
            <a:r>
              <a:rPr lang="en-US" sz="1200" dirty="0">
                <a:solidFill>
                  <a:schemeClr val="bg1"/>
                </a:solidFill>
              </a:rPr>
              <a:t>may be permanent after bilateral </a:t>
            </a:r>
            <a:r>
              <a:rPr lang="en-US" sz="1200" dirty="0" err="1">
                <a:solidFill>
                  <a:schemeClr val="bg1"/>
                </a:solidFill>
              </a:rPr>
              <a:t>salpingo</a:t>
            </a:r>
            <a:r>
              <a:rPr lang="en-US" sz="1200" dirty="0">
                <a:solidFill>
                  <a:schemeClr val="bg1"/>
                </a:solidFill>
              </a:rPr>
              <a:t>-oophorectomy or iatrogenic following chemotherapy, radiotherapy or GnRH analogue treatment.</a:t>
            </a:r>
          </a:p>
          <a:p>
            <a:endParaRPr lang="en-US" sz="1200" dirty="0"/>
          </a:p>
          <a:p>
            <a:r>
              <a:rPr lang="en-US" sz="1600" dirty="0">
                <a:solidFill>
                  <a:schemeClr val="bg1"/>
                </a:solidFill>
              </a:rPr>
              <a:t>Premature ovarian insufficiency (POI) — </a:t>
            </a:r>
            <a:r>
              <a:rPr lang="en-US" sz="1400" dirty="0">
                <a:solidFill>
                  <a:schemeClr val="bg1"/>
                </a:solidFill>
              </a:rPr>
              <a:t>menopause before the age of 40.</a:t>
            </a:r>
          </a:p>
          <a:p>
            <a:endParaRPr lang="en-US" sz="1400" dirty="0">
              <a:solidFill>
                <a:schemeClr val="bg1"/>
              </a:solidFill>
            </a:endParaRPr>
          </a:p>
          <a:p>
            <a:endParaRPr lang="en-US" sz="1400" dirty="0">
              <a:solidFill>
                <a:schemeClr val="bg1"/>
              </a:solidFill>
            </a:endParaRPr>
          </a:p>
          <a:p>
            <a:r>
              <a:rPr lang="en-IE" dirty="0"/>
              <a:t>Vasomotor — hot flushes, night sweats and sleep disturbance (~75%).</a:t>
            </a:r>
          </a:p>
          <a:p>
            <a:r>
              <a:rPr lang="en-IE" dirty="0"/>
              <a:t>Psychological — low mood, anxiety, mood swings, depression, irritability and lethargy.</a:t>
            </a:r>
          </a:p>
          <a:p>
            <a:r>
              <a:rPr lang="en-IE" dirty="0"/>
              <a:t>Musculoskeletal — general aches, pain and joint stiffness (~57%).</a:t>
            </a:r>
          </a:p>
          <a:p>
            <a:r>
              <a:rPr lang="en-IE" dirty="0"/>
              <a:t>Genitourinary — vaginal dryness, dyspareunia, urgency, frequency and UTIs (~70%).</a:t>
            </a:r>
          </a:p>
          <a:p>
            <a:r>
              <a:rPr lang="en-IE" dirty="0"/>
              <a:t>Sexual — altered sexual function and low libido.</a:t>
            </a:r>
          </a:p>
          <a:p>
            <a:r>
              <a:rPr lang="en-IE" dirty="0"/>
              <a:t>Other — brain fog, dry skin and eyes, and hair loss</a:t>
            </a:r>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a:t>
            </a:fld>
            <a:endParaRPr lang="en-US"/>
          </a:p>
        </p:txBody>
      </p:sp>
    </p:spTree>
    <p:extLst>
      <p:ext uri="{BB962C8B-B14F-4D97-AF65-F5344CB8AC3E}">
        <p14:creationId xmlns:p14="http://schemas.microsoft.com/office/powerpoint/2010/main" val="2301355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Breast cancer risk is multifactorial</a:t>
            </a:r>
          </a:p>
          <a:p>
            <a:r>
              <a:rPr lang="en-US" dirty="0"/>
              <a:t>Age remains the strongest risk factor</a:t>
            </a:r>
          </a:p>
          <a:p>
            <a:r>
              <a:rPr lang="en-US" dirty="0"/>
              <a:t>Obesity, alcohol consumption,</a:t>
            </a:r>
          </a:p>
          <a:p>
            <a:r>
              <a:rPr lang="en-US" dirty="0"/>
              <a:t> mammographic density</a:t>
            </a:r>
          </a:p>
          <a:p>
            <a:r>
              <a:rPr lang="en-US" dirty="0"/>
              <a:t>genetic predisposition are major contributors</a:t>
            </a:r>
          </a:p>
          <a:p>
            <a:endParaRPr lang="en-US" dirty="0"/>
          </a:p>
          <a:p>
            <a:r>
              <a:rPr lang="en-US" dirty="0"/>
              <a:t>HRT represents only one component of an individual’s overall risk profile</a:t>
            </a:r>
          </a:p>
          <a:p>
            <a:r>
              <a:rPr lang="en-US" dirty="0"/>
              <a:t>Not all HRT carries the same risk</a:t>
            </a:r>
          </a:p>
          <a:p>
            <a:r>
              <a:rPr lang="en-US" dirty="0" err="1"/>
              <a:t>Oestrogen</a:t>
            </a:r>
            <a:r>
              <a:rPr lang="en-US" dirty="0"/>
              <a:t>-only HRT has little or no increase in breast cancer risk</a:t>
            </a:r>
          </a:p>
          <a:p>
            <a:r>
              <a:rPr lang="en-US" dirty="0"/>
              <a:t>Combined </a:t>
            </a:r>
            <a:r>
              <a:rPr lang="en-US" dirty="0" err="1"/>
              <a:t>oestrogen</a:t>
            </a:r>
            <a:r>
              <a:rPr lang="en-US" dirty="0"/>
              <a:t>-progestogen HRT is associated with a small increase in breast cancer diagnoses that rises with duration of use</a:t>
            </a:r>
          </a:p>
          <a:p>
            <a:r>
              <a:rPr lang="en-US" dirty="0"/>
              <a:t>Contemporary prescribing increasingly </a:t>
            </a:r>
            <a:r>
              <a:rPr lang="en-US" dirty="0" err="1"/>
              <a:t>favours</a:t>
            </a:r>
            <a:r>
              <a:rPr lang="en-US" dirty="0"/>
              <a:t> transdermal </a:t>
            </a:r>
            <a:r>
              <a:rPr lang="en-US" dirty="0" err="1"/>
              <a:t>oestradiol</a:t>
            </a:r>
            <a:r>
              <a:rPr lang="en-US" dirty="0"/>
              <a:t> and </a:t>
            </a:r>
            <a:r>
              <a:rPr lang="en-US" dirty="0" err="1"/>
              <a:t>micronised</a:t>
            </a:r>
            <a:r>
              <a:rPr lang="en-US" dirty="0"/>
              <a:t> progesterone where appropriate.</a:t>
            </a:r>
          </a:p>
          <a:p>
            <a:r>
              <a:rPr lang="en-US" dirty="0"/>
              <a:t>Vaginal </a:t>
            </a:r>
            <a:r>
              <a:rPr lang="en-US" dirty="0" err="1"/>
              <a:t>oestrogen</a:t>
            </a:r>
            <a:r>
              <a:rPr lang="en-US" dirty="0"/>
              <a:t> is not associated with increased breast cancer risk</a:t>
            </a:r>
          </a:p>
          <a:p>
            <a:endParaRPr lang="en-US" dirty="0"/>
          </a:p>
          <a:p>
            <a:endParaRPr lang="en-US" dirty="0"/>
          </a:p>
          <a:p>
            <a:r>
              <a:rPr lang="en-US" dirty="0"/>
              <a:t>Absolute risk matters more than relative risk</a:t>
            </a:r>
          </a:p>
          <a:p>
            <a:r>
              <a:rPr lang="en-US" dirty="0"/>
              <a:t>Most women substantially overestimate the breast cancer risk associated with HRT</a:t>
            </a:r>
          </a:p>
          <a:p>
            <a:r>
              <a:rPr lang="en-US" dirty="0"/>
              <a:t>Risk discussions should focus on absolute excess risk rather than relative risk percentages</a:t>
            </a:r>
          </a:p>
          <a:p>
            <a:r>
              <a:rPr lang="en-US" dirty="0"/>
              <a:t>Lifestyle factors often contribute as much or more risk than HRT itself</a:t>
            </a:r>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3</a:t>
            </a:fld>
            <a:endParaRPr lang="en-US"/>
          </a:p>
        </p:txBody>
      </p:sp>
    </p:spTree>
    <p:extLst>
      <p:ext uri="{BB962C8B-B14F-4D97-AF65-F5344CB8AC3E}">
        <p14:creationId xmlns:p14="http://schemas.microsoft.com/office/powerpoint/2010/main" val="1671973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306964">
              <a:defRPr/>
            </a:pPr>
            <a:r>
              <a:rPr lang="en-GB" dirty="0">
                <a:solidFill>
                  <a:schemeClr val="bg1"/>
                </a:solidFill>
                <a:cs typeface="Arial" panose="020B0604020202020204" pitchFamily="34" charset="0"/>
              </a:rPr>
              <a:t>Breast Cancer is the most common cancer among women 1:8</a:t>
            </a:r>
            <a:br>
              <a:rPr lang="en-GB" dirty="0">
                <a:solidFill>
                  <a:schemeClr val="bg1"/>
                </a:solidFill>
                <a:cs typeface="Arial" panose="020B0604020202020204" pitchFamily="34" charset="0"/>
              </a:rPr>
            </a:br>
            <a:br>
              <a:rPr lang="en-GB" dirty="0">
                <a:solidFill>
                  <a:schemeClr val="bg1"/>
                </a:solidFill>
                <a:cs typeface="Arial" panose="020B0604020202020204" pitchFamily="34" charset="0"/>
              </a:rPr>
            </a:br>
            <a:r>
              <a:rPr lang="en-GB" dirty="0">
                <a:solidFill>
                  <a:schemeClr val="bg1"/>
                </a:solidFill>
                <a:cs typeface="Arial" panose="020B0604020202020204" pitchFamily="34" charset="0"/>
              </a:rPr>
              <a:t>There is Modifiable or non modifiable risk for developing </a:t>
            </a:r>
            <a:endParaRPr lang="en-IE" dirty="0"/>
          </a:p>
          <a:p>
            <a:r>
              <a:rPr lang="en-US" sz="1600" dirty="0">
                <a:solidFill>
                  <a:schemeClr val="bg1"/>
                </a:solidFill>
              </a:rPr>
              <a:t>Menopause — </a:t>
            </a:r>
            <a:r>
              <a:rPr lang="en-US" sz="1200" dirty="0">
                <a:solidFill>
                  <a:schemeClr val="bg1"/>
                </a:solidFill>
              </a:rPr>
              <a:t>permanent cessation of menstruation for at least 12 consecutive months due to loss of ovarian follicular activity; the mean age in Ireland is 51.</a:t>
            </a:r>
          </a:p>
          <a:p>
            <a:endParaRPr lang="en-US" sz="1600" dirty="0">
              <a:solidFill>
                <a:schemeClr val="bg1"/>
              </a:solidFill>
            </a:endParaRPr>
          </a:p>
          <a:p>
            <a:r>
              <a:rPr lang="en-US" sz="1600" dirty="0">
                <a:solidFill>
                  <a:schemeClr val="bg1"/>
                </a:solidFill>
              </a:rPr>
              <a:t>Induced menopause — </a:t>
            </a:r>
            <a:r>
              <a:rPr lang="en-US" sz="1200" dirty="0">
                <a:solidFill>
                  <a:schemeClr val="bg1"/>
                </a:solidFill>
              </a:rPr>
              <a:t>may be permanent after bilateral </a:t>
            </a:r>
            <a:r>
              <a:rPr lang="en-US" sz="1200" dirty="0" err="1">
                <a:solidFill>
                  <a:schemeClr val="bg1"/>
                </a:solidFill>
              </a:rPr>
              <a:t>salpingo</a:t>
            </a:r>
            <a:r>
              <a:rPr lang="en-US" sz="1200" dirty="0">
                <a:solidFill>
                  <a:schemeClr val="bg1"/>
                </a:solidFill>
              </a:rPr>
              <a:t>-oophorectomy or iatrogenic following chemotherapy, radiotherapy or GnRH analogue treatment.</a:t>
            </a:r>
          </a:p>
          <a:p>
            <a:endParaRPr lang="en-US" sz="1200" dirty="0"/>
          </a:p>
          <a:p>
            <a:r>
              <a:rPr lang="en-US" sz="1600" dirty="0">
                <a:solidFill>
                  <a:schemeClr val="bg1"/>
                </a:solidFill>
              </a:rPr>
              <a:t>Premature ovarian insufficiency (POI) — </a:t>
            </a:r>
            <a:r>
              <a:rPr lang="en-US" sz="1400" dirty="0">
                <a:solidFill>
                  <a:schemeClr val="bg1"/>
                </a:solidFill>
              </a:rPr>
              <a:t>menopause before the age of 40.</a:t>
            </a:r>
          </a:p>
          <a:p>
            <a:endParaRPr lang="en-US" sz="1400" dirty="0">
              <a:solidFill>
                <a:schemeClr val="bg1"/>
              </a:solidFill>
            </a:endParaRPr>
          </a:p>
          <a:p>
            <a:endParaRPr lang="en-US" sz="1400" dirty="0">
              <a:solidFill>
                <a:schemeClr val="bg1"/>
              </a:solidFill>
            </a:endParaRPr>
          </a:p>
          <a:p>
            <a:r>
              <a:rPr lang="en-IE" dirty="0"/>
              <a:t>Vasomotor — hot flushes, night sweats and sleep disturbance (~75%).</a:t>
            </a:r>
          </a:p>
          <a:p>
            <a:r>
              <a:rPr lang="en-IE" dirty="0"/>
              <a:t>Psychological — low mood, anxiety, mood swings, depression, irritability and lethargy.</a:t>
            </a:r>
          </a:p>
          <a:p>
            <a:r>
              <a:rPr lang="en-IE" dirty="0"/>
              <a:t>Musculoskeletal — general aches, pain and joint stiffness (~57%).</a:t>
            </a:r>
          </a:p>
          <a:p>
            <a:r>
              <a:rPr lang="en-IE" dirty="0"/>
              <a:t>Genitourinary — vaginal dryness, dyspareunia, urgency, frequency and UTIs (~70%).</a:t>
            </a:r>
          </a:p>
          <a:p>
            <a:r>
              <a:rPr lang="en-IE" dirty="0"/>
              <a:t>Sexual — altered sexual function and low libido.</a:t>
            </a:r>
          </a:p>
          <a:p>
            <a:r>
              <a:rPr lang="en-IE" dirty="0"/>
              <a:t>Other — brain fog, dry skin and eyes, and hair loss</a:t>
            </a:r>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5</a:t>
            </a:fld>
            <a:endParaRPr lang="en-US"/>
          </a:p>
        </p:txBody>
      </p:sp>
    </p:spTree>
    <p:extLst>
      <p:ext uri="{BB962C8B-B14F-4D97-AF65-F5344CB8AC3E}">
        <p14:creationId xmlns:p14="http://schemas.microsoft.com/office/powerpoint/2010/main" val="1601156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lr>
                <a:srgbClr val="1C73BE"/>
              </a:buClr>
              <a:buFont typeface="Arial" panose="020B0604020202020204" pitchFamily="34" charset="0"/>
              <a:buChar char="•"/>
            </a:pPr>
            <a:r>
              <a:rPr lang="en-IE" dirty="0">
                <a:solidFill>
                  <a:schemeClr val="bg1"/>
                </a:solidFill>
                <a:ea typeface="Microsoft Sans Serif" panose="020B0604020202020204" pitchFamily="34" charset="0"/>
                <a:cs typeface="Microsoft Sans Serif" panose="020B0604020202020204" pitchFamily="34" charset="0"/>
              </a:rPr>
              <a:t>Menopausal symptoms significantly affect quality of life, sleep, mood, cognition, bone and cardiovascular health.</a:t>
            </a:r>
          </a:p>
          <a:p>
            <a:pPr marL="171450" indent="-171450">
              <a:buClr>
                <a:srgbClr val="1C73BE"/>
              </a:buClr>
              <a:buFont typeface="Arial" panose="020B0604020202020204" pitchFamily="34" charset="0"/>
              <a:buChar char="•"/>
            </a:pPr>
            <a:r>
              <a:rPr lang="en-IE" dirty="0">
                <a:solidFill>
                  <a:schemeClr val="bg1"/>
                </a:solidFill>
                <a:ea typeface="Microsoft Sans Serif" panose="020B0604020202020204" pitchFamily="34" charset="0"/>
                <a:cs typeface="Microsoft Sans Serif" panose="020B0604020202020204" pitchFamily="34" charset="0"/>
              </a:rPr>
              <a:t>Fear of breast cancer remains one of the commonest barriers to HRT use.</a:t>
            </a:r>
          </a:p>
          <a:p>
            <a:pPr marL="171450" indent="-171450">
              <a:buClr>
                <a:srgbClr val="1C73BE"/>
              </a:buClr>
              <a:buFont typeface="Arial" panose="020B0604020202020204" pitchFamily="34" charset="0"/>
              <a:buChar char="•"/>
            </a:pPr>
            <a:r>
              <a:rPr lang="en-IE" dirty="0">
                <a:solidFill>
                  <a:schemeClr val="bg1"/>
                </a:solidFill>
                <a:ea typeface="Microsoft Sans Serif" panose="020B0604020202020204" pitchFamily="34" charset="0"/>
                <a:cs typeface="Microsoft Sans Serif" panose="020B0604020202020204" pitchFamily="34" charset="0"/>
              </a:rPr>
              <a:t>Much of this concern stems from the Women's Health Initiative (WHI) study published in 2002.</a:t>
            </a:r>
          </a:p>
          <a:p>
            <a:pPr marL="171450" indent="-171450">
              <a:buClr>
                <a:srgbClr val="1C73BE"/>
              </a:buClr>
              <a:buFont typeface="Arial" panose="020B0604020202020204" pitchFamily="34" charset="0"/>
              <a:buChar char="•"/>
            </a:pPr>
            <a:r>
              <a:rPr lang="en-IE" dirty="0">
                <a:solidFill>
                  <a:schemeClr val="bg1"/>
                </a:solidFill>
                <a:ea typeface="Microsoft Sans Serif" panose="020B0604020202020204" pitchFamily="34" charset="0"/>
                <a:cs typeface="Microsoft Sans Serif" panose="020B0604020202020204" pitchFamily="34" charset="0"/>
              </a:rPr>
              <a:t>Two decades of follow-up data have provided a more nuanced understanding of HRT-associated breast cancer risk.</a:t>
            </a:r>
          </a:p>
          <a:p>
            <a:pPr marL="171450" indent="-171450">
              <a:buClr>
                <a:srgbClr val="1C73BE"/>
              </a:buClr>
              <a:buFont typeface="Arial" panose="020B0604020202020204" pitchFamily="34" charset="0"/>
              <a:buChar char="•"/>
            </a:pPr>
            <a:r>
              <a:rPr lang="en-IE" dirty="0">
                <a:solidFill>
                  <a:schemeClr val="bg1"/>
                </a:solidFill>
                <a:ea typeface="Microsoft Sans Serif" panose="020B0604020202020204" pitchFamily="34" charset="0"/>
                <a:cs typeface="Microsoft Sans Serif" panose="020B0604020202020204" pitchFamily="34" charset="0"/>
              </a:rPr>
              <a:t>A family history of breast cancer is not, in itself, a contraindication to HRT.</a:t>
            </a:r>
          </a:p>
          <a:p>
            <a:pPr marL="171450" indent="-171450">
              <a:buClr>
                <a:srgbClr val="1C73BE"/>
              </a:buClr>
              <a:buFont typeface="Arial" panose="020B0604020202020204" pitchFamily="34" charset="0"/>
              <a:buChar char="•"/>
            </a:pPr>
            <a:r>
              <a:rPr lang="en-IE" dirty="0">
                <a:solidFill>
                  <a:schemeClr val="bg1"/>
                </a:solidFill>
                <a:ea typeface="Microsoft Sans Serif" panose="020B0604020202020204" pitchFamily="34" charset="0"/>
                <a:cs typeface="Microsoft Sans Serif" panose="020B0604020202020204" pitchFamily="34" charset="0"/>
              </a:rPr>
              <a:t>Modern menopause care is centred on risk stratification and shared decision-making.</a:t>
            </a:r>
          </a:p>
          <a:p>
            <a:pPr marL="171450" indent="-171450">
              <a:buFont typeface="Arial" panose="020B0604020202020204" pitchFamily="34" charset="0"/>
              <a:buChar char="•"/>
            </a:pPr>
            <a:endParaRPr lang="en-IE" dirty="0">
              <a:solidFill>
                <a:schemeClr val="bg1"/>
              </a:solidFill>
              <a:latin typeface="Century Gothic" panose="020B0502020202020204" pitchFamily="34" charset="0"/>
              <a:cs typeface="Arial" panose="020B0604020202020204" pitchFamily="34" charset="0"/>
            </a:endParaRPr>
          </a:p>
          <a:p>
            <a:pPr marL="118078" indent="-118078">
              <a:buFontTx/>
              <a:buChar char="-"/>
            </a:pPr>
            <a:r>
              <a:rPr lang="en-US" dirty="0"/>
              <a:t>Menopausal symptoms significantly affect quality of life, sleep, mood, cognition, bone and cardiovascular health.</a:t>
            </a:r>
          </a:p>
          <a:p>
            <a:pPr marL="118078" indent="-118078">
              <a:buFontTx/>
              <a:buChar char="-"/>
            </a:pPr>
            <a:r>
              <a:rPr lang="en-US" dirty="0"/>
              <a:t>Fear of breast cancer remains one of the commonest barriers to HRT use.</a:t>
            </a:r>
          </a:p>
          <a:p>
            <a:pPr marL="118078" indent="-118078">
              <a:buFontTx/>
              <a:buChar char="-"/>
            </a:pPr>
            <a:r>
              <a:rPr lang="en-US" dirty="0"/>
              <a:t>Much of this concern stems from the Women's Health Initiative (WHI) study published in 2002.</a:t>
            </a:r>
          </a:p>
          <a:p>
            <a:pPr marL="118078" indent="-118078">
              <a:buFontTx/>
              <a:buChar char="-"/>
            </a:pPr>
            <a:r>
              <a:rPr lang="en-US" dirty="0"/>
              <a:t>Two decades of follow-up data have provided a more nuanced understanding of HRT-associated breast cancer risk.</a:t>
            </a:r>
          </a:p>
          <a:p>
            <a:pPr marL="118078" indent="-118078">
              <a:buFontTx/>
              <a:buChar char="-"/>
            </a:pPr>
            <a:r>
              <a:rPr lang="en-US" dirty="0"/>
              <a:t>A family history of breast cancer is not, in itself, a contraindication to HRT.</a:t>
            </a:r>
          </a:p>
          <a:p>
            <a:pPr marL="118078" indent="-118078">
              <a:buFontTx/>
              <a:buChar char="-"/>
            </a:pPr>
            <a:r>
              <a:rPr lang="en-US" dirty="0"/>
              <a:t>Modern menopause care is </a:t>
            </a:r>
            <a:r>
              <a:rPr lang="en-US" dirty="0" err="1"/>
              <a:t>centred</a:t>
            </a:r>
            <a:r>
              <a:rPr lang="en-US" dirty="0"/>
              <a:t> on risk stratification and shared decision-making.</a:t>
            </a:r>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6</a:t>
            </a:fld>
            <a:endParaRPr lang="en-US"/>
          </a:p>
        </p:txBody>
      </p:sp>
    </p:spTree>
    <p:extLst>
      <p:ext uri="{BB962C8B-B14F-4D97-AF65-F5344CB8AC3E}">
        <p14:creationId xmlns:p14="http://schemas.microsoft.com/office/powerpoint/2010/main" val="3289361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8</a:t>
            </a:fld>
            <a:endParaRPr lang="en-US"/>
          </a:p>
        </p:txBody>
      </p:sp>
    </p:spTree>
    <p:extLst>
      <p:ext uri="{BB962C8B-B14F-4D97-AF65-F5344CB8AC3E}">
        <p14:creationId xmlns:p14="http://schemas.microsoft.com/office/powerpoint/2010/main" val="1705868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78088C6-DB3F-4F41-9CC6-6728ACB46118}" type="slidenum">
              <a:rPr lang="en-US" smtClean="0"/>
              <a:t>10</a:t>
            </a:fld>
            <a:endParaRPr lang="en-US"/>
          </a:p>
        </p:txBody>
      </p:sp>
    </p:spTree>
    <p:extLst>
      <p:ext uri="{BB962C8B-B14F-4D97-AF65-F5344CB8AC3E}">
        <p14:creationId xmlns:p14="http://schemas.microsoft.com/office/powerpoint/2010/main" val="1905666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11</a:t>
            </a:fld>
            <a:endParaRPr lang="en-US"/>
          </a:p>
        </p:txBody>
      </p:sp>
    </p:spTree>
    <p:extLst>
      <p:ext uri="{BB962C8B-B14F-4D97-AF65-F5344CB8AC3E}">
        <p14:creationId xmlns:p14="http://schemas.microsoft.com/office/powerpoint/2010/main" val="106940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12</a:t>
            </a:fld>
            <a:endParaRPr lang="en-US"/>
          </a:p>
        </p:txBody>
      </p:sp>
    </p:spTree>
    <p:extLst>
      <p:ext uri="{BB962C8B-B14F-4D97-AF65-F5344CB8AC3E}">
        <p14:creationId xmlns:p14="http://schemas.microsoft.com/office/powerpoint/2010/main" val="1671046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13</a:t>
            </a:fld>
            <a:endParaRPr lang="en-US"/>
          </a:p>
        </p:txBody>
      </p:sp>
    </p:spTree>
    <p:extLst>
      <p:ext uri="{BB962C8B-B14F-4D97-AF65-F5344CB8AC3E}">
        <p14:creationId xmlns:p14="http://schemas.microsoft.com/office/powerpoint/2010/main" val="2805889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14</a:t>
            </a:fld>
            <a:endParaRPr lang="en-US"/>
          </a:p>
        </p:txBody>
      </p:sp>
    </p:spTree>
    <p:extLst>
      <p:ext uri="{BB962C8B-B14F-4D97-AF65-F5344CB8AC3E}">
        <p14:creationId xmlns:p14="http://schemas.microsoft.com/office/powerpoint/2010/main" val="1847573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07FF-44F4-5971-58DA-E8368E407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B6C9D-C514-D8A9-AEE7-D3D2E03C1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3F2CB9-ECBD-964E-0069-5294454BFEF0}"/>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C8CCCECD-DA8B-68CF-2E4A-7353E3C9474D}"/>
              </a:ext>
            </a:extLst>
          </p:cNvPr>
          <p:cNvSpPr>
            <a:spLocks noGrp="1"/>
          </p:cNvSpPr>
          <p:nvPr>
            <p:ph type="sldNum" sz="quarter" idx="5"/>
          </p:nvPr>
        </p:nvSpPr>
        <p:spPr/>
        <p:txBody>
          <a:bodyPr/>
          <a:lstStyle/>
          <a:p>
            <a:fld id="{778088C6-DB3F-4F41-9CC6-6728ACB46118}" type="slidenum">
              <a:rPr lang="en-US" smtClean="0"/>
              <a:t>15</a:t>
            </a:fld>
            <a:endParaRPr lang="en-US"/>
          </a:p>
        </p:txBody>
      </p:sp>
    </p:spTree>
    <p:extLst>
      <p:ext uri="{BB962C8B-B14F-4D97-AF65-F5344CB8AC3E}">
        <p14:creationId xmlns:p14="http://schemas.microsoft.com/office/powerpoint/2010/main" val="2180808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78088C6-DB3F-4F41-9CC6-6728ACB46118}" type="slidenum">
              <a:rPr lang="en-US" smtClean="0"/>
              <a:t>16</a:t>
            </a:fld>
            <a:endParaRPr lang="en-US"/>
          </a:p>
        </p:txBody>
      </p:sp>
    </p:spTree>
    <p:extLst>
      <p:ext uri="{BB962C8B-B14F-4D97-AF65-F5344CB8AC3E}">
        <p14:creationId xmlns:p14="http://schemas.microsoft.com/office/powerpoint/2010/main" val="1436535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Most women (~90% of the female population) have a low lifetime risk of breast cancer</a:t>
            </a:r>
          </a:p>
          <a:p>
            <a:r>
              <a:rPr lang="en-US" dirty="0"/>
              <a:t>• Overall, there is no strong evidence for an additive effect of HRT upon risk of diagnosis in women at elevated personal risk due to a family history of breast cancer or personal diagnosis of a high-risk benign breast condition (i.e. lobular carcinoma in situ, atypical hyperplasia)</a:t>
            </a:r>
          </a:p>
          <a:p>
            <a:endParaRPr lang="en-US" dirty="0"/>
          </a:p>
          <a:p>
            <a:r>
              <a:rPr lang="en-US" dirty="0"/>
              <a:t>• Risk conferred by HRT will be dependent on the baseline risk in these higher risk </a:t>
            </a:r>
          </a:p>
          <a:p>
            <a:r>
              <a:rPr lang="en-US" dirty="0"/>
              <a:t>Women</a:t>
            </a:r>
          </a:p>
          <a:p>
            <a:endParaRPr lang="en-US" dirty="0"/>
          </a:p>
          <a:p>
            <a:r>
              <a:rPr lang="en-US" dirty="0"/>
              <a:t>•  It is recommended to avoid HRT in women at high risk, with the exception of BRCA1 and BRCA2 mutation carriers, who have had prophylactic oophorectomy. Here add back HRT can be used for symptom management until the age of 50 as this has not been associated with an increased risk of breast cancer diagnosis. After 50, lifestyle changes and non-hormonal alternatives should be used</a:t>
            </a:r>
          </a:p>
          <a:p>
            <a:endParaRPr lang="en-US" dirty="0"/>
          </a:p>
          <a:p>
            <a:r>
              <a:rPr lang="en-US" dirty="0"/>
              <a:t>• High risk symptomatic women at an elevated risk of breast cancer should be referred to a menopause specialist for advice</a:t>
            </a:r>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17</a:t>
            </a:fld>
            <a:endParaRPr lang="en-US"/>
          </a:p>
        </p:txBody>
      </p:sp>
    </p:spTree>
    <p:extLst>
      <p:ext uri="{BB962C8B-B14F-4D97-AF65-F5344CB8AC3E}">
        <p14:creationId xmlns:p14="http://schemas.microsoft.com/office/powerpoint/2010/main" val="3950349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78088C6-DB3F-4F41-9CC6-6728ACB46118}" type="slidenum">
              <a:rPr lang="en-US" smtClean="0"/>
              <a:t>18</a:t>
            </a:fld>
            <a:endParaRPr lang="en-US"/>
          </a:p>
        </p:txBody>
      </p:sp>
    </p:spTree>
    <p:extLst>
      <p:ext uri="{BB962C8B-B14F-4D97-AF65-F5344CB8AC3E}">
        <p14:creationId xmlns:p14="http://schemas.microsoft.com/office/powerpoint/2010/main" val="489372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B719F-1412-D4D8-5A28-3C5DD0917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F00F2-2C27-4C6F-4870-2C2AAFE08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554F8A-81CB-8E21-2FB2-C917BD5CFAD6}"/>
              </a:ext>
            </a:extLst>
          </p:cNvPr>
          <p:cNvSpPr>
            <a:spLocks noGrp="1"/>
          </p:cNvSpPr>
          <p:nvPr>
            <p:ph type="body" idx="1"/>
          </p:nvPr>
        </p:nvSpPr>
        <p:spPr/>
        <p:txBody>
          <a:bodyPr/>
          <a:lstStyle/>
          <a:p>
            <a:r>
              <a:rPr lang="en-IE" dirty="0"/>
              <a:t> 2020 </a:t>
            </a:r>
            <a:r>
              <a:rPr lang="en-IE" dirty="0" err="1"/>
              <a:t>grandi</a:t>
            </a:r>
            <a:r>
              <a:rPr lang="en-IE" dirty="0"/>
              <a:t> Acute symptoms hot </a:t>
            </a:r>
            <a:r>
              <a:rPr lang="en-IE" dirty="0" err="1"/>
              <a:t>flushes,artherlgia</a:t>
            </a:r>
            <a:r>
              <a:rPr lang="en-IE" dirty="0"/>
              <a:t>, insomnia, GU symptoms, Foggy brain, low libido 78%</a:t>
            </a:r>
          </a:p>
          <a:p>
            <a:r>
              <a:rPr lang="en-IE" dirty="0"/>
              <a:t>Weight gain 83%, CVD 77%, osteoporosis 65%, dementia</a:t>
            </a:r>
          </a:p>
          <a:p>
            <a:endParaRPr lang="en-IE" dirty="0"/>
          </a:p>
        </p:txBody>
      </p:sp>
      <p:sp>
        <p:nvSpPr>
          <p:cNvPr id="4" name="Slide Number Placeholder 3">
            <a:extLst>
              <a:ext uri="{FF2B5EF4-FFF2-40B4-BE49-F238E27FC236}">
                <a16:creationId xmlns:a16="http://schemas.microsoft.com/office/drawing/2014/main" id="{630E2D84-F620-7E88-DE7D-04D6DB4B4027}"/>
              </a:ext>
            </a:extLst>
          </p:cNvPr>
          <p:cNvSpPr>
            <a:spLocks noGrp="1"/>
          </p:cNvSpPr>
          <p:nvPr>
            <p:ph type="sldNum" sz="quarter" idx="5"/>
          </p:nvPr>
        </p:nvSpPr>
        <p:spPr/>
        <p:txBody>
          <a:bodyPr/>
          <a:lstStyle/>
          <a:p>
            <a:fld id="{778088C6-DB3F-4F41-9CC6-6728ACB46118}" type="slidenum">
              <a:rPr lang="en-US" smtClean="0"/>
              <a:t>19</a:t>
            </a:fld>
            <a:endParaRPr lang="en-US"/>
          </a:p>
        </p:txBody>
      </p:sp>
    </p:spTree>
    <p:extLst>
      <p:ext uri="{BB962C8B-B14F-4D97-AF65-F5344CB8AC3E}">
        <p14:creationId xmlns:p14="http://schemas.microsoft.com/office/powerpoint/2010/main" val="448815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20</a:t>
            </a:fld>
            <a:endParaRPr lang="en-US"/>
          </a:p>
        </p:txBody>
      </p:sp>
    </p:spTree>
    <p:extLst>
      <p:ext uri="{BB962C8B-B14F-4D97-AF65-F5344CB8AC3E}">
        <p14:creationId xmlns:p14="http://schemas.microsoft.com/office/powerpoint/2010/main" val="2864545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21</a:t>
            </a:fld>
            <a:endParaRPr lang="en-US"/>
          </a:p>
        </p:txBody>
      </p:sp>
    </p:spTree>
    <p:extLst>
      <p:ext uri="{BB962C8B-B14F-4D97-AF65-F5344CB8AC3E}">
        <p14:creationId xmlns:p14="http://schemas.microsoft.com/office/powerpoint/2010/main" val="1626103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HRT might be needed in individual cases with severe and refractory symptoms only for symptoms relieve </a:t>
            </a:r>
          </a:p>
        </p:txBody>
      </p:sp>
      <p:sp>
        <p:nvSpPr>
          <p:cNvPr id="4" name="Slide Number Placeholder 3"/>
          <p:cNvSpPr>
            <a:spLocks noGrp="1"/>
          </p:cNvSpPr>
          <p:nvPr>
            <p:ph type="sldNum" sz="quarter" idx="5"/>
          </p:nvPr>
        </p:nvSpPr>
        <p:spPr/>
        <p:txBody>
          <a:bodyPr/>
          <a:lstStyle/>
          <a:p>
            <a:fld id="{778088C6-DB3F-4F41-9CC6-6728ACB46118}" type="slidenum">
              <a:rPr lang="en-US" smtClean="0"/>
              <a:t>22</a:t>
            </a:fld>
            <a:endParaRPr lang="en-US"/>
          </a:p>
        </p:txBody>
      </p:sp>
    </p:spTree>
    <p:extLst>
      <p:ext uri="{BB962C8B-B14F-4D97-AF65-F5344CB8AC3E}">
        <p14:creationId xmlns:p14="http://schemas.microsoft.com/office/powerpoint/2010/main" val="3656339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750"/>
              </a:spcBef>
            </a:pPr>
            <a:r>
              <a:rPr lang="en-IE" b="1" dirty="0"/>
              <a:t>New Evidence</a:t>
            </a:r>
          </a:p>
          <a:p>
            <a:pPr marL="285743" indent="-285743">
              <a:buFont typeface="Arial" panose="020B0604020202020204" pitchFamily="34" charset="0"/>
              <a:buChar char="•"/>
            </a:pPr>
            <a:r>
              <a:rPr lang="en-IE" dirty="0"/>
              <a:t>2025 systematic review and meta-analysis:</a:t>
            </a:r>
          </a:p>
          <a:p>
            <a:pPr marL="585780" lvl="1" indent="-285743">
              <a:buFont typeface="Arial" panose="020B0604020202020204" pitchFamily="34" charset="0"/>
              <a:buChar char="–"/>
            </a:pPr>
            <a:r>
              <a:rPr lang="en-IE" dirty="0"/>
              <a:t>No increase in breast cancer recurrence</a:t>
            </a:r>
          </a:p>
          <a:p>
            <a:pPr marL="585780" lvl="1" indent="-285743">
              <a:buFont typeface="Arial" panose="020B0604020202020204" pitchFamily="34" charset="0"/>
              <a:buChar char="–"/>
            </a:pPr>
            <a:r>
              <a:rPr lang="en-IE" dirty="0"/>
              <a:t>No increase in breast cancer-specific mortality</a:t>
            </a:r>
          </a:p>
          <a:p>
            <a:pPr marL="585780" lvl="1" indent="-285743">
              <a:buFont typeface="Arial" panose="020B0604020202020204" pitchFamily="34" charset="0"/>
              <a:buChar char="–"/>
            </a:pPr>
            <a:r>
              <a:rPr lang="en-IE" dirty="0"/>
              <a:t>No increase in overall mortality</a:t>
            </a:r>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23</a:t>
            </a:fld>
            <a:endParaRPr lang="en-US"/>
          </a:p>
        </p:txBody>
      </p:sp>
    </p:spTree>
    <p:extLst>
      <p:ext uri="{BB962C8B-B14F-4D97-AF65-F5344CB8AC3E}">
        <p14:creationId xmlns:p14="http://schemas.microsoft.com/office/powerpoint/2010/main" val="458813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24</a:t>
            </a:fld>
            <a:endParaRPr lang="en-US"/>
          </a:p>
        </p:txBody>
      </p:sp>
    </p:spTree>
    <p:extLst>
      <p:ext uri="{BB962C8B-B14F-4D97-AF65-F5344CB8AC3E}">
        <p14:creationId xmlns:p14="http://schemas.microsoft.com/office/powerpoint/2010/main" val="3384444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25</a:t>
            </a:fld>
            <a:endParaRPr lang="en-US"/>
          </a:p>
        </p:txBody>
      </p:sp>
    </p:spTree>
    <p:extLst>
      <p:ext uri="{BB962C8B-B14F-4D97-AF65-F5344CB8AC3E}">
        <p14:creationId xmlns:p14="http://schemas.microsoft.com/office/powerpoint/2010/main" val="776422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26</a:t>
            </a:fld>
            <a:endParaRPr lang="en-US"/>
          </a:p>
        </p:txBody>
      </p:sp>
    </p:spTree>
    <p:extLst>
      <p:ext uri="{BB962C8B-B14F-4D97-AF65-F5344CB8AC3E}">
        <p14:creationId xmlns:p14="http://schemas.microsoft.com/office/powerpoint/2010/main" val="18679072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78088C6-DB3F-4F41-9CC6-6728ACB46118}" type="slidenum">
              <a:rPr lang="en-US" smtClean="0"/>
              <a:t>27</a:t>
            </a:fld>
            <a:endParaRPr lang="en-US"/>
          </a:p>
        </p:txBody>
      </p:sp>
    </p:spTree>
    <p:extLst>
      <p:ext uri="{BB962C8B-B14F-4D97-AF65-F5344CB8AC3E}">
        <p14:creationId xmlns:p14="http://schemas.microsoft.com/office/powerpoint/2010/main" val="3312668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28</a:t>
            </a:fld>
            <a:endParaRPr lang="en-US"/>
          </a:p>
        </p:txBody>
      </p:sp>
    </p:spTree>
    <p:extLst>
      <p:ext uri="{BB962C8B-B14F-4D97-AF65-F5344CB8AC3E}">
        <p14:creationId xmlns:p14="http://schemas.microsoft.com/office/powerpoint/2010/main" val="1307274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29</a:t>
            </a:fld>
            <a:endParaRPr lang="en-US"/>
          </a:p>
        </p:txBody>
      </p:sp>
    </p:spTree>
    <p:extLst>
      <p:ext uri="{BB962C8B-B14F-4D97-AF65-F5344CB8AC3E}">
        <p14:creationId xmlns:p14="http://schemas.microsoft.com/office/powerpoint/2010/main" val="3698519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IE" dirty="0"/>
          </a:p>
        </p:txBody>
      </p:sp>
      <p:sp>
        <p:nvSpPr>
          <p:cNvPr id="4" name="Slide Number Placeholder 3"/>
          <p:cNvSpPr>
            <a:spLocks noGrp="1"/>
          </p:cNvSpPr>
          <p:nvPr>
            <p:ph type="sldNum" sz="quarter" idx="5"/>
          </p:nvPr>
        </p:nvSpPr>
        <p:spPr/>
        <p:txBody>
          <a:bodyPr/>
          <a:lstStyle/>
          <a:p>
            <a:fld id="{778088C6-DB3F-4F41-9CC6-6728ACB46118}" type="slidenum">
              <a:rPr lang="en-US" smtClean="0"/>
              <a:t>30</a:t>
            </a:fld>
            <a:endParaRPr lang="en-US"/>
          </a:p>
        </p:txBody>
      </p:sp>
    </p:spTree>
    <p:extLst>
      <p:ext uri="{BB962C8B-B14F-4D97-AF65-F5344CB8AC3E}">
        <p14:creationId xmlns:p14="http://schemas.microsoft.com/office/powerpoint/2010/main" val="955465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78088C6-DB3F-4F41-9CC6-6728ACB46118}" type="slidenum">
              <a:rPr lang="en-US" smtClean="0"/>
              <a:t>31</a:t>
            </a:fld>
            <a:endParaRPr lang="en-US"/>
          </a:p>
        </p:txBody>
      </p:sp>
    </p:spTree>
    <p:extLst>
      <p:ext uri="{BB962C8B-B14F-4D97-AF65-F5344CB8AC3E}">
        <p14:creationId xmlns:p14="http://schemas.microsoft.com/office/powerpoint/2010/main" val="25220675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54122" y="1012772"/>
            <a:ext cx="6149187" cy="867133"/>
          </a:xfrm>
        </p:spPr>
        <p:txBody>
          <a:bodyPr lIns="0" anchor="t" anchorCtr="0">
            <a:normAutofit/>
          </a:bodyPr>
          <a:lstStyle>
            <a:lvl1pPr algn="l">
              <a:defRPr sz="20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3" name="Subtitle 2"/>
          <p:cNvSpPr>
            <a:spLocks noGrp="1"/>
          </p:cNvSpPr>
          <p:nvPr>
            <p:ph type="subTitle" idx="1"/>
          </p:nvPr>
        </p:nvSpPr>
        <p:spPr>
          <a:xfrm>
            <a:off x="854122" y="1498177"/>
            <a:ext cx="6149186" cy="966655"/>
          </a:xfrm>
        </p:spPr>
        <p:txBody>
          <a:bodyPr lIns="0">
            <a:normAutofit/>
          </a:bodyPr>
          <a:lstStyle>
            <a:lvl1pPr marL="0" indent="0" algn="l">
              <a:buNone/>
              <a:defRPr sz="16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7" name="Footer Placeholder 4">
            <a:extLst>
              <a:ext uri="{FF2B5EF4-FFF2-40B4-BE49-F238E27FC236}">
                <a16:creationId xmlns:a16="http://schemas.microsoft.com/office/drawing/2014/main" id="{E8AF3428-9D3B-4A7B-B7C5-B7CC51E4C599}"/>
              </a:ext>
            </a:extLst>
          </p:cNvPr>
          <p:cNvSpPr txBox="1">
            <a:spLocks/>
          </p:cNvSpPr>
          <p:nvPr userDrawn="1"/>
        </p:nvSpPr>
        <p:spPr>
          <a:xfrm>
            <a:off x="229609" y="4530326"/>
            <a:ext cx="5950474" cy="236937"/>
          </a:xfrm>
          <a:prstGeom prst="rect">
            <a:avLst/>
          </a:prstGeom>
        </p:spPr>
        <p:txBody>
          <a:bodyPr vert="horz" lIns="0" tIns="34290" rIns="68580" bIns="34290" rtlCol="0" anchor="ctr"/>
          <a:lstStyle>
            <a:defPPr>
              <a:defRPr lang="en-US"/>
            </a:defPPr>
            <a:lvl1pPr marL="0" algn="ctr" defTabSz="914400" rtl="0" eaLnBrk="1" latinLnBrk="0" hangingPunct="1">
              <a:defRPr sz="800" b="0" i="0" kern="1200">
                <a:solidFill>
                  <a:schemeClr val="tx1">
                    <a:lumMod val="65000"/>
                    <a:lumOff val="35000"/>
                  </a:schemeClr>
                </a:solidFill>
                <a:latin typeface="Open Sans" pitchFamily="34" charset="0"/>
                <a:ea typeface="Open Sans" pitchFamily="34" charset="0"/>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IE" sz="750" b="0" i="0" dirty="0">
                <a:solidFill>
                  <a:schemeClr val="bg1">
                    <a:lumMod val="50000"/>
                  </a:schemeClr>
                </a:solidFill>
                <a:latin typeface="Century Gothic" panose="020B0502020202020204" pitchFamily="34" charset="0"/>
                <a:ea typeface="Verdana" panose="020B0604030504040204" pitchFamily="34" charset="0"/>
                <a:cs typeface="Arial"/>
              </a:rPr>
              <a:t>Internal use only by approved personnel.  Unpublished Work © Beacon Hospital. All rights Reserved. In Strict Confidence. </a:t>
            </a:r>
          </a:p>
        </p:txBody>
      </p:sp>
      <p:sp>
        <p:nvSpPr>
          <p:cNvPr id="8" name="Slide Number Placeholder 5"/>
          <p:cNvSpPr>
            <a:spLocks noGrp="1"/>
          </p:cNvSpPr>
          <p:nvPr>
            <p:ph type="sldNum" sz="quarter" idx="12"/>
          </p:nvPr>
        </p:nvSpPr>
        <p:spPr>
          <a:xfrm>
            <a:off x="265997" y="4786722"/>
            <a:ext cx="2133600" cy="203908"/>
          </a:xfrm>
        </p:spPr>
        <p:txBody>
          <a:bodyPr/>
          <a:lstStyle/>
          <a:p>
            <a:fld id="{8261ACF1-7EB5-A94B-A38A-B3243CD45D89}" type="slidenum">
              <a:rPr lang="en-US" smtClean="0"/>
              <a:t>‹#›</a:t>
            </a:fld>
            <a:endParaRPr lang="en-US" dirty="0"/>
          </a:p>
        </p:txBody>
      </p:sp>
      <p:pic>
        <p:nvPicPr>
          <p:cNvPr id="6" name="Picture 5">
            <a:extLst>
              <a:ext uri="{FF2B5EF4-FFF2-40B4-BE49-F238E27FC236}">
                <a16:creationId xmlns:a16="http://schemas.microsoft.com/office/drawing/2014/main" id="{F8306824-2FC3-49D1-9221-EE77AA0E4007}"/>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372512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dirty="0"/>
              <a:t>Click to edit Master text styles</a:t>
            </a:r>
          </a:p>
          <a:p>
            <a:pPr lvl="1"/>
            <a:r>
              <a:rPr lang="en-GB" dirty="0"/>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330305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6776"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845522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no Lin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56082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no line no logo">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98620"/>
            <a:ext cx="8229600" cy="3394472"/>
          </a:xfrm>
        </p:spPr>
        <p:txBody>
          <a:bodyPr lIns="0">
            <a:normAutofit/>
          </a:bodyPr>
          <a:lstStyle>
            <a:lvl1pPr marL="0" indent="0">
              <a:buClr>
                <a:srgbClr val="006199"/>
              </a:buClr>
              <a:buFontTx/>
              <a:buNone/>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914400" indent="-457200">
              <a:buClr>
                <a:srgbClr val="006199"/>
              </a:buClr>
              <a:buFont typeface="Arial"/>
              <a:buChar cha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914400" indent="0">
              <a:buFontTx/>
              <a:buNone/>
              <a:defRPr b="0" i="0">
                <a:solidFill>
                  <a:schemeClr val="tx1"/>
                </a:solidFill>
                <a:latin typeface="Calibri Light"/>
                <a:cs typeface="Calibri Light"/>
              </a:defRPr>
            </a:lvl3pPr>
            <a:lvl4pPr marL="1371600" indent="0">
              <a:buFontTx/>
              <a:buNone/>
              <a:defRPr b="0" i="0">
                <a:solidFill>
                  <a:schemeClr val="tx1"/>
                </a:solidFill>
                <a:latin typeface="Calibri Light"/>
                <a:cs typeface="Calibri Light"/>
              </a:defRPr>
            </a:lvl4pPr>
            <a:lvl5pPr marL="1828800" indent="0">
              <a:buFontTx/>
              <a:buNone/>
              <a:defRPr b="0" i="0">
                <a:solidFill>
                  <a:schemeClr val="tx1"/>
                </a:solidFill>
                <a:latin typeface="Calibri Light"/>
                <a:cs typeface="Calibri Light"/>
              </a:defRPr>
            </a:lvl5pPr>
          </a:lstStyle>
          <a:p>
            <a:pPr lvl="0"/>
            <a:r>
              <a:rPr lang="en-GB"/>
              <a:t>Click to edit Master text styles</a:t>
            </a:r>
          </a:p>
          <a:p>
            <a:pPr lvl="1"/>
            <a:r>
              <a:rPr lang="en-GB"/>
              <a:t>Second level</a:t>
            </a:r>
          </a:p>
        </p:txBody>
      </p:sp>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spTree>
    <p:extLst>
      <p:ext uri="{BB962C8B-B14F-4D97-AF65-F5344CB8AC3E}">
        <p14:creationId xmlns:p14="http://schemas.microsoft.com/office/powerpoint/2010/main" val="251709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43" y="851386"/>
            <a:ext cx="8229600" cy="3394472"/>
          </a:xfrm>
        </p:spPr>
        <p:txBody>
          <a:bodyPr lIns="0"/>
          <a:lstStyle>
            <a:lvl1pPr>
              <a:buClr>
                <a:srgbClr val="1C73BE"/>
              </a:buCl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8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8"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07086AC-0EB4-9941-863D-F6DCC487605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75478002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910619" y="1012772"/>
            <a:ext cx="6149187" cy="867133"/>
          </a:xfrm>
        </p:spPr>
        <p:txBody>
          <a:bodyPr lIns="0" anchor="t" anchorCtr="0">
            <a:normAutofit/>
          </a:bodyPr>
          <a:lstStyle>
            <a:lvl1pPr algn="l">
              <a:defRPr sz="24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12" name="Subtitle 2"/>
          <p:cNvSpPr>
            <a:spLocks noGrp="1"/>
          </p:cNvSpPr>
          <p:nvPr>
            <p:ph type="subTitle" idx="1"/>
          </p:nvPr>
        </p:nvSpPr>
        <p:spPr>
          <a:xfrm>
            <a:off x="910619" y="1489418"/>
            <a:ext cx="6149186" cy="966655"/>
          </a:xfrm>
        </p:spPr>
        <p:txBody>
          <a:bodyPr lIns="0">
            <a:normAutofit/>
          </a:bodyPr>
          <a:lstStyle>
            <a:lvl1pPr marL="0" indent="0" algn="l">
              <a:buNone/>
              <a:defRPr sz="18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B2E61170-1BF9-4C1F-BEC1-1DDDF562C98B}"/>
              </a:ext>
            </a:extLst>
          </p:cNvPr>
          <p:cNvPicPr>
            <a:picLocks noChangeAspect="1"/>
          </p:cNvPicPr>
          <p:nvPr userDrawn="1"/>
        </p:nvPicPr>
        <p:blipFill>
          <a:blip r:embed="rId3"/>
          <a:stretch>
            <a:fillRect/>
          </a:stretch>
        </p:blipFill>
        <p:spPr>
          <a:xfrm>
            <a:off x="6301099" y="4321843"/>
            <a:ext cx="2206087" cy="566833"/>
          </a:xfrm>
          <a:prstGeom prst="rect">
            <a:avLst/>
          </a:prstGeom>
        </p:spPr>
      </p:pic>
    </p:spTree>
    <p:extLst>
      <p:ext uri="{BB962C8B-B14F-4D97-AF65-F5344CB8AC3E}">
        <p14:creationId xmlns:p14="http://schemas.microsoft.com/office/powerpoint/2010/main" val="656550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9443"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sz="half" idx="13"/>
          </p:nvPr>
        </p:nvSpPr>
        <p:spPr>
          <a:xfrm>
            <a:off x="4291496" y="856441"/>
            <a:ext cx="3734527" cy="3394472"/>
          </a:xfrm>
        </p:spPr>
        <p:txBody>
          <a:bodyPr lIns="0"/>
          <a:lstStyle>
            <a:lvl1pPr>
              <a:buClr>
                <a:srgbClr val="1C73BE"/>
              </a:buClr>
              <a:defRPr sz="1600" b="0" i="0">
                <a:latin typeface="Century Gothic" panose="020B0502020202020204" pitchFamily="34" charset="0"/>
                <a:ea typeface="Verdana" panose="020B0604030504040204" pitchFamily="34" charset="0"/>
                <a:cs typeface="Verdana" panose="020B0604030504040204" pitchFamily="34" charset="0"/>
              </a:defRPr>
            </a:lvl1pPr>
            <a:lvl2pPr>
              <a:defRPr sz="1600" b="0" i="0">
                <a:latin typeface="Century Gothic" panose="020B0502020202020204" pitchFamily="34" charset="0"/>
                <a:ea typeface="Verdana" panose="020B0604030504040204" pitchFamily="34" charset="0"/>
                <a:cs typeface="Verdana" panose="020B0604030504040204" pitchFamily="34" charset="0"/>
              </a:defRPr>
            </a:lvl2pPr>
            <a:lvl3pPr>
              <a:defRPr sz="1400" b="0" i="0">
                <a:latin typeface="Century Gothic" panose="020B0502020202020204" pitchFamily="34" charset="0"/>
                <a:ea typeface="Verdana" panose="020B0604030504040204" pitchFamily="34" charset="0"/>
                <a:cs typeface="Verdana" panose="020B0604030504040204" pitchFamily="34" charset="0"/>
              </a:defRPr>
            </a:lvl3pPr>
            <a:lvl4pPr>
              <a:defRPr sz="1400" b="0" i="0">
                <a:latin typeface="Century Gothic" panose="020B0502020202020204" pitchFamily="34" charset="0"/>
                <a:ea typeface="Verdana" panose="020B0604030504040204" pitchFamily="34" charset="0"/>
                <a:cs typeface="Verdana" panose="020B0604030504040204" pitchFamily="34" charset="0"/>
              </a:defRPr>
            </a:lvl4pPr>
            <a:lvl5pPr>
              <a:defRPr sz="1400" b="0" i="0">
                <a:latin typeface="Century Gothic" panose="020B0502020202020204" pitchFamily="34" charset="0"/>
                <a:ea typeface="Verdana" panose="020B0604030504040204" pitchFamily="34" charset="0"/>
                <a:cs typeface="Verdana" panose="020B0604030504040204" pitchFamily="34" charset="0"/>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9"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3" name="Straight Connector 12"/>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07D4120-44BF-F545-A546-4410EF17F2EC}"/>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3630903807"/>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7"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3D60AB8-75A7-9E4F-A6B3-20A5B96DFF5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213271432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no logo">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sp>
        <p:nvSpPr>
          <p:cNvPr id="6" name="Title 1"/>
          <p:cNvSpPr>
            <a:spLocks noGrp="1"/>
          </p:cNvSpPr>
          <p:nvPr>
            <p:ph type="title" hasCustomPrompt="1"/>
          </p:nvPr>
        </p:nvSpPr>
        <p:spPr>
          <a:xfrm>
            <a:off x="509443" y="4522"/>
            <a:ext cx="8229600" cy="638319"/>
          </a:xfrm>
        </p:spPr>
        <p:txBody>
          <a:bodyPr lIns="0">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509443" y="542392"/>
            <a:ext cx="8634557"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882442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th Globe">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07871598-A944-D349-9AD3-5A38A2289383}"/>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56519891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atin typeface="Century Gothic" panose="020B0502020202020204" pitchFamily="34" charset="0"/>
              </a:defRPr>
            </a:lvl1pPr>
          </a:lstStyle>
          <a:p>
            <a:r>
              <a:rPr lang="en-GB"/>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atin typeface="Century Gothic" panose="020B0502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atin typeface="Century Gothic" panose="020B0502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Slide Number Placeholder 5"/>
          <p:cNvSpPr>
            <a:spLocks noGrp="1"/>
          </p:cNvSpPr>
          <p:nvPr>
            <p:ph type="sldNum" sz="quarter" idx="12"/>
          </p:nvPr>
        </p:nvSpPr>
        <p:spPr>
          <a:xfrm>
            <a:off x="229609" y="4767263"/>
            <a:ext cx="2133600" cy="203908"/>
          </a:xfrm>
        </p:spPr>
        <p:txBody>
          <a:bodyPr/>
          <a:lstStyle/>
          <a:p>
            <a:fld id="{8261ACF1-7EB5-A94B-A38A-B3243CD45D89}" type="slidenum">
              <a:rPr lang="en-US" smtClean="0"/>
              <a:t>‹#›</a:t>
            </a:fld>
            <a:endParaRPr lang="en-US"/>
          </a:p>
        </p:txBody>
      </p:sp>
      <p:pic>
        <p:nvPicPr>
          <p:cNvPr id="9" name="Picture 8">
            <a:extLst>
              <a:ext uri="{FF2B5EF4-FFF2-40B4-BE49-F238E27FC236}">
                <a16:creationId xmlns:a16="http://schemas.microsoft.com/office/drawing/2014/main" id="{2436E9D2-757D-044F-BC43-04135529AEEA}"/>
              </a:ext>
            </a:extLst>
          </p:cNvPr>
          <p:cNvPicPr>
            <a:picLocks noChangeAspect="1"/>
          </p:cNvPicPr>
          <p:nvPr userDrawn="1"/>
        </p:nvPicPr>
        <p:blipFill rotWithShape="1">
          <a:blip r:embed="rId2"/>
          <a:srcRect l="-276" t="17085" r="276" b="16917"/>
          <a:stretch/>
        </p:blipFill>
        <p:spPr>
          <a:xfrm>
            <a:off x="7243010" y="4660232"/>
            <a:ext cx="1491916" cy="310939"/>
          </a:xfrm>
          <a:prstGeom prst="rect">
            <a:avLst/>
          </a:prstGeom>
        </p:spPr>
      </p:pic>
    </p:spTree>
    <p:extLst>
      <p:ext uri="{BB962C8B-B14F-4D97-AF65-F5344CB8AC3E}">
        <p14:creationId xmlns:p14="http://schemas.microsoft.com/office/powerpoint/2010/main" val="103843974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ackground">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229609" y="4767263"/>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pic>
        <p:nvPicPr>
          <p:cNvPr id="5" name="Picture 4">
            <a:extLst>
              <a:ext uri="{FF2B5EF4-FFF2-40B4-BE49-F238E27FC236}">
                <a16:creationId xmlns:a16="http://schemas.microsoft.com/office/drawing/2014/main" id="{D01E5E0F-DE03-904C-8868-E03A569D77BE}"/>
              </a:ext>
            </a:extLst>
          </p:cNvPr>
          <p:cNvPicPr>
            <a:picLocks noChangeAspect="1"/>
          </p:cNvPicPr>
          <p:nvPr userDrawn="1"/>
        </p:nvPicPr>
        <p:blipFill>
          <a:blip r:embed="rId3"/>
          <a:srcRect/>
          <a:stretch/>
        </p:blipFill>
        <p:spPr>
          <a:xfrm>
            <a:off x="7243011" y="4679694"/>
            <a:ext cx="1491914" cy="263066"/>
          </a:xfrm>
          <a:prstGeom prst="rect">
            <a:avLst/>
          </a:prstGeom>
        </p:spPr>
      </p:pic>
    </p:spTree>
    <p:extLst>
      <p:ext uri="{BB962C8B-B14F-4D97-AF65-F5344CB8AC3E}">
        <p14:creationId xmlns:p14="http://schemas.microsoft.com/office/powerpoint/2010/main" val="2695728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White">
    <p:bg>
      <p:bgRef idx="1001">
        <a:schemeClr val="bg1"/>
      </p:bgRef>
    </p:bg>
    <p:spTree>
      <p:nvGrpSpPr>
        <p:cNvPr id="1" name=""/>
        <p:cNvGrpSpPr/>
        <p:nvPr/>
      </p:nvGrpSpPr>
      <p:grpSpPr>
        <a:xfrm>
          <a:off x="0" y="0"/>
          <a:ext cx="0" cy="0"/>
          <a:chOff x="0" y="0"/>
          <a:chExt cx="0" cy="0"/>
        </a:xfrm>
      </p:grpSpPr>
      <p:sp>
        <p:nvSpPr>
          <p:cNvPr id="10" name="Content Placeholder 2"/>
          <p:cNvSpPr>
            <a:spLocks noGrp="1"/>
          </p:cNvSpPr>
          <p:nvPr>
            <p:ph idx="10"/>
          </p:nvPr>
        </p:nvSpPr>
        <p:spPr>
          <a:xfrm rot="5400000">
            <a:off x="2461209" y="-1097929"/>
            <a:ext cx="3967718" cy="7125011"/>
          </a:xfrm>
        </p:spPr>
        <p:txBody>
          <a:bodyPr lIns="0"/>
          <a:lstStyle>
            <a:lvl1pPr>
              <a:buClr>
                <a:srgbClr val="1C73BE"/>
              </a:buCl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Slide Number Placeholder 5"/>
          <p:cNvSpPr>
            <a:spLocks noGrp="1"/>
          </p:cNvSpPr>
          <p:nvPr>
            <p:ph type="sldNum" sz="quarter" idx="12"/>
          </p:nvPr>
        </p:nvSpPr>
        <p:spPr>
          <a:xfrm rot="5400000">
            <a:off x="-817977" y="1170824"/>
            <a:ext cx="2133600" cy="203908"/>
          </a:xfrm>
        </p:spPr>
        <p:txBody>
          <a:bodyPr/>
          <a:lstStyle/>
          <a:p>
            <a:fld id="{8261ACF1-7EB5-A94B-A38A-B3243CD45D89}" type="slidenum">
              <a:rPr lang="en-US" smtClean="0"/>
              <a:t>‹#›</a:t>
            </a:fld>
            <a:endParaRPr lang="en-US"/>
          </a:p>
        </p:txBody>
      </p:sp>
      <p:cxnSp>
        <p:nvCxnSpPr>
          <p:cNvPr id="14" name="Straight Connector 13"/>
          <p:cNvCxnSpPr>
            <a:cxnSpLocks/>
          </p:cNvCxnSpPr>
          <p:nvPr userDrawn="1"/>
        </p:nvCxnSpPr>
        <p:spPr>
          <a:xfrm flipH="1">
            <a:off x="8415146" y="499974"/>
            <a:ext cx="2" cy="4643526"/>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
        <p:nvSpPr>
          <p:cNvPr id="19"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7" name="Picture 6">
            <a:extLst>
              <a:ext uri="{FF2B5EF4-FFF2-40B4-BE49-F238E27FC236}">
                <a16:creationId xmlns:a16="http://schemas.microsoft.com/office/drawing/2014/main" id="{B7FB833F-5119-2F47-B275-C73750608B49}"/>
              </a:ext>
            </a:extLst>
          </p:cNvPr>
          <p:cNvPicPr>
            <a:picLocks noChangeAspect="1"/>
          </p:cNvPicPr>
          <p:nvPr userDrawn="1"/>
        </p:nvPicPr>
        <p:blipFill rotWithShape="1">
          <a:blip r:embed="rId2"/>
          <a:srcRect b="19129"/>
          <a:stretch/>
        </p:blipFill>
        <p:spPr>
          <a:xfrm rot="5400000">
            <a:off x="-350119" y="4001063"/>
            <a:ext cx="1491916" cy="381004"/>
          </a:xfrm>
          <a:prstGeom prst="rect">
            <a:avLst/>
          </a:prstGeom>
        </p:spPr>
      </p:pic>
    </p:spTree>
    <p:extLst>
      <p:ext uri="{BB962C8B-B14F-4D97-AF65-F5344CB8AC3E}">
        <p14:creationId xmlns:p14="http://schemas.microsoft.com/office/powerpoint/2010/main" val="382667907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Blu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a:xfrm rot="5400000">
            <a:off x="-817977" y="1170824"/>
            <a:ext cx="2133600" cy="203908"/>
          </a:xfrm>
        </p:spPr>
        <p:txBody>
          <a:bodyPr/>
          <a:lstStyle>
            <a:lvl1pPr>
              <a:defRPr>
                <a:solidFill>
                  <a:srgbClr val="FFFFFF"/>
                </a:solidFill>
              </a:defRPr>
            </a:lvl1pPr>
          </a:lstStyle>
          <a:p>
            <a:fld id="{8261ACF1-7EB5-A94B-A38A-B3243CD45D89}" type="slidenum">
              <a:rPr lang="en-US" smtClean="0"/>
              <a:pPr/>
              <a:t>‹#›</a:t>
            </a:fld>
            <a:endParaRPr lang="en-US" dirty="0"/>
          </a:p>
        </p:txBody>
      </p:sp>
      <p:sp>
        <p:nvSpPr>
          <p:cNvPr id="8" name="Content Placeholder 2"/>
          <p:cNvSpPr>
            <a:spLocks noGrp="1"/>
          </p:cNvSpPr>
          <p:nvPr>
            <p:ph idx="10"/>
          </p:nvPr>
        </p:nvSpPr>
        <p:spPr>
          <a:xfrm rot="5400000">
            <a:off x="2461209" y="-1097929"/>
            <a:ext cx="3967718" cy="7125011"/>
          </a:xfrm>
        </p:spPr>
        <p:txBody>
          <a:bodyPr lIns="0"/>
          <a:lstStyle>
            <a:lvl1pPr>
              <a:buClr>
                <a:schemeClr val="bg1"/>
              </a:buCl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1pPr>
            <a:lvl2pPr>
              <a:defRPr sz="16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2pPr>
            <a:lvl3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3pPr>
            <a:lvl4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4pPr>
            <a:lvl5pPr>
              <a:defRPr sz="1400"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cxnSp>
        <p:nvCxnSpPr>
          <p:cNvPr id="9" name="Straight Connector 8"/>
          <p:cNvCxnSpPr>
            <a:cxnSpLocks/>
          </p:cNvCxnSpPr>
          <p:nvPr userDrawn="1"/>
        </p:nvCxnSpPr>
        <p:spPr>
          <a:xfrm flipH="1">
            <a:off x="8407976" y="499974"/>
            <a:ext cx="1" cy="4643526"/>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Vertical Title 18"/>
          <p:cNvSpPr>
            <a:spLocks noGrp="1"/>
          </p:cNvSpPr>
          <p:nvPr>
            <p:ph type="title" orient="vert" hasCustomPrompt="1"/>
          </p:nvPr>
        </p:nvSpPr>
        <p:spPr>
          <a:xfrm>
            <a:off x="8300341" y="480717"/>
            <a:ext cx="638321" cy="4387850"/>
          </a:xfrm>
        </p:spPr>
        <p:txBody>
          <a:bodyPr vert="eaVert">
            <a:normAutofit/>
          </a:bodyPr>
          <a:lstStyle>
            <a:lvl1pPr algn="l">
              <a:defRPr sz="200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11" name="Picture 10">
            <a:extLst>
              <a:ext uri="{FF2B5EF4-FFF2-40B4-BE49-F238E27FC236}">
                <a16:creationId xmlns:a16="http://schemas.microsoft.com/office/drawing/2014/main" id="{69634EF4-EEF6-7740-ADEC-1D3E60C7AA08}"/>
              </a:ext>
            </a:extLst>
          </p:cNvPr>
          <p:cNvPicPr>
            <a:picLocks noChangeAspect="1"/>
          </p:cNvPicPr>
          <p:nvPr userDrawn="1"/>
        </p:nvPicPr>
        <p:blipFill>
          <a:blip r:embed="rId3"/>
          <a:srcRect/>
          <a:stretch/>
        </p:blipFill>
        <p:spPr>
          <a:xfrm rot="5400000">
            <a:off x="-357542" y="4060032"/>
            <a:ext cx="1491914" cy="263066"/>
          </a:xfrm>
          <a:prstGeom prst="rect">
            <a:avLst/>
          </a:prstGeom>
        </p:spPr>
      </p:pic>
    </p:spTree>
    <p:extLst>
      <p:ext uri="{BB962C8B-B14F-4D97-AF65-F5344CB8AC3E}">
        <p14:creationId xmlns:p14="http://schemas.microsoft.com/office/powerpoint/2010/main" val="2318808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458AA1-5C7E-39C6-428B-6F274EED17A0}"/>
              </a:ext>
            </a:extLst>
          </p:cNvPr>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a:extLst>
              <a:ext uri="{FF2B5EF4-FFF2-40B4-BE49-F238E27FC236}">
                <a16:creationId xmlns:a16="http://schemas.microsoft.com/office/drawing/2014/main" id="{E1D54ED6-CC68-60C0-3CF0-CF0FAC30E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0344BB-C140-76CD-EEC3-1B14770CF5A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065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553200" y="4767263"/>
            <a:ext cx="2133600" cy="273844"/>
          </a:xfrm>
          <a:prstGeom prst="rect">
            <a:avLst/>
          </a:prstGeom>
        </p:spPr>
        <p:txBody>
          <a:bodyPr vert="horz" lIns="91440" tIns="45720" rIns="91440" bIns="45720" rtlCol="0" anchor="ctr"/>
          <a:lstStyle>
            <a:lvl1pPr algn="r">
              <a:defRPr sz="1050">
                <a:solidFill>
                  <a:schemeClr val="tx1">
                    <a:tint val="75000"/>
                  </a:schemeClr>
                </a:solidFill>
              </a:defRPr>
            </a:lvl1pPr>
          </a:lstStyle>
          <a:p>
            <a:fld id="{CBF46508-FCCE-3E4A-8DBC-F8572B94EAEB}" type="datetime1">
              <a:rPr lang="en-IE" smtClean="0"/>
              <a:pPr/>
              <a:t>18/09/2026</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1266" y="4767263"/>
            <a:ext cx="2133600" cy="273844"/>
          </a:xfrm>
          <a:prstGeom prst="rect">
            <a:avLst/>
          </a:prstGeom>
        </p:spPr>
        <p:txBody>
          <a:bodyPr vert="horz" lIns="0" tIns="45720" rIns="91440" bIns="45720" rtlCol="0" anchor="ctr"/>
          <a:lstStyle>
            <a:lvl1pPr algn="l">
              <a:defRPr sz="900">
                <a:solidFill>
                  <a:schemeClr val="tx1">
                    <a:tint val="75000"/>
                  </a:schemeClr>
                </a:solidFill>
              </a:defRPr>
            </a:lvl1pPr>
          </a:lstStyle>
          <a:p>
            <a:fld id="{8261ACF1-7EB5-A94B-A38A-B3243CD45D89}" type="slidenum">
              <a:rPr lang="en-US" smtClean="0"/>
              <a:pPr/>
              <a:t>‹#›</a:t>
            </a:fld>
            <a:endParaRPr lang="en-US" dirty="0"/>
          </a:p>
        </p:txBody>
      </p:sp>
    </p:spTree>
    <p:extLst>
      <p:ext uri="{BB962C8B-B14F-4D97-AF65-F5344CB8AC3E}">
        <p14:creationId xmlns:p14="http://schemas.microsoft.com/office/powerpoint/2010/main" val="2501430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67" r:id="rId5"/>
    <p:sldLayoutId id="2147483660" r:id="rId6"/>
    <p:sldLayoutId id="2147483651" r:id="rId7"/>
    <p:sldLayoutId id="2147483652" r:id="rId8"/>
    <p:sldLayoutId id="2147483654" r:id="rId9"/>
    <p:sldLayoutId id="2147483662" r:id="rId10"/>
    <p:sldLayoutId id="2147483655" r:id="rId11"/>
    <p:sldLayoutId id="2147483657" r:id="rId12"/>
    <p:sldLayoutId id="2147483658" r:id="rId13"/>
    <p:sldLayoutId id="2147483663" r:id="rId14"/>
    <p:sldLayoutId id="2147483664" r:id="rId15"/>
    <p:sldLayoutId id="2147483668" r:id="rId16"/>
  </p:sldLayoutIdLst>
  <p:hf hdr="0" ftr="0" dt="0"/>
  <p:txStyles>
    <p:titleStyle>
      <a:lvl1pPr algn="ctr" defTabSz="457200" rtl="0" eaLnBrk="1" latinLnBrk="0" hangingPunct="1">
        <a:spcBef>
          <a:spcPct val="0"/>
        </a:spcBef>
        <a:buNone/>
        <a:defRPr sz="4000" kern="1200">
          <a:solidFill>
            <a:schemeClr val="tx1"/>
          </a:solidFill>
          <a:latin typeface="Century Gothic" panose="020B0502020202020204" pitchFamily="34" charset="0"/>
          <a:ea typeface="Verdana" panose="020B0604030504040204" pitchFamily="34" charset="0"/>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1pPr>
      <a:lvl2pPr marL="742950" indent="-285750" algn="l" defTabSz="457200" rtl="0" eaLnBrk="1" latinLnBrk="0" hangingPunct="1">
        <a:spcBef>
          <a:spcPct val="20000"/>
        </a:spcBef>
        <a:buFont typeface="Arial"/>
        <a:buChar char="–"/>
        <a:defRPr sz="1800" kern="1200">
          <a:solidFill>
            <a:schemeClr val="tx1"/>
          </a:solidFill>
          <a:latin typeface="Century Gothic" panose="020B0502020202020204" pitchFamily="34" charset="0"/>
          <a:ea typeface="Verdana" panose="020B0604030504040204" pitchFamily="34" charset="0"/>
          <a:cs typeface="+mn-cs"/>
        </a:defRPr>
      </a:lvl2pPr>
      <a:lvl3pPr marL="11430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3pPr>
      <a:lvl4pPr marL="16002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4pPr>
      <a:lvl5pPr marL="2057400" indent="-228600" algn="l" defTabSz="457200" rtl="0" eaLnBrk="1" latinLnBrk="0" hangingPunct="1">
        <a:spcBef>
          <a:spcPct val="20000"/>
        </a:spcBef>
        <a:buFont typeface="Arial"/>
        <a:buChar char="»"/>
        <a:defRPr sz="1600" kern="1200">
          <a:solidFill>
            <a:schemeClr val="tx1"/>
          </a:solidFill>
          <a:latin typeface="Century Gothic" panose="020B0502020202020204" pitchFamily="34" charset="0"/>
          <a:ea typeface="Verdana" panose="020B060403050404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11.xml"/><Relationship Id="rId5" Type="http://schemas.microsoft.com/office/2007/relationships/hdphoto" Target="../media/hdphoto4.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4330-D423-EC49-B886-739E02456C75}"/>
              </a:ext>
            </a:extLst>
          </p:cNvPr>
          <p:cNvSpPr>
            <a:spLocks noGrp="1"/>
          </p:cNvSpPr>
          <p:nvPr>
            <p:ph type="ctrTitle"/>
          </p:nvPr>
        </p:nvSpPr>
        <p:spPr>
          <a:xfrm>
            <a:off x="854122" y="1066894"/>
            <a:ext cx="8427038" cy="867133"/>
          </a:xfrm>
        </p:spPr>
        <p:txBody>
          <a:bodyPr>
            <a:normAutofit fontScale="90000"/>
          </a:bodyPr>
          <a:lstStyle/>
          <a:p>
            <a:r>
              <a:rPr lang="en-US" sz="2700" b="1" dirty="0"/>
              <a:t>Breast Health and Menopause: Safe HRT Prescribing in </a:t>
            </a:r>
            <a:br>
              <a:rPr lang="en-US" sz="3100" b="1" dirty="0"/>
            </a:br>
            <a:r>
              <a:rPr lang="en-US" sz="2200" dirty="0"/>
              <a:t>The General Population </a:t>
            </a:r>
            <a:br>
              <a:rPr lang="en-US" sz="2200" dirty="0"/>
            </a:br>
            <a:r>
              <a:rPr lang="en-US" sz="2200" dirty="0"/>
              <a:t>High-Risk Groups </a:t>
            </a:r>
            <a:br>
              <a:rPr lang="en-US" sz="2200" dirty="0"/>
            </a:br>
            <a:r>
              <a:rPr lang="en-US" sz="2200" dirty="0"/>
              <a:t>Post Breast Cancer</a:t>
            </a:r>
          </a:p>
        </p:txBody>
      </p:sp>
      <p:sp>
        <p:nvSpPr>
          <p:cNvPr id="3" name="Subtitle 2">
            <a:extLst>
              <a:ext uri="{FF2B5EF4-FFF2-40B4-BE49-F238E27FC236}">
                <a16:creationId xmlns:a16="http://schemas.microsoft.com/office/drawing/2014/main" id="{9AFA88E2-CB69-6748-A059-180354470BB4}"/>
              </a:ext>
            </a:extLst>
          </p:cNvPr>
          <p:cNvSpPr>
            <a:spLocks noGrp="1"/>
          </p:cNvSpPr>
          <p:nvPr>
            <p:ph type="subTitle" idx="1"/>
          </p:nvPr>
        </p:nvSpPr>
        <p:spPr>
          <a:xfrm>
            <a:off x="854122" y="2676384"/>
            <a:ext cx="6619260" cy="966655"/>
          </a:xfrm>
        </p:spPr>
        <p:txBody>
          <a:bodyPr>
            <a:normAutofit/>
          </a:bodyPr>
          <a:lstStyle/>
          <a:p>
            <a:r>
              <a:rPr lang="en-US" b="1" dirty="0"/>
              <a:t>Dr Reem Salman &amp; Mr Terry Boyle</a:t>
            </a:r>
          </a:p>
          <a:p>
            <a:r>
              <a:rPr lang="en-US" sz="1200" dirty="0"/>
              <a:t>19/09/2026</a:t>
            </a:r>
          </a:p>
        </p:txBody>
      </p:sp>
      <p:cxnSp>
        <p:nvCxnSpPr>
          <p:cNvPr id="4" name="Straight Connector 3">
            <a:extLst>
              <a:ext uri="{FF2B5EF4-FFF2-40B4-BE49-F238E27FC236}">
                <a16:creationId xmlns:a16="http://schemas.microsoft.com/office/drawing/2014/main" id="{653D60E3-3725-4CDA-8126-B922A3D0741B}"/>
              </a:ext>
            </a:extLst>
          </p:cNvPr>
          <p:cNvCxnSpPr>
            <a:cxnSpLocks/>
          </p:cNvCxnSpPr>
          <p:nvPr/>
        </p:nvCxnSpPr>
        <p:spPr>
          <a:xfrm>
            <a:off x="854122" y="1500461"/>
            <a:ext cx="8289878"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8643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E48DE8-979A-386E-4D25-817E9137CB1A}"/>
              </a:ext>
            </a:extLst>
          </p:cNvPr>
          <p:cNvSpPr>
            <a:spLocks noGrp="1"/>
          </p:cNvSpPr>
          <p:nvPr>
            <p:ph type="sldNum" sz="quarter" idx="12"/>
          </p:nvPr>
        </p:nvSpPr>
        <p:spPr/>
        <p:txBody>
          <a:bodyPr/>
          <a:lstStyle/>
          <a:p>
            <a:fld id="{8261ACF1-7EB5-A94B-A38A-B3243CD45D89}" type="slidenum">
              <a:rPr lang="en-US" smtClean="0"/>
              <a:t>2</a:t>
            </a:fld>
            <a:endParaRPr lang="en-US"/>
          </a:p>
        </p:txBody>
      </p:sp>
      <p:sp>
        <p:nvSpPr>
          <p:cNvPr id="4" name="Title 3">
            <a:extLst>
              <a:ext uri="{FF2B5EF4-FFF2-40B4-BE49-F238E27FC236}">
                <a16:creationId xmlns:a16="http://schemas.microsoft.com/office/drawing/2014/main" id="{65A30022-8ADD-9A0F-99D1-07A507D70507}"/>
              </a:ext>
            </a:extLst>
          </p:cNvPr>
          <p:cNvSpPr>
            <a:spLocks noGrp="1"/>
          </p:cNvSpPr>
          <p:nvPr>
            <p:ph type="title"/>
          </p:nvPr>
        </p:nvSpPr>
        <p:spPr>
          <a:xfrm>
            <a:off x="509443" y="7907"/>
            <a:ext cx="8229600" cy="638319"/>
          </a:xfrm>
        </p:spPr>
        <p:txBody>
          <a:bodyPr>
            <a:noAutofit/>
          </a:bodyPr>
          <a:lstStyle/>
          <a:p>
            <a:r>
              <a:rPr lang="en-US" dirty="0">
                <a:latin typeface="Century Gothic" panose="020B0502020202020204" pitchFamily="34" charset="0"/>
                <a:ea typeface="Verdana" panose="020B0604030504040204" pitchFamily="34" charset="0"/>
                <a:cs typeface="+mj-cs"/>
              </a:rPr>
              <a:t>Menopause Affects the Whole </a:t>
            </a:r>
            <a:r>
              <a:rPr lang="en-US" dirty="0">
                <a:cs typeface="+mj-cs"/>
              </a:rPr>
              <a:t>B</a:t>
            </a:r>
            <a:r>
              <a:rPr lang="en-US" dirty="0">
                <a:latin typeface="Century Gothic" panose="020B0502020202020204" pitchFamily="34" charset="0"/>
                <a:ea typeface="Verdana" panose="020B0604030504040204" pitchFamily="34" charset="0"/>
                <a:cs typeface="+mj-cs"/>
              </a:rPr>
              <a:t>ody</a:t>
            </a:r>
            <a:endParaRPr lang="en-IE" dirty="0"/>
          </a:p>
        </p:txBody>
      </p:sp>
      <p:sp>
        <p:nvSpPr>
          <p:cNvPr id="5" name="Rectangle 4">
            <a:extLst>
              <a:ext uri="{FF2B5EF4-FFF2-40B4-BE49-F238E27FC236}">
                <a16:creationId xmlns:a16="http://schemas.microsoft.com/office/drawing/2014/main" id="{2D53EF61-D055-2CD0-9978-DA619F33E76A}"/>
              </a:ext>
            </a:extLst>
          </p:cNvPr>
          <p:cNvSpPr/>
          <p:nvPr/>
        </p:nvSpPr>
        <p:spPr>
          <a:xfrm>
            <a:off x="588769" y="937984"/>
            <a:ext cx="4474119" cy="830997"/>
          </a:xfrm>
          <a:prstGeom prst="rect">
            <a:avLst/>
          </a:prstGeom>
        </p:spPr>
        <p:txBody>
          <a:bodyPr wrap="square">
            <a:spAutoFit/>
          </a:bodyPr>
          <a:lstStyle/>
          <a:p>
            <a:pPr marL="285750" indent="-285750">
              <a:buFont typeface="Arial" panose="020B0604020202020204" pitchFamily="34" charset="0"/>
              <a:buChar char="•"/>
            </a:pPr>
            <a:r>
              <a:rPr lang="en-US" sz="1600" dirty="0">
                <a:latin typeface="Century Gothic" panose="020B0502020202020204" pitchFamily="34" charset="0"/>
              </a:rPr>
              <a:t>Menopause — </a:t>
            </a:r>
          </a:p>
          <a:p>
            <a:pPr marL="285750" indent="-285750">
              <a:buFont typeface="Arial" panose="020B0604020202020204" pitchFamily="34" charset="0"/>
              <a:buChar char="•"/>
            </a:pPr>
            <a:r>
              <a:rPr lang="en-US" sz="1600" dirty="0">
                <a:latin typeface="Century Gothic" panose="020B0502020202020204" pitchFamily="34" charset="0"/>
              </a:rPr>
              <a:t>Induced menopause — </a:t>
            </a:r>
          </a:p>
          <a:p>
            <a:pPr marL="285750" indent="-285750">
              <a:buFont typeface="Arial" panose="020B0604020202020204" pitchFamily="34" charset="0"/>
              <a:buChar char="•"/>
            </a:pPr>
            <a:r>
              <a:rPr lang="en-US" sz="1600" dirty="0">
                <a:latin typeface="Century Gothic" panose="020B0502020202020204" pitchFamily="34" charset="0"/>
              </a:rPr>
              <a:t>Premature ovarian insufficiency (POI) — </a:t>
            </a:r>
          </a:p>
        </p:txBody>
      </p:sp>
      <p:sp>
        <p:nvSpPr>
          <p:cNvPr id="6" name="Rectangle 5">
            <a:extLst>
              <a:ext uri="{FF2B5EF4-FFF2-40B4-BE49-F238E27FC236}">
                <a16:creationId xmlns:a16="http://schemas.microsoft.com/office/drawing/2014/main" id="{FBAB15B3-36EA-CB5A-0FEA-3D357BEBE2C5}"/>
              </a:ext>
            </a:extLst>
          </p:cNvPr>
          <p:cNvSpPr/>
          <p:nvPr/>
        </p:nvSpPr>
        <p:spPr>
          <a:xfrm>
            <a:off x="539062" y="2429761"/>
            <a:ext cx="4650742" cy="1569660"/>
          </a:xfrm>
          <a:prstGeom prst="rect">
            <a:avLst/>
          </a:prstGeom>
        </p:spPr>
        <p:txBody>
          <a:bodyPr wrap="square">
            <a:spAutoFit/>
          </a:bodyPr>
          <a:lstStyle/>
          <a:p>
            <a:pPr>
              <a:buClr>
                <a:schemeClr val="bg1"/>
              </a:buClr>
            </a:pPr>
            <a:r>
              <a:rPr lang="en-IE" sz="1600" dirty="0">
                <a:latin typeface="Century Gothic" panose="020B0502020202020204" pitchFamily="34" charset="0"/>
                <a:ea typeface="Microsoft Sans Serif" panose="020B0604020202020204" pitchFamily="34" charset="0"/>
                <a:cs typeface="Microsoft Sans Serif" panose="020B0604020202020204" pitchFamily="34" charset="0"/>
              </a:rPr>
              <a:t>Menopausal symptoms significantly affect </a:t>
            </a:r>
          </a:p>
          <a:p>
            <a:pPr lvl="1">
              <a:buClr>
                <a:schemeClr val="bg1"/>
              </a:buClr>
            </a:pPr>
            <a:r>
              <a:rPr lang="en-IE" sz="1600" dirty="0">
                <a:latin typeface="Century Gothic" panose="020B0502020202020204" pitchFamily="34" charset="0"/>
                <a:ea typeface="Microsoft Sans Serif" panose="020B0604020202020204" pitchFamily="34" charset="0"/>
                <a:cs typeface="Microsoft Sans Serif" panose="020B0604020202020204" pitchFamily="34" charset="0"/>
              </a:rPr>
              <a:t>- Quality of life</a:t>
            </a:r>
          </a:p>
          <a:p>
            <a:pPr lvl="1">
              <a:buClr>
                <a:schemeClr val="bg1"/>
              </a:buClr>
            </a:pPr>
            <a:r>
              <a:rPr lang="en-IE" sz="1600" dirty="0">
                <a:latin typeface="Century Gothic" panose="020B0502020202020204" pitchFamily="34" charset="0"/>
                <a:ea typeface="Microsoft Sans Serif" panose="020B0604020202020204" pitchFamily="34" charset="0"/>
                <a:cs typeface="Microsoft Sans Serif" panose="020B0604020202020204" pitchFamily="34" charset="0"/>
              </a:rPr>
              <a:t>- Sleep </a:t>
            </a:r>
          </a:p>
          <a:p>
            <a:pPr lvl="1">
              <a:buClr>
                <a:schemeClr val="bg1"/>
              </a:buClr>
            </a:pPr>
            <a:r>
              <a:rPr lang="en-IE" sz="1600" dirty="0">
                <a:latin typeface="Century Gothic" panose="020B0502020202020204" pitchFamily="34" charset="0"/>
                <a:ea typeface="Microsoft Sans Serif" panose="020B0604020202020204" pitchFamily="34" charset="0"/>
                <a:cs typeface="Microsoft Sans Serif" panose="020B0604020202020204" pitchFamily="34" charset="0"/>
              </a:rPr>
              <a:t>- Mood</a:t>
            </a:r>
          </a:p>
          <a:p>
            <a:pPr lvl="1">
              <a:buClr>
                <a:schemeClr val="bg1"/>
              </a:buClr>
            </a:pPr>
            <a:r>
              <a:rPr lang="en-IE" sz="1600" dirty="0">
                <a:latin typeface="Century Gothic" panose="020B0502020202020204" pitchFamily="34" charset="0"/>
                <a:ea typeface="Microsoft Sans Serif" panose="020B0604020202020204" pitchFamily="34" charset="0"/>
                <a:cs typeface="Microsoft Sans Serif" panose="020B0604020202020204" pitchFamily="34" charset="0"/>
              </a:rPr>
              <a:t>- Cognition</a:t>
            </a:r>
          </a:p>
          <a:p>
            <a:pPr lvl="1">
              <a:buClr>
                <a:schemeClr val="bg1"/>
              </a:buClr>
            </a:pPr>
            <a:r>
              <a:rPr lang="en-IE" sz="1600" dirty="0">
                <a:latin typeface="Century Gothic" panose="020B0502020202020204" pitchFamily="34" charset="0"/>
                <a:ea typeface="Microsoft Sans Serif" panose="020B0604020202020204" pitchFamily="34" charset="0"/>
                <a:cs typeface="Microsoft Sans Serif" panose="020B0604020202020204" pitchFamily="34" charset="0"/>
              </a:rPr>
              <a:t>- Bone and Cardiovascular health</a:t>
            </a:r>
          </a:p>
        </p:txBody>
      </p:sp>
      <p:pic>
        <p:nvPicPr>
          <p:cNvPr id="7" name="Picture 6">
            <a:extLst>
              <a:ext uri="{FF2B5EF4-FFF2-40B4-BE49-F238E27FC236}">
                <a16:creationId xmlns:a16="http://schemas.microsoft.com/office/drawing/2014/main" id="{6962C10D-7F24-6F9B-9514-6DEA5F27480A}"/>
              </a:ext>
            </a:extLst>
          </p:cNvPr>
          <p:cNvPicPr>
            <a:picLocks noChangeAspect="1"/>
          </p:cNvPicPr>
          <p:nvPr/>
        </p:nvPicPr>
        <p:blipFill>
          <a:blip r:embed="rId3"/>
          <a:stretch>
            <a:fillRect/>
          </a:stretch>
        </p:blipFill>
        <p:spPr>
          <a:xfrm>
            <a:off x="5409398" y="591702"/>
            <a:ext cx="3578396" cy="4471185"/>
          </a:xfrm>
          <a:prstGeom prst="rect">
            <a:avLst/>
          </a:prstGeom>
          <a:ln>
            <a:noFill/>
          </a:ln>
          <a:effectLst>
            <a:softEdge rad="112500"/>
          </a:effectLst>
        </p:spPr>
      </p:pic>
    </p:spTree>
    <p:extLst>
      <p:ext uri="{BB962C8B-B14F-4D97-AF65-F5344CB8AC3E}">
        <p14:creationId xmlns:p14="http://schemas.microsoft.com/office/powerpoint/2010/main" val="2768730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0A9F7C5-A903-5832-B822-FB478038DEB3}"/>
              </a:ext>
            </a:extLst>
          </p:cNvPr>
          <p:cNvSpPr>
            <a:spLocks noGrp="1"/>
          </p:cNvSpPr>
          <p:nvPr>
            <p:ph type="sldNum" sz="quarter" idx="12"/>
          </p:nvPr>
        </p:nvSpPr>
        <p:spPr/>
        <p:txBody>
          <a:bodyPr/>
          <a:lstStyle/>
          <a:p>
            <a:fld id="{8261ACF1-7EB5-A94B-A38A-B3243CD45D89}" type="slidenum">
              <a:rPr lang="en-US" smtClean="0"/>
              <a:t>3</a:t>
            </a:fld>
            <a:endParaRPr lang="en-US"/>
          </a:p>
        </p:txBody>
      </p:sp>
      <p:sp>
        <p:nvSpPr>
          <p:cNvPr id="4" name="Title 3">
            <a:extLst>
              <a:ext uri="{FF2B5EF4-FFF2-40B4-BE49-F238E27FC236}">
                <a16:creationId xmlns:a16="http://schemas.microsoft.com/office/drawing/2014/main" id="{BC141C22-13FC-B688-6B85-D86CEA0BE6CF}"/>
              </a:ext>
            </a:extLst>
          </p:cNvPr>
          <p:cNvSpPr>
            <a:spLocks noGrp="1"/>
          </p:cNvSpPr>
          <p:nvPr>
            <p:ph type="title"/>
          </p:nvPr>
        </p:nvSpPr>
        <p:spPr/>
        <p:txBody>
          <a:bodyPr/>
          <a:lstStyle/>
          <a:p>
            <a:r>
              <a:rPr lang="en-IE" sz="2000" dirty="0"/>
              <a:t>Breast Cancer Risk is Multifactorial</a:t>
            </a:r>
            <a:endParaRPr lang="en-IE" dirty="0"/>
          </a:p>
        </p:txBody>
      </p:sp>
      <p:sp>
        <p:nvSpPr>
          <p:cNvPr id="5" name="Content Placeholder 4">
            <a:extLst>
              <a:ext uri="{FF2B5EF4-FFF2-40B4-BE49-F238E27FC236}">
                <a16:creationId xmlns:a16="http://schemas.microsoft.com/office/drawing/2014/main" id="{4BD45771-E08D-D81D-0AB0-5A7DC652DFB8}"/>
              </a:ext>
            </a:extLst>
          </p:cNvPr>
          <p:cNvSpPr>
            <a:spLocks noGrp="1"/>
          </p:cNvSpPr>
          <p:nvPr>
            <p:ph idx="1"/>
          </p:nvPr>
        </p:nvSpPr>
        <p:spPr>
          <a:xfrm>
            <a:off x="509588" y="783649"/>
            <a:ext cx="4832433" cy="361945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ea typeface="+mn-ea"/>
                <a:cs typeface="+mn-cs"/>
              </a:rPr>
              <a:t>NON-MODIFIABLE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  Genetics and age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  First-degree family history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  BRCA1/BRCA2: breast and ovarian cancers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  Lynch syndrome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effectLst/>
              <a:uLnTx/>
              <a:uFillTx/>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ea typeface="+mn-ea"/>
                <a:cs typeface="+mn-cs"/>
              </a:rPr>
              <a:t>MODIFIABLE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  Lifestyle, diet and environmental factors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effectLst/>
                <a:uLnTx/>
                <a:uFillTx/>
                <a:ea typeface="+mn-ea"/>
                <a:cs typeface="+mn-cs"/>
              </a:rPr>
              <a:t>•  Alcohol and obesity, both associated with higher sex hormone levels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285750" lvl="0" indent="-285750">
              <a:buClr>
                <a:schemeClr val="tx1"/>
              </a:buClr>
              <a:buFont typeface="Arial" panose="020B0604020202020204" pitchFamily="34" charset="0"/>
              <a:buChar char="•"/>
            </a:pPr>
            <a:r>
              <a:rPr lang="en-US" dirty="0"/>
              <a:t>HRT represents only one component of an individual’s overall risk profile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Calibri"/>
              <a:ea typeface="+mn-ea"/>
              <a:cs typeface="+mn-cs"/>
            </a:endParaRPr>
          </a:p>
        </p:txBody>
      </p:sp>
      <p:pic>
        <p:nvPicPr>
          <p:cNvPr id="6" name="Picture 5">
            <a:extLst>
              <a:ext uri="{FF2B5EF4-FFF2-40B4-BE49-F238E27FC236}">
                <a16:creationId xmlns:a16="http://schemas.microsoft.com/office/drawing/2014/main" id="{1A61DB1B-348C-7E05-9866-1C7EEB177C2E}"/>
              </a:ext>
            </a:extLst>
          </p:cNvPr>
          <p:cNvPicPr>
            <a:picLocks noChangeAspect="1"/>
          </p:cNvPicPr>
          <p:nvPr/>
        </p:nvPicPr>
        <p:blipFill>
          <a:blip r:embed="rId3"/>
          <a:stretch>
            <a:fillRect/>
          </a:stretch>
        </p:blipFill>
        <p:spPr>
          <a:xfrm>
            <a:off x="5274645" y="620082"/>
            <a:ext cx="3705030" cy="3783020"/>
          </a:xfrm>
          <a:prstGeom prst="rect">
            <a:avLst/>
          </a:prstGeom>
          <a:ln>
            <a:noFill/>
          </a:ln>
          <a:effectLst>
            <a:softEdge rad="112500"/>
          </a:effectLst>
        </p:spPr>
      </p:pic>
    </p:spTree>
    <p:extLst>
      <p:ext uri="{BB962C8B-B14F-4D97-AF65-F5344CB8AC3E}">
        <p14:creationId xmlns:p14="http://schemas.microsoft.com/office/powerpoint/2010/main" val="91400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C7A474E-3D5D-BF4B-4C76-ED73C3C34D88}"/>
              </a:ext>
            </a:extLst>
          </p:cNvPr>
          <p:cNvSpPr/>
          <p:nvPr/>
        </p:nvSpPr>
        <p:spPr>
          <a:xfrm>
            <a:off x="6901309" y="4436170"/>
            <a:ext cx="2059811" cy="648502"/>
          </a:xfrm>
          <a:prstGeom prst="rect">
            <a:avLst/>
          </a:prstGeom>
          <a:solidFill>
            <a:schemeClr val="bg1"/>
          </a:solidFill>
          <a:ln>
            <a:solidFill>
              <a:schemeClr val="bg1"/>
            </a:solid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IE"/>
          </a:p>
        </p:txBody>
      </p:sp>
      <p:sp>
        <p:nvSpPr>
          <p:cNvPr id="2" name="Content Placeholder 1">
            <a:extLst>
              <a:ext uri="{FF2B5EF4-FFF2-40B4-BE49-F238E27FC236}">
                <a16:creationId xmlns:a16="http://schemas.microsoft.com/office/drawing/2014/main" id="{F3C01113-3BBF-82A0-AB86-FDC1CFB643EC}"/>
              </a:ext>
            </a:extLst>
          </p:cNvPr>
          <p:cNvSpPr>
            <a:spLocks noGrp="1"/>
          </p:cNvSpPr>
          <p:nvPr>
            <p:ph idx="1"/>
          </p:nvPr>
        </p:nvSpPr>
        <p:spPr>
          <a:xfrm>
            <a:off x="509443" y="779690"/>
            <a:ext cx="8451676" cy="1513314"/>
          </a:xfrm>
        </p:spPr>
        <p:txBody>
          <a:bodyPr>
            <a:normAutofit/>
          </a:bodyPr>
          <a:lstStyle/>
          <a:p>
            <a:pPr marL="285750" indent="-285750">
              <a:buFont typeface="Arial" panose="020B0604020202020204" pitchFamily="34" charset="0"/>
              <a:buChar char="•"/>
            </a:pPr>
            <a:r>
              <a:rPr lang="en-US" sz="1400" dirty="0"/>
              <a:t>Up to 80% of breast cancers are hormone receptor positive.</a:t>
            </a:r>
          </a:p>
          <a:p>
            <a:pPr marL="285750" indent="-285750">
              <a:buFont typeface="Arial" panose="020B0604020202020204" pitchFamily="34" charset="0"/>
              <a:buChar char="•"/>
            </a:pPr>
            <a:r>
              <a:rPr lang="en-US" sz="1400" dirty="0"/>
              <a:t>Endocrine therapies frequently cause menopausal symptoms.</a:t>
            </a:r>
          </a:p>
          <a:p>
            <a:pPr marL="285750" indent="-285750">
              <a:buFont typeface="Arial" panose="020B0604020202020204" pitchFamily="34" charset="0"/>
              <a:buChar char="•"/>
            </a:pPr>
            <a:r>
              <a:rPr lang="en-US" sz="1400" dirty="0"/>
              <a:t>Symptoms can be more severe than natural menopause.</a:t>
            </a:r>
          </a:p>
          <a:p>
            <a:pPr marL="285750" indent="-285750">
              <a:buFont typeface="Arial" panose="020B0604020202020204" pitchFamily="34" charset="0"/>
              <a:buChar char="•"/>
            </a:pPr>
            <a:r>
              <a:rPr lang="en-US" sz="1400" dirty="0"/>
              <a:t>Poor symptom control contributes to reduced adherence to endocrine therapy.</a:t>
            </a:r>
          </a:p>
          <a:p>
            <a:pPr marL="285750" indent="-285750">
              <a:buFont typeface="Arial" panose="020B0604020202020204" pitchFamily="34" charset="0"/>
              <a:buChar char="•"/>
            </a:pPr>
            <a:r>
              <a:rPr lang="en-US" sz="1400" dirty="0"/>
              <a:t>GPs play a key role in symptom recognition, initial management and referral.</a:t>
            </a:r>
            <a:endParaRPr lang="en-IE" sz="1400" dirty="0"/>
          </a:p>
          <a:p>
            <a:endParaRPr lang="en-IE" sz="1400" dirty="0"/>
          </a:p>
        </p:txBody>
      </p:sp>
      <p:sp>
        <p:nvSpPr>
          <p:cNvPr id="3" name="Slide Number Placeholder 2">
            <a:extLst>
              <a:ext uri="{FF2B5EF4-FFF2-40B4-BE49-F238E27FC236}">
                <a16:creationId xmlns:a16="http://schemas.microsoft.com/office/drawing/2014/main" id="{313AEA64-D6DB-EBE0-C730-AF22BC85B31C}"/>
              </a:ext>
            </a:extLst>
          </p:cNvPr>
          <p:cNvSpPr>
            <a:spLocks noGrp="1"/>
          </p:cNvSpPr>
          <p:nvPr>
            <p:ph type="sldNum" sz="quarter" idx="12"/>
          </p:nvPr>
        </p:nvSpPr>
        <p:spPr/>
        <p:txBody>
          <a:bodyPr/>
          <a:lstStyle/>
          <a:p>
            <a:fld id="{8261ACF1-7EB5-A94B-A38A-B3243CD45D89}" type="slidenum">
              <a:rPr lang="en-US" smtClean="0"/>
              <a:t>4</a:t>
            </a:fld>
            <a:endParaRPr lang="en-US"/>
          </a:p>
        </p:txBody>
      </p:sp>
      <p:sp>
        <p:nvSpPr>
          <p:cNvPr id="4" name="Title 3">
            <a:extLst>
              <a:ext uri="{FF2B5EF4-FFF2-40B4-BE49-F238E27FC236}">
                <a16:creationId xmlns:a16="http://schemas.microsoft.com/office/drawing/2014/main" id="{411BA2EF-2CC6-95F7-CDD6-B741C320E579}"/>
              </a:ext>
            </a:extLst>
          </p:cNvPr>
          <p:cNvSpPr>
            <a:spLocks noGrp="1"/>
          </p:cNvSpPr>
          <p:nvPr>
            <p:ph type="title"/>
          </p:nvPr>
        </p:nvSpPr>
        <p:spPr/>
        <p:txBody>
          <a:bodyPr/>
          <a:lstStyle/>
          <a:p>
            <a:r>
              <a:rPr lang="en-US" sz="2000" dirty="0"/>
              <a:t>Breast Cancer </a:t>
            </a:r>
            <a:r>
              <a:rPr lang="en-US" dirty="0"/>
              <a:t>T</a:t>
            </a:r>
            <a:r>
              <a:rPr lang="en-US" sz="2000" dirty="0"/>
              <a:t>reatments </a:t>
            </a:r>
            <a:r>
              <a:rPr lang="en-US" dirty="0"/>
              <a:t>C</a:t>
            </a:r>
            <a:r>
              <a:rPr lang="en-US" sz="2000" dirty="0"/>
              <a:t>ause </a:t>
            </a:r>
            <a:r>
              <a:rPr lang="en-US" dirty="0"/>
              <a:t>E</a:t>
            </a:r>
            <a:r>
              <a:rPr lang="en-US" sz="2000" dirty="0"/>
              <a:t>strogen </a:t>
            </a:r>
            <a:r>
              <a:rPr lang="en-US" dirty="0"/>
              <a:t>D</a:t>
            </a:r>
            <a:r>
              <a:rPr lang="en-US" sz="2000" dirty="0"/>
              <a:t>eficiency</a:t>
            </a:r>
            <a:endParaRPr lang="en-IE" dirty="0"/>
          </a:p>
        </p:txBody>
      </p:sp>
      <p:pic>
        <p:nvPicPr>
          <p:cNvPr id="8" name="Picture 7">
            <a:extLst>
              <a:ext uri="{FF2B5EF4-FFF2-40B4-BE49-F238E27FC236}">
                <a16:creationId xmlns:a16="http://schemas.microsoft.com/office/drawing/2014/main" id="{DA644332-51D9-53E0-9E50-F1EEBE7AE496}"/>
              </a:ext>
            </a:extLst>
          </p:cNvPr>
          <p:cNvPicPr>
            <a:picLocks noChangeAspect="1"/>
          </p:cNvPicPr>
          <p:nvPr/>
        </p:nvPicPr>
        <p:blipFill>
          <a:blip r:embed="rId2"/>
          <a:stretch>
            <a:fillRect/>
          </a:stretch>
        </p:blipFill>
        <p:spPr>
          <a:xfrm>
            <a:off x="416099" y="3919515"/>
            <a:ext cx="8416287" cy="963251"/>
          </a:xfrm>
          <a:prstGeom prst="rect">
            <a:avLst/>
          </a:prstGeom>
        </p:spPr>
      </p:pic>
      <p:graphicFrame>
        <p:nvGraphicFramePr>
          <p:cNvPr id="7" name="Treatment Effects Table">
            <a:extLst>
              <a:ext uri="{FF2B5EF4-FFF2-40B4-BE49-F238E27FC236}">
                <a16:creationId xmlns:a16="http://schemas.microsoft.com/office/drawing/2014/main" id="{9D4C2A62-D119-942F-D1B1-D7B5654B2425}"/>
              </a:ext>
            </a:extLst>
          </p:cNvPr>
          <p:cNvGraphicFramePr>
            <a:graphicFrameLocks noGrp="1"/>
          </p:cNvGraphicFramePr>
          <p:nvPr>
            <p:extLst>
              <p:ext uri="{D42A27DB-BD31-4B8C-83A1-F6EECF244321}">
                <p14:modId xmlns:p14="http://schemas.microsoft.com/office/powerpoint/2010/main" val="293582004"/>
              </p:ext>
            </p:extLst>
          </p:nvPr>
        </p:nvGraphicFramePr>
        <p:xfrm>
          <a:off x="509444" y="2429853"/>
          <a:ext cx="8229600" cy="1637280"/>
        </p:xfrm>
        <a:graphic>
          <a:graphicData uri="http://schemas.openxmlformats.org/drawingml/2006/table">
            <a:tbl>
              <a:tblPr firstRow="1" bandRow="1">
                <a:tableStyleId>{5C22544A-7EE6-4342-B048-85BDC9FD1C3A}</a:tableStyleId>
              </a:tblPr>
              <a:tblGrid>
                <a:gridCol w="3266472">
                  <a:extLst>
                    <a:ext uri="{9D8B030D-6E8A-4147-A177-3AD203B41FA5}">
                      <a16:colId xmlns:a16="http://schemas.microsoft.com/office/drawing/2014/main" val="20000"/>
                    </a:ext>
                  </a:extLst>
                </a:gridCol>
                <a:gridCol w="4963128">
                  <a:extLst>
                    <a:ext uri="{9D8B030D-6E8A-4147-A177-3AD203B41FA5}">
                      <a16:colId xmlns:a16="http://schemas.microsoft.com/office/drawing/2014/main" val="20001"/>
                    </a:ext>
                  </a:extLst>
                </a:gridCol>
              </a:tblGrid>
              <a:tr h="258751">
                <a:tc>
                  <a:txBody>
                    <a:bodyPr/>
                    <a:lstStyle/>
                    <a:p>
                      <a:pPr algn="l"/>
                      <a:r>
                        <a:rPr lang="en-IE" sz="1200" b="1" dirty="0">
                          <a:solidFill>
                            <a:srgbClr val="FFFFFF"/>
                          </a:solidFill>
                          <a:latin typeface="Century Gothic" panose="020B0502020202020204" pitchFamily="34" charset="0"/>
                        </a:rPr>
                        <a:t>Treatment</a:t>
                      </a:r>
                    </a:p>
                  </a:txBody>
                  <a:tcPr marT="54000" marB="54000" anchor="ctr">
                    <a:lnL w="12700" cap="flat" cmpd="sng" algn="ctr">
                      <a:solidFill>
                        <a:srgbClr val="1C73BE"/>
                      </a:solidFill>
                      <a:prstDash val="solid"/>
                      <a:round/>
                    </a:lnL>
                    <a:lnR w="12700" cap="flat" cmpd="sng" algn="ctr">
                      <a:solidFill>
                        <a:srgbClr val="1C73BE"/>
                      </a:solidFill>
                      <a:prstDash val="solid"/>
                      <a:round/>
                    </a:lnR>
                    <a:lnT w="12700" cap="flat" cmpd="sng" algn="ctr">
                      <a:solidFill>
                        <a:srgbClr val="1C73BE"/>
                      </a:solidFill>
                      <a:prstDash val="solid"/>
                      <a:round/>
                    </a:lnT>
                    <a:lnB w="12700" cap="flat" cmpd="sng" algn="ctr">
                      <a:solidFill>
                        <a:srgbClr val="1C73BE"/>
                      </a:solidFill>
                      <a:prstDash val="solid"/>
                      <a:round/>
                    </a:lnB>
                    <a:solidFill>
                      <a:srgbClr val="1C73BE"/>
                    </a:solidFill>
                  </a:tcPr>
                </a:tc>
                <a:tc>
                  <a:txBody>
                    <a:bodyPr/>
                    <a:lstStyle/>
                    <a:p>
                      <a:pPr algn="l"/>
                      <a:r>
                        <a:rPr lang="en-IE" sz="1200" b="1" dirty="0">
                          <a:solidFill>
                            <a:srgbClr val="FFFFFF"/>
                          </a:solidFill>
                          <a:latin typeface="Century Gothic" panose="020B0502020202020204" pitchFamily="34" charset="0"/>
                        </a:rPr>
                        <a:t>Effect</a:t>
                      </a:r>
                    </a:p>
                  </a:txBody>
                  <a:tcPr marT="54000" marB="54000" anchor="ctr">
                    <a:lnL w="12700" cap="flat" cmpd="sng" algn="ctr">
                      <a:solidFill>
                        <a:srgbClr val="1C73BE"/>
                      </a:solidFill>
                      <a:prstDash val="solid"/>
                      <a:round/>
                    </a:lnL>
                    <a:lnR w="12700" cap="flat" cmpd="sng" algn="ctr">
                      <a:solidFill>
                        <a:srgbClr val="1C73BE"/>
                      </a:solidFill>
                      <a:prstDash val="solid"/>
                      <a:round/>
                    </a:lnR>
                    <a:lnT w="12700" cap="flat" cmpd="sng" algn="ctr">
                      <a:solidFill>
                        <a:srgbClr val="1C73BE"/>
                      </a:solidFill>
                      <a:prstDash val="solid"/>
                      <a:round/>
                    </a:lnT>
                    <a:lnB w="12700" cap="flat" cmpd="sng" algn="ctr">
                      <a:solidFill>
                        <a:srgbClr val="1C73BE"/>
                      </a:solidFill>
                      <a:prstDash val="solid"/>
                      <a:round/>
                    </a:lnB>
                    <a:solidFill>
                      <a:srgbClr val="1C73BE"/>
                    </a:solidFill>
                  </a:tcPr>
                </a:tc>
                <a:extLst>
                  <a:ext uri="{0D108BD9-81ED-4DB2-BD59-A6C34878D82A}">
                    <a16:rowId xmlns:a16="http://schemas.microsoft.com/office/drawing/2014/main" val="10000"/>
                  </a:ext>
                </a:extLst>
              </a:tr>
              <a:tr h="258751">
                <a:tc>
                  <a:txBody>
                    <a:bodyPr/>
                    <a:lstStyle/>
                    <a:p>
                      <a:pPr algn="l"/>
                      <a:r>
                        <a:rPr lang="en-IE" sz="1200" b="1" dirty="0">
                          <a:solidFill>
                            <a:srgbClr val="1C73BE"/>
                          </a:solidFill>
                          <a:latin typeface="Century Gothic" panose="020B0502020202020204" pitchFamily="34" charset="0"/>
                        </a:rPr>
                        <a:t>Chemotherapy</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1C73BE"/>
                      </a:solidFill>
                      <a:prstDash val="solid"/>
                      <a:round/>
                    </a:lnT>
                    <a:lnB w="12700" cap="flat" cmpd="sng" algn="ctr">
                      <a:solidFill>
                        <a:srgbClr val="BBD5EC"/>
                      </a:solidFill>
                      <a:prstDash val="solid"/>
                      <a:round/>
                    </a:lnB>
                    <a:solidFill>
                      <a:srgbClr val="FFFFFF"/>
                    </a:solidFill>
                  </a:tcPr>
                </a:tc>
                <a:tc>
                  <a:txBody>
                    <a:bodyPr/>
                    <a:lstStyle/>
                    <a:p>
                      <a:pPr algn="l"/>
                      <a:r>
                        <a:rPr lang="en-IE" sz="1200" dirty="0">
                          <a:solidFill>
                            <a:srgbClr val="404040"/>
                          </a:solidFill>
                          <a:latin typeface="Century Gothic" panose="020B0502020202020204" pitchFamily="34" charset="0"/>
                        </a:rPr>
                        <a:t>Ovarian damage, POI, early menopause</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1C73BE"/>
                      </a:solidFill>
                      <a:prstDash val="solid"/>
                      <a:round/>
                    </a:lnT>
                    <a:lnB w="12700" cap="flat" cmpd="sng" algn="ctr">
                      <a:solidFill>
                        <a:srgbClr val="BBD5EC"/>
                      </a:solidFill>
                      <a:prstDash val="solid"/>
                      <a:round/>
                    </a:lnB>
                    <a:solidFill>
                      <a:srgbClr val="FFFFFF"/>
                    </a:solidFill>
                  </a:tcPr>
                </a:tc>
                <a:extLst>
                  <a:ext uri="{0D108BD9-81ED-4DB2-BD59-A6C34878D82A}">
                    <a16:rowId xmlns:a16="http://schemas.microsoft.com/office/drawing/2014/main" val="10001"/>
                  </a:ext>
                </a:extLst>
              </a:tr>
              <a:tr h="268826">
                <a:tc>
                  <a:txBody>
                    <a:bodyPr/>
                    <a:lstStyle/>
                    <a:p>
                      <a:pPr algn="l"/>
                      <a:r>
                        <a:rPr lang="en-IE" sz="1200" b="1" dirty="0">
                          <a:solidFill>
                            <a:srgbClr val="1C73BE"/>
                          </a:solidFill>
                          <a:latin typeface="Century Gothic" panose="020B0502020202020204" pitchFamily="34" charset="0"/>
                        </a:rPr>
                        <a:t>GnRH agonists (goserelin)</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200" dirty="0">
                          <a:solidFill>
                            <a:srgbClr val="404040"/>
                          </a:solidFill>
                          <a:latin typeface="Century Gothic" panose="020B0502020202020204" pitchFamily="34" charset="0"/>
                        </a:rPr>
                        <a:t>Ovarian suppression</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extLst>
                  <a:ext uri="{0D108BD9-81ED-4DB2-BD59-A6C34878D82A}">
                    <a16:rowId xmlns:a16="http://schemas.microsoft.com/office/drawing/2014/main" val="10002"/>
                  </a:ext>
                </a:extLst>
              </a:tr>
              <a:tr h="421431">
                <a:tc>
                  <a:txBody>
                    <a:bodyPr/>
                    <a:lstStyle/>
                    <a:p>
                      <a:pPr algn="l"/>
                      <a:r>
                        <a:rPr lang="en-IE" sz="1200" b="1" dirty="0">
                          <a:solidFill>
                            <a:srgbClr val="1C73BE"/>
                          </a:solidFill>
                          <a:latin typeface="Century Gothic" panose="020B0502020202020204" pitchFamily="34" charset="0"/>
                        </a:rPr>
                        <a:t>Aromatase inhibitors (letrozole, anastrozole, exemestane)</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FFFFFF"/>
                    </a:solidFill>
                  </a:tcPr>
                </a:tc>
                <a:tc>
                  <a:txBody>
                    <a:bodyPr/>
                    <a:lstStyle/>
                    <a:p>
                      <a:pPr algn="l"/>
                      <a:r>
                        <a:rPr lang="en-IE" sz="1200" dirty="0">
                          <a:solidFill>
                            <a:srgbClr val="404040"/>
                          </a:solidFill>
                          <a:latin typeface="Century Gothic" panose="020B0502020202020204" pitchFamily="34" charset="0"/>
                        </a:rPr>
                        <a:t>Profound </a:t>
                      </a:r>
                      <a:r>
                        <a:rPr lang="en-IE" sz="1200" dirty="0" err="1">
                          <a:solidFill>
                            <a:srgbClr val="404040"/>
                          </a:solidFill>
                          <a:latin typeface="Century Gothic" panose="020B0502020202020204" pitchFamily="34" charset="0"/>
                        </a:rPr>
                        <a:t>estrogen</a:t>
                      </a:r>
                      <a:r>
                        <a:rPr lang="en-IE" sz="1200" dirty="0">
                          <a:solidFill>
                            <a:srgbClr val="404040"/>
                          </a:solidFill>
                          <a:latin typeface="Century Gothic" panose="020B0502020202020204" pitchFamily="34" charset="0"/>
                        </a:rPr>
                        <a:t> deprivation</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FFFFFF"/>
                    </a:solidFill>
                  </a:tcPr>
                </a:tc>
                <a:extLst>
                  <a:ext uri="{0D108BD9-81ED-4DB2-BD59-A6C34878D82A}">
                    <a16:rowId xmlns:a16="http://schemas.microsoft.com/office/drawing/2014/main" val="10003"/>
                  </a:ext>
                </a:extLst>
              </a:tr>
              <a:tr h="258751">
                <a:tc>
                  <a:txBody>
                    <a:bodyPr/>
                    <a:lstStyle/>
                    <a:p>
                      <a:pPr algn="l"/>
                      <a:r>
                        <a:rPr lang="en-IE" sz="1200" b="1" dirty="0">
                          <a:solidFill>
                            <a:srgbClr val="1C73BE"/>
                          </a:solidFill>
                          <a:latin typeface="Century Gothic" panose="020B0502020202020204" pitchFamily="34" charset="0"/>
                        </a:rPr>
                        <a:t>Tamoxifen</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200" dirty="0">
                          <a:solidFill>
                            <a:srgbClr val="404040"/>
                          </a:solidFill>
                          <a:latin typeface="Century Gothic" panose="020B0502020202020204" pitchFamily="34" charset="0"/>
                        </a:rPr>
                        <a:t>Anti-estrogenic effects in some tissues</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40375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63429B-D105-1379-CC7B-3C4847387CCB}"/>
              </a:ext>
            </a:extLst>
          </p:cNvPr>
          <p:cNvSpPr>
            <a:spLocks noGrp="1"/>
          </p:cNvSpPr>
          <p:nvPr>
            <p:ph idx="1"/>
          </p:nvPr>
        </p:nvSpPr>
        <p:spPr>
          <a:xfrm>
            <a:off x="509442" y="898620"/>
            <a:ext cx="4813329" cy="3868643"/>
          </a:xfrm>
        </p:spPr>
        <p:txBody>
          <a:bodyPr>
            <a:noAutofit/>
          </a:bodyPr>
          <a:lstStyle/>
          <a:p>
            <a:pPr marL="214313" lvl="0" indent="-214313">
              <a:lnSpc>
                <a:spcPct val="105000"/>
              </a:lnSpc>
              <a:spcAft>
                <a:spcPts val="1200"/>
              </a:spcAft>
              <a:buFont typeface="Arial" panose="020B0604020202020204" pitchFamily="34" charset="0"/>
              <a:buChar char="•"/>
            </a:pPr>
            <a:r>
              <a:rPr lang="en-GB" sz="1400" b="1" dirty="0"/>
              <a:t>Vasomotor — </a:t>
            </a:r>
            <a:r>
              <a:rPr lang="en-GB" sz="1400" dirty="0"/>
              <a:t>hot flushes, night sweats and sleep disturbance (~75%).</a:t>
            </a:r>
          </a:p>
          <a:p>
            <a:pPr marL="214313" lvl="0" indent="-214313">
              <a:lnSpc>
                <a:spcPct val="105000"/>
              </a:lnSpc>
              <a:spcAft>
                <a:spcPts val="1200"/>
              </a:spcAft>
              <a:buFont typeface="Arial" panose="020B0604020202020204" pitchFamily="34" charset="0"/>
              <a:buChar char="•"/>
            </a:pPr>
            <a:r>
              <a:rPr lang="en-GB" sz="1400" b="1" dirty="0"/>
              <a:t>Psychological — </a:t>
            </a:r>
            <a:r>
              <a:rPr lang="en-GB" sz="1400" dirty="0"/>
              <a:t>low mood, anxiety, mood swings, depression, irritability and lethargy.</a:t>
            </a:r>
          </a:p>
          <a:p>
            <a:pPr marL="214313" lvl="0" indent="-214313">
              <a:lnSpc>
                <a:spcPct val="105000"/>
              </a:lnSpc>
              <a:spcAft>
                <a:spcPts val="1200"/>
              </a:spcAft>
              <a:buFont typeface="Arial" panose="020B0604020202020204" pitchFamily="34" charset="0"/>
              <a:buChar char="•"/>
            </a:pPr>
            <a:r>
              <a:rPr lang="en-GB" sz="1400" b="1" dirty="0"/>
              <a:t>Musculoskeletal — </a:t>
            </a:r>
            <a:r>
              <a:rPr lang="en-GB" sz="1400" dirty="0"/>
              <a:t>general aches, pain and joint stiffness (~57%).</a:t>
            </a:r>
          </a:p>
          <a:p>
            <a:pPr marL="214313" lvl="0" indent="-214313">
              <a:lnSpc>
                <a:spcPct val="105000"/>
              </a:lnSpc>
              <a:spcAft>
                <a:spcPts val="1200"/>
              </a:spcAft>
              <a:buFont typeface="Arial" panose="020B0604020202020204" pitchFamily="34" charset="0"/>
              <a:buChar char="•"/>
            </a:pPr>
            <a:r>
              <a:rPr lang="en-GB" sz="1400" b="1" dirty="0"/>
              <a:t>Genitourinary — </a:t>
            </a:r>
            <a:r>
              <a:rPr lang="en-GB" sz="1400" dirty="0"/>
              <a:t>vaginal dryness, dyspareunia, urgency, frequency and UTIs (~70%).</a:t>
            </a:r>
          </a:p>
          <a:p>
            <a:pPr marL="214313" lvl="0" indent="-214313">
              <a:lnSpc>
                <a:spcPct val="105000"/>
              </a:lnSpc>
              <a:spcAft>
                <a:spcPts val="1200"/>
              </a:spcAft>
              <a:buFont typeface="Arial" panose="020B0604020202020204" pitchFamily="34" charset="0"/>
              <a:buChar char="•"/>
            </a:pPr>
            <a:r>
              <a:rPr lang="en-GB" sz="1400" b="1" dirty="0"/>
              <a:t>Sexual — </a:t>
            </a:r>
            <a:r>
              <a:rPr lang="en-GB" sz="1400" dirty="0"/>
              <a:t>altered sexual function and low libido.</a:t>
            </a:r>
          </a:p>
          <a:p>
            <a:pPr marL="214313" lvl="0" indent="-214313">
              <a:lnSpc>
                <a:spcPct val="105000"/>
              </a:lnSpc>
              <a:spcAft>
                <a:spcPts val="1200"/>
              </a:spcAft>
              <a:buFont typeface="Arial" panose="020B0604020202020204" pitchFamily="34" charset="0"/>
              <a:buChar char="•"/>
            </a:pPr>
            <a:r>
              <a:rPr lang="en-GB" sz="1400" b="1" dirty="0"/>
              <a:t>Other — </a:t>
            </a:r>
            <a:r>
              <a:rPr lang="en-GB" sz="1400" dirty="0"/>
              <a:t>brain fog, dry skin and eyes, and hair loss</a:t>
            </a:r>
            <a:endParaRPr lang="en-IE" sz="1400" dirty="0"/>
          </a:p>
          <a:p>
            <a:pPr>
              <a:spcAft>
                <a:spcPts val="1200"/>
              </a:spcAft>
            </a:pPr>
            <a:endParaRPr lang="en-IE" sz="1400" dirty="0"/>
          </a:p>
        </p:txBody>
      </p:sp>
      <p:sp>
        <p:nvSpPr>
          <p:cNvPr id="3" name="Slide Number Placeholder 2">
            <a:extLst>
              <a:ext uri="{FF2B5EF4-FFF2-40B4-BE49-F238E27FC236}">
                <a16:creationId xmlns:a16="http://schemas.microsoft.com/office/drawing/2014/main" id="{37E8D8D0-FEB4-5ADA-6C1E-4354A20A25ED}"/>
              </a:ext>
            </a:extLst>
          </p:cNvPr>
          <p:cNvSpPr>
            <a:spLocks noGrp="1"/>
          </p:cNvSpPr>
          <p:nvPr>
            <p:ph type="sldNum" sz="quarter" idx="12"/>
          </p:nvPr>
        </p:nvSpPr>
        <p:spPr/>
        <p:txBody>
          <a:bodyPr/>
          <a:lstStyle/>
          <a:p>
            <a:fld id="{8261ACF1-7EB5-A94B-A38A-B3243CD45D89}" type="slidenum">
              <a:rPr lang="en-US" smtClean="0"/>
              <a:t>5</a:t>
            </a:fld>
            <a:endParaRPr lang="en-US"/>
          </a:p>
        </p:txBody>
      </p:sp>
      <p:sp>
        <p:nvSpPr>
          <p:cNvPr id="4" name="Title 3">
            <a:extLst>
              <a:ext uri="{FF2B5EF4-FFF2-40B4-BE49-F238E27FC236}">
                <a16:creationId xmlns:a16="http://schemas.microsoft.com/office/drawing/2014/main" id="{AC2B5712-B66F-677B-C346-23DC85E7A663}"/>
              </a:ext>
            </a:extLst>
          </p:cNvPr>
          <p:cNvSpPr>
            <a:spLocks noGrp="1"/>
          </p:cNvSpPr>
          <p:nvPr>
            <p:ph type="title"/>
          </p:nvPr>
        </p:nvSpPr>
        <p:spPr/>
        <p:txBody>
          <a:bodyPr>
            <a:normAutofit/>
          </a:bodyPr>
          <a:lstStyle/>
          <a:p>
            <a:r>
              <a:rPr kumimoji="0" lang="en-US" sz="2000" i="0" u="none" strike="noStrike" kern="1200" cap="none" spc="0" normalizeH="0" baseline="0" noProof="0" dirty="0">
                <a:ln>
                  <a:noFill/>
                </a:ln>
                <a:effectLst/>
                <a:uLnTx/>
                <a:uFillTx/>
                <a:latin typeface="Century Gothic" panose="020B0502020202020204" pitchFamily="34" charset="0"/>
                <a:ea typeface="Verdana" panose="020B0604030504040204" pitchFamily="34" charset="0"/>
                <a:cs typeface="+mn-cs"/>
              </a:rPr>
              <a:t>Menopause Affects the Whole Body</a:t>
            </a:r>
            <a:endParaRPr lang="en-IE" dirty="0"/>
          </a:p>
        </p:txBody>
      </p:sp>
      <p:pic>
        <p:nvPicPr>
          <p:cNvPr id="5" name="Picture 4">
            <a:extLst>
              <a:ext uri="{FF2B5EF4-FFF2-40B4-BE49-F238E27FC236}">
                <a16:creationId xmlns:a16="http://schemas.microsoft.com/office/drawing/2014/main" id="{497C4E61-1A41-C547-80BD-A40214592D13}"/>
              </a:ext>
            </a:extLst>
          </p:cNvPr>
          <p:cNvPicPr>
            <a:picLocks noChangeAspect="1"/>
          </p:cNvPicPr>
          <p:nvPr/>
        </p:nvPicPr>
        <p:blipFill>
          <a:blip r:embed="rId3"/>
          <a:stretch>
            <a:fillRect/>
          </a:stretch>
        </p:blipFill>
        <p:spPr>
          <a:xfrm>
            <a:off x="5447900" y="590907"/>
            <a:ext cx="3466492" cy="4501749"/>
          </a:xfrm>
          <a:prstGeom prst="rect">
            <a:avLst/>
          </a:prstGeom>
          <a:ln>
            <a:noFill/>
          </a:ln>
          <a:effectLst>
            <a:softEdge rad="112500"/>
          </a:effectLst>
        </p:spPr>
      </p:pic>
    </p:spTree>
    <p:extLst>
      <p:ext uri="{BB962C8B-B14F-4D97-AF65-F5344CB8AC3E}">
        <p14:creationId xmlns:p14="http://schemas.microsoft.com/office/powerpoint/2010/main" val="1820173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3686C3-A18C-4F94-F316-42BECE7606E9}"/>
              </a:ext>
            </a:extLst>
          </p:cNvPr>
          <p:cNvSpPr>
            <a:spLocks noGrp="1"/>
          </p:cNvSpPr>
          <p:nvPr>
            <p:ph idx="1"/>
          </p:nvPr>
        </p:nvSpPr>
        <p:spPr>
          <a:xfrm>
            <a:off x="509443" y="874514"/>
            <a:ext cx="6488124" cy="3394472"/>
          </a:xfrm>
        </p:spPr>
        <p:txBody>
          <a:bodyPr>
            <a:noAutofit/>
          </a:bodyPr>
          <a:lstStyle/>
          <a:p>
            <a:pPr>
              <a:buClr>
                <a:schemeClr val="bg1"/>
              </a:buClr>
            </a:pPr>
            <a:r>
              <a:rPr lang="en-US" sz="1200" dirty="0">
                <a:ea typeface="Microsoft Sans Serif" panose="020B0604020202020204" pitchFamily="34" charset="0"/>
                <a:cs typeface="Microsoft Sans Serif" panose="020B0604020202020204" pitchFamily="34" charset="0"/>
              </a:rPr>
              <a:t>Improved diagnosis and treatment mean more women are living longer after cancer.</a:t>
            </a:r>
          </a:p>
          <a:p>
            <a:pPr marL="0" indent="0">
              <a:buClr>
                <a:schemeClr val="bg1"/>
              </a:buClr>
              <a:buNone/>
            </a:pPr>
            <a:endParaRPr lang="en-US" sz="1200" dirty="0">
              <a:ea typeface="Microsoft Sans Serif" panose="020B0604020202020204" pitchFamily="34" charset="0"/>
              <a:cs typeface="Microsoft Sans Serif" panose="020B0604020202020204" pitchFamily="34" charset="0"/>
            </a:endParaRPr>
          </a:p>
          <a:p>
            <a:pPr>
              <a:buClr>
                <a:schemeClr val="bg1"/>
              </a:buClr>
            </a:pPr>
            <a:r>
              <a:rPr lang="en-US" sz="1200" dirty="0">
                <a:ea typeface="Microsoft Sans Serif" panose="020B0604020202020204" pitchFamily="34" charset="0"/>
                <a:cs typeface="Microsoft Sans Serif" panose="020B0604020202020204" pitchFamily="34" charset="0"/>
              </a:rPr>
              <a:t>Managing menopause after cancer can be complex and may affect:</a:t>
            </a:r>
          </a:p>
          <a:p>
            <a:pPr marL="342900" indent="-342900">
              <a:buClr>
                <a:schemeClr val="bg1"/>
              </a:buClr>
              <a:buFont typeface="Arial" panose="020B0604020202020204" pitchFamily="34" charset="0"/>
              <a:buChar char="•"/>
            </a:pPr>
            <a:r>
              <a:rPr lang="en-US" sz="1200" b="1" dirty="0">
                <a:ea typeface="Microsoft Sans Serif" panose="020B0604020202020204" pitchFamily="34" charset="0"/>
                <a:cs typeface="Microsoft Sans Serif" panose="020B0604020202020204" pitchFamily="34" charset="0"/>
              </a:rPr>
              <a:t>- Quality of life </a:t>
            </a:r>
            <a:r>
              <a:rPr lang="en-US" sz="1200" dirty="0">
                <a:ea typeface="Microsoft Sans Serif" panose="020B0604020202020204" pitchFamily="34" charset="0"/>
                <a:cs typeface="Microsoft Sans Serif" panose="020B0604020202020204" pitchFamily="34" charset="0"/>
              </a:rPr>
              <a:t>— including work and relationships.</a:t>
            </a:r>
          </a:p>
          <a:p>
            <a:pPr marL="342900" indent="-342900">
              <a:buClr>
                <a:schemeClr val="bg1"/>
              </a:buClr>
              <a:buFont typeface="Arial" panose="020B0604020202020204" pitchFamily="34" charset="0"/>
              <a:buChar char="•"/>
            </a:pPr>
            <a:r>
              <a:rPr lang="en-US" sz="1200" b="1" dirty="0">
                <a:ea typeface="Microsoft Sans Serif" panose="020B0604020202020204" pitchFamily="34" charset="0"/>
                <a:cs typeface="Microsoft Sans Serif" panose="020B0604020202020204" pitchFamily="34" charset="0"/>
              </a:rPr>
              <a:t>- Genitourinary health </a:t>
            </a:r>
            <a:r>
              <a:rPr lang="en-US" sz="1200" dirty="0">
                <a:ea typeface="Microsoft Sans Serif" panose="020B0604020202020204" pitchFamily="34" charset="0"/>
                <a:cs typeface="Microsoft Sans Serif" panose="020B0604020202020204" pitchFamily="34" charset="0"/>
              </a:rPr>
              <a:t>— symptoms affect more than 70% of women.</a:t>
            </a:r>
          </a:p>
          <a:p>
            <a:pPr marL="342900" indent="-342900">
              <a:buClr>
                <a:schemeClr val="bg1"/>
              </a:buClr>
              <a:buFont typeface="Arial" panose="020B0604020202020204" pitchFamily="34" charset="0"/>
              <a:buChar char="•"/>
            </a:pPr>
            <a:r>
              <a:rPr lang="en-US" sz="1200" b="1" dirty="0">
                <a:ea typeface="Microsoft Sans Serif" panose="020B0604020202020204" pitchFamily="34" charset="0"/>
                <a:cs typeface="Microsoft Sans Serif" panose="020B0604020202020204" pitchFamily="34" charset="0"/>
              </a:rPr>
              <a:t>- Long-term health </a:t>
            </a:r>
            <a:r>
              <a:rPr lang="en-US" sz="1200" dirty="0">
                <a:ea typeface="Microsoft Sans Serif" panose="020B0604020202020204" pitchFamily="34" charset="0"/>
                <a:cs typeface="Microsoft Sans Serif" panose="020B0604020202020204" pitchFamily="34" charset="0"/>
              </a:rPr>
              <a:t>— cardiovascular disease, osteoporosis and related morbidity.</a:t>
            </a:r>
          </a:p>
          <a:p>
            <a:pPr marL="342900" indent="-342900">
              <a:buClr>
                <a:schemeClr val="bg1"/>
              </a:buClr>
              <a:buFont typeface="Arial" panose="020B0604020202020204" pitchFamily="34" charset="0"/>
              <a:buChar char="•"/>
            </a:pPr>
            <a:r>
              <a:rPr lang="en-US" sz="1200" b="1" dirty="0">
                <a:ea typeface="Microsoft Sans Serif" panose="020B0604020202020204" pitchFamily="34" charset="0"/>
                <a:cs typeface="Microsoft Sans Serif" panose="020B0604020202020204" pitchFamily="34" charset="0"/>
              </a:rPr>
              <a:t>- Cognitive health </a:t>
            </a:r>
            <a:r>
              <a:rPr lang="en-US" sz="1200" dirty="0">
                <a:ea typeface="Microsoft Sans Serif" panose="020B0604020202020204" pitchFamily="34" charset="0"/>
                <a:cs typeface="Microsoft Sans Serif" panose="020B0604020202020204" pitchFamily="34" charset="0"/>
              </a:rPr>
              <a:t>— increased dementia risk, particularly in women under 40.</a:t>
            </a:r>
          </a:p>
          <a:p>
            <a:pPr marL="457200" lvl="1" indent="0">
              <a:buClr>
                <a:schemeClr val="bg1"/>
              </a:buClr>
              <a:buNone/>
            </a:pPr>
            <a:endParaRPr lang="en-IE" sz="1200" b="1" dirty="0">
              <a:ea typeface="Microsoft Sans Serif" panose="020B0604020202020204" pitchFamily="34" charset="0"/>
              <a:cs typeface="Microsoft Sans Serif" panose="020B0604020202020204" pitchFamily="34" charset="0"/>
            </a:endParaRPr>
          </a:p>
          <a:p>
            <a:pPr>
              <a:buClr>
                <a:schemeClr val="bg1"/>
              </a:buClr>
            </a:pPr>
            <a:r>
              <a:rPr lang="en-IE" sz="1200" dirty="0">
                <a:ea typeface="Microsoft Sans Serif" panose="020B0604020202020204" pitchFamily="34" charset="0"/>
                <a:cs typeface="Microsoft Sans Serif" panose="020B0604020202020204" pitchFamily="34" charset="0"/>
              </a:rPr>
              <a:t>Fear of breast cancer remains one of the commonest barriers to HRT use.</a:t>
            </a:r>
          </a:p>
          <a:p>
            <a:pPr>
              <a:buClr>
                <a:schemeClr val="bg1"/>
              </a:buClr>
            </a:pPr>
            <a:endParaRPr lang="en-IE" sz="1200" dirty="0">
              <a:ea typeface="Microsoft Sans Serif" panose="020B0604020202020204" pitchFamily="34" charset="0"/>
              <a:cs typeface="Microsoft Sans Serif" panose="020B0604020202020204" pitchFamily="34" charset="0"/>
            </a:endParaRPr>
          </a:p>
          <a:p>
            <a:pPr>
              <a:buClr>
                <a:schemeClr val="bg1"/>
              </a:buClr>
            </a:pPr>
            <a:r>
              <a:rPr lang="en-IE" sz="1200" dirty="0">
                <a:ea typeface="Microsoft Sans Serif" panose="020B0604020202020204" pitchFamily="34" charset="0"/>
                <a:cs typeface="Microsoft Sans Serif" panose="020B0604020202020204" pitchFamily="34" charset="0"/>
              </a:rPr>
              <a:t>A family history of breast cancer is not, in itself, a contraindication to HRT.</a:t>
            </a:r>
          </a:p>
          <a:p>
            <a:pPr marL="0" indent="0">
              <a:buClr>
                <a:schemeClr val="bg1"/>
              </a:buClr>
              <a:buNone/>
            </a:pPr>
            <a:endParaRPr lang="en-IE" sz="1200" dirty="0">
              <a:ea typeface="Microsoft Sans Serif" panose="020B0604020202020204" pitchFamily="34" charset="0"/>
              <a:cs typeface="Microsoft Sans Serif" panose="020B0604020202020204" pitchFamily="34" charset="0"/>
            </a:endParaRPr>
          </a:p>
          <a:p>
            <a:r>
              <a:rPr lang="en-IE" sz="1200" dirty="0">
                <a:latin typeface="Century Gothic" panose="020B0502020202020204" pitchFamily="34" charset="0"/>
                <a:cs typeface="Arial" panose="020B0604020202020204" pitchFamily="34" charset="0"/>
              </a:rPr>
              <a:t>Increased breast density from HRT use can increase benign changes such as cysts and increase recall rate and reduce the sensitivity of mammography.</a:t>
            </a:r>
          </a:p>
          <a:p>
            <a:endParaRPr lang="en-IE" sz="1200" dirty="0">
              <a:ea typeface="Microsoft Sans Serif" panose="020B0604020202020204" pitchFamily="34" charset="0"/>
              <a:cs typeface="Arial" panose="020B0604020202020204" pitchFamily="34" charset="0"/>
            </a:endParaRPr>
          </a:p>
          <a:p>
            <a:r>
              <a:rPr lang="en-IE" sz="1200" b="1" dirty="0">
                <a:ea typeface="Microsoft Sans Serif" panose="020B0604020202020204" pitchFamily="34" charset="0"/>
                <a:cs typeface="Microsoft Sans Serif" panose="020B0604020202020204" pitchFamily="34" charset="0"/>
              </a:rPr>
              <a:t>Modern menopause care is centred on risk stratification and shared decision-making.</a:t>
            </a:r>
          </a:p>
          <a:p>
            <a:endParaRPr lang="en-IE" sz="300" dirty="0"/>
          </a:p>
        </p:txBody>
      </p:sp>
      <p:sp>
        <p:nvSpPr>
          <p:cNvPr id="3" name="Slide Number Placeholder 2">
            <a:extLst>
              <a:ext uri="{FF2B5EF4-FFF2-40B4-BE49-F238E27FC236}">
                <a16:creationId xmlns:a16="http://schemas.microsoft.com/office/drawing/2014/main" id="{4AC12517-D13E-898D-C017-23FE9CEC2981}"/>
              </a:ext>
            </a:extLst>
          </p:cNvPr>
          <p:cNvSpPr>
            <a:spLocks noGrp="1"/>
          </p:cNvSpPr>
          <p:nvPr>
            <p:ph type="sldNum" sz="quarter" idx="12"/>
          </p:nvPr>
        </p:nvSpPr>
        <p:spPr/>
        <p:txBody>
          <a:bodyPr/>
          <a:lstStyle/>
          <a:p>
            <a:fld id="{8261ACF1-7EB5-A94B-A38A-B3243CD45D89}" type="slidenum">
              <a:rPr lang="en-US" smtClean="0"/>
              <a:t>6</a:t>
            </a:fld>
            <a:endParaRPr lang="en-US"/>
          </a:p>
        </p:txBody>
      </p:sp>
      <p:sp>
        <p:nvSpPr>
          <p:cNvPr id="4" name="Title 3">
            <a:extLst>
              <a:ext uri="{FF2B5EF4-FFF2-40B4-BE49-F238E27FC236}">
                <a16:creationId xmlns:a16="http://schemas.microsoft.com/office/drawing/2014/main" id="{A3014A44-9162-C967-5998-26071DD988FA}"/>
              </a:ext>
            </a:extLst>
          </p:cNvPr>
          <p:cNvSpPr>
            <a:spLocks noGrp="1"/>
          </p:cNvSpPr>
          <p:nvPr>
            <p:ph type="title"/>
          </p:nvPr>
        </p:nvSpPr>
        <p:spPr/>
        <p:txBody>
          <a:bodyPr/>
          <a:lstStyle/>
          <a:p>
            <a:r>
              <a:rPr lang="en-IE" dirty="0">
                <a:latin typeface="Century Gothic" panose="020B0502020202020204" pitchFamily="34" charset="0"/>
                <a:cs typeface="Arial" panose="020B0604020202020204" pitchFamily="34" charset="0"/>
              </a:rPr>
              <a:t>Why this Matters</a:t>
            </a:r>
            <a:endParaRPr lang="en-IE" dirty="0"/>
          </a:p>
        </p:txBody>
      </p:sp>
      <p:pic>
        <p:nvPicPr>
          <p:cNvPr id="5" name="Picture 4">
            <a:extLst>
              <a:ext uri="{FF2B5EF4-FFF2-40B4-BE49-F238E27FC236}">
                <a16:creationId xmlns:a16="http://schemas.microsoft.com/office/drawing/2014/main" id="{F57F565C-7799-4181-1C6C-435520B9E050}"/>
              </a:ext>
            </a:extLst>
          </p:cNvPr>
          <p:cNvPicPr>
            <a:picLocks noChangeAspect="1"/>
          </p:cNvPicPr>
          <p:nvPr/>
        </p:nvPicPr>
        <p:blipFill>
          <a:blip r:embed="rId3"/>
          <a:stretch>
            <a:fillRect/>
          </a:stretch>
        </p:blipFill>
        <p:spPr>
          <a:xfrm>
            <a:off x="7036067" y="747639"/>
            <a:ext cx="1868708" cy="3648222"/>
          </a:xfrm>
          <a:prstGeom prst="rect">
            <a:avLst/>
          </a:prstGeom>
          <a:ln>
            <a:noFill/>
          </a:ln>
          <a:effectLst>
            <a:softEdge rad="112500"/>
          </a:effectLst>
        </p:spPr>
      </p:pic>
    </p:spTree>
    <p:extLst>
      <p:ext uri="{BB962C8B-B14F-4D97-AF65-F5344CB8AC3E}">
        <p14:creationId xmlns:p14="http://schemas.microsoft.com/office/powerpoint/2010/main" val="1677728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4F87C8-D7C9-A5C5-EAE4-13DEC282AC94}"/>
              </a:ext>
            </a:extLst>
          </p:cNvPr>
          <p:cNvSpPr>
            <a:spLocks noGrp="1"/>
          </p:cNvSpPr>
          <p:nvPr>
            <p:ph type="sldNum" sz="quarter" idx="12"/>
          </p:nvPr>
        </p:nvSpPr>
        <p:spPr/>
        <p:txBody>
          <a:bodyPr/>
          <a:lstStyle/>
          <a:p>
            <a:fld id="{8261ACF1-7EB5-A94B-A38A-B3243CD45D89}" type="slidenum">
              <a:rPr lang="en-US" smtClean="0"/>
              <a:t>7</a:t>
            </a:fld>
            <a:endParaRPr lang="en-US"/>
          </a:p>
        </p:txBody>
      </p:sp>
      <p:sp>
        <p:nvSpPr>
          <p:cNvPr id="4" name="Title 3">
            <a:extLst>
              <a:ext uri="{FF2B5EF4-FFF2-40B4-BE49-F238E27FC236}">
                <a16:creationId xmlns:a16="http://schemas.microsoft.com/office/drawing/2014/main" id="{C654DE67-E3AB-FBE7-7E32-596A5CAA7852}"/>
              </a:ext>
            </a:extLst>
          </p:cNvPr>
          <p:cNvSpPr>
            <a:spLocks noGrp="1"/>
          </p:cNvSpPr>
          <p:nvPr>
            <p:ph type="title"/>
          </p:nvPr>
        </p:nvSpPr>
        <p:spPr/>
        <p:txBody>
          <a:bodyPr>
            <a:normAutofit/>
          </a:bodyPr>
          <a:lstStyle/>
          <a:p>
            <a:r>
              <a:rPr lang="en-IE" sz="1800" dirty="0"/>
              <a:t>HRT Prescribing According to Breast Cancer Risk</a:t>
            </a:r>
          </a:p>
        </p:txBody>
      </p:sp>
      <p:pic>
        <p:nvPicPr>
          <p:cNvPr id="5" name="Picture 4">
            <a:extLst>
              <a:ext uri="{FF2B5EF4-FFF2-40B4-BE49-F238E27FC236}">
                <a16:creationId xmlns:a16="http://schemas.microsoft.com/office/drawing/2014/main" id="{CED5E9CC-A453-679B-778F-F8F98101EF04}"/>
              </a:ext>
            </a:extLst>
          </p:cNvPr>
          <p:cNvPicPr>
            <a:picLocks noChangeAspect="1"/>
          </p:cNvPicPr>
          <p:nvPr/>
        </p:nvPicPr>
        <p:blipFill>
          <a:blip r:embed="rId2"/>
          <a:stretch>
            <a:fillRect/>
          </a:stretch>
        </p:blipFill>
        <p:spPr>
          <a:xfrm>
            <a:off x="636712" y="658904"/>
            <a:ext cx="7004304" cy="766935"/>
          </a:xfrm>
          <a:prstGeom prst="rect">
            <a:avLst/>
          </a:prstGeom>
          <a:ln>
            <a:noFill/>
          </a:ln>
          <a:effectLst>
            <a:softEdge rad="112500"/>
          </a:effectLst>
        </p:spPr>
      </p:pic>
      <p:graphicFrame>
        <p:nvGraphicFramePr>
          <p:cNvPr id="6" name="Content Placeholder 7">
            <a:extLst>
              <a:ext uri="{FF2B5EF4-FFF2-40B4-BE49-F238E27FC236}">
                <a16:creationId xmlns:a16="http://schemas.microsoft.com/office/drawing/2014/main" id="{1260C2A2-6BCE-2DC4-B590-BB1C6AD81BC8}"/>
              </a:ext>
            </a:extLst>
          </p:cNvPr>
          <p:cNvGraphicFramePr>
            <a:graphicFrameLocks/>
          </p:cNvGraphicFramePr>
          <p:nvPr>
            <p:extLst>
              <p:ext uri="{D42A27DB-BD31-4B8C-83A1-F6EECF244321}">
                <p14:modId xmlns:p14="http://schemas.microsoft.com/office/powerpoint/2010/main" val="895401090"/>
              </p:ext>
            </p:extLst>
          </p:nvPr>
        </p:nvGraphicFramePr>
        <p:xfrm>
          <a:off x="636712" y="1499724"/>
          <a:ext cx="8125114" cy="2844053"/>
        </p:xfrm>
        <a:graphic>
          <a:graphicData uri="http://schemas.openxmlformats.org/drawingml/2006/table">
            <a:tbl>
              <a:tblPr firstRow="1" bandRow="1">
                <a:tableStyleId>{5C22544A-7EE6-4342-B048-85BDC9FD1C3A}</a:tableStyleId>
              </a:tblPr>
              <a:tblGrid>
                <a:gridCol w="1750000">
                  <a:extLst>
                    <a:ext uri="{9D8B030D-6E8A-4147-A177-3AD203B41FA5}">
                      <a16:colId xmlns:a16="http://schemas.microsoft.com/office/drawing/2014/main" val="20000"/>
                    </a:ext>
                  </a:extLst>
                </a:gridCol>
                <a:gridCol w="2050000">
                  <a:extLst>
                    <a:ext uri="{9D8B030D-6E8A-4147-A177-3AD203B41FA5}">
                      <a16:colId xmlns:a16="http://schemas.microsoft.com/office/drawing/2014/main" val="20001"/>
                    </a:ext>
                  </a:extLst>
                </a:gridCol>
                <a:gridCol w="2000000">
                  <a:extLst>
                    <a:ext uri="{9D8B030D-6E8A-4147-A177-3AD203B41FA5}">
                      <a16:colId xmlns:a16="http://schemas.microsoft.com/office/drawing/2014/main" val="20002"/>
                    </a:ext>
                  </a:extLst>
                </a:gridCol>
                <a:gridCol w="2325114">
                  <a:extLst>
                    <a:ext uri="{9D8B030D-6E8A-4147-A177-3AD203B41FA5}">
                      <a16:colId xmlns:a16="http://schemas.microsoft.com/office/drawing/2014/main" val="20003"/>
                    </a:ext>
                  </a:extLst>
                </a:gridCol>
              </a:tblGrid>
              <a:tr h="384394">
                <a:tc>
                  <a:txBody>
                    <a:bodyPr/>
                    <a:lstStyle/>
                    <a:p>
                      <a:pPr algn="l"/>
                      <a:r>
                        <a:rPr lang="en-IE" sz="1100" b="1" dirty="0">
                          <a:solidFill>
                            <a:srgbClr val="FFFFFF"/>
                          </a:solidFill>
                          <a:latin typeface="Century Gothic" panose="020B0502020202020204" pitchFamily="34" charset="0"/>
                        </a:rPr>
                        <a:t>Risk Category</a:t>
                      </a:r>
                    </a:p>
                  </a:txBody>
                  <a:tcPr marT="54000" marB="54000" anchor="ctr">
                    <a:lnL w="12700" cap="flat" cmpd="sng" algn="ctr">
                      <a:solidFill>
                        <a:srgbClr val="1C73BE"/>
                      </a:solidFill>
                      <a:prstDash val="solid"/>
                      <a:round/>
                    </a:lnL>
                    <a:lnR w="12700" cap="flat" cmpd="sng" algn="ctr">
                      <a:solidFill>
                        <a:srgbClr val="1C73BE"/>
                      </a:solidFill>
                      <a:prstDash val="solid"/>
                      <a:round/>
                    </a:lnR>
                    <a:lnT w="12700" cap="flat" cmpd="sng" algn="ctr">
                      <a:solidFill>
                        <a:srgbClr val="1C73BE"/>
                      </a:solidFill>
                      <a:prstDash val="solid"/>
                      <a:round/>
                    </a:lnT>
                    <a:lnB w="12700" cap="flat" cmpd="sng" algn="ctr">
                      <a:solidFill>
                        <a:srgbClr val="1C73BE"/>
                      </a:solidFill>
                      <a:prstDash val="solid"/>
                      <a:round/>
                    </a:lnB>
                    <a:solidFill>
                      <a:srgbClr val="1C73BE"/>
                    </a:solidFill>
                  </a:tcPr>
                </a:tc>
                <a:tc>
                  <a:txBody>
                    <a:bodyPr/>
                    <a:lstStyle/>
                    <a:p>
                      <a:pPr algn="l"/>
                      <a:r>
                        <a:rPr lang="en-IE" sz="1100" b="1" dirty="0">
                          <a:solidFill>
                            <a:srgbClr val="FFFFFF"/>
                          </a:solidFill>
                          <a:latin typeface="Century Gothic" panose="020B0502020202020204" pitchFamily="34" charset="0"/>
                        </a:rPr>
                        <a:t>HRT Consideration</a:t>
                      </a:r>
                    </a:p>
                  </a:txBody>
                  <a:tcPr marT="54000" marB="54000" anchor="ctr">
                    <a:lnL w="12700" cap="flat" cmpd="sng" algn="ctr">
                      <a:solidFill>
                        <a:srgbClr val="1C73BE"/>
                      </a:solidFill>
                      <a:prstDash val="solid"/>
                      <a:round/>
                    </a:lnL>
                    <a:lnR w="12700" cap="flat" cmpd="sng" algn="ctr">
                      <a:solidFill>
                        <a:srgbClr val="1C73BE"/>
                      </a:solidFill>
                      <a:prstDash val="solid"/>
                      <a:round/>
                    </a:lnR>
                    <a:lnT w="12700" cap="flat" cmpd="sng" algn="ctr">
                      <a:solidFill>
                        <a:srgbClr val="1C73BE"/>
                      </a:solidFill>
                      <a:prstDash val="solid"/>
                      <a:round/>
                    </a:lnT>
                    <a:lnB w="12700" cap="flat" cmpd="sng" algn="ctr">
                      <a:solidFill>
                        <a:srgbClr val="1C73BE"/>
                      </a:solidFill>
                      <a:prstDash val="solid"/>
                      <a:round/>
                    </a:lnB>
                    <a:solidFill>
                      <a:srgbClr val="1C73BE"/>
                    </a:solidFill>
                  </a:tcPr>
                </a:tc>
                <a:tc>
                  <a:txBody>
                    <a:bodyPr/>
                    <a:lstStyle/>
                    <a:p>
                      <a:pPr algn="l"/>
                      <a:r>
                        <a:rPr lang="en-IE" sz="1100" b="1" dirty="0">
                          <a:solidFill>
                            <a:srgbClr val="FFFFFF"/>
                          </a:solidFill>
                          <a:latin typeface="Century Gothic" panose="020B0502020202020204" pitchFamily="34" charset="0"/>
                        </a:rPr>
                        <a:t>Surveillance</a:t>
                      </a:r>
                    </a:p>
                  </a:txBody>
                  <a:tcPr marT="54000" marB="54000" anchor="ctr">
                    <a:lnL w="12700" cap="flat" cmpd="sng" algn="ctr">
                      <a:solidFill>
                        <a:srgbClr val="1C73BE"/>
                      </a:solidFill>
                      <a:prstDash val="solid"/>
                      <a:round/>
                    </a:lnL>
                    <a:lnR w="12700" cap="flat" cmpd="sng" algn="ctr">
                      <a:solidFill>
                        <a:srgbClr val="1C73BE"/>
                      </a:solidFill>
                      <a:prstDash val="solid"/>
                      <a:round/>
                    </a:lnR>
                    <a:lnT w="12700" cap="flat" cmpd="sng" algn="ctr">
                      <a:solidFill>
                        <a:srgbClr val="1C73BE"/>
                      </a:solidFill>
                      <a:prstDash val="solid"/>
                      <a:round/>
                    </a:lnT>
                    <a:lnB w="12700" cap="flat" cmpd="sng" algn="ctr">
                      <a:solidFill>
                        <a:srgbClr val="1C73BE"/>
                      </a:solidFill>
                      <a:prstDash val="solid"/>
                      <a:round/>
                    </a:lnB>
                    <a:solidFill>
                      <a:srgbClr val="1C73BE"/>
                    </a:solidFill>
                  </a:tcPr>
                </a:tc>
                <a:tc>
                  <a:txBody>
                    <a:bodyPr/>
                    <a:lstStyle/>
                    <a:p>
                      <a:pPr algn="l"/>
                      <a:r>
                        <a:rPr lang="en-IE" sz="1100" b="1">
                          <a:solidFill>
                            <a:srgbClr val="FFFFFF"/>
                          </a:solidFill>
                          <a:latin typeface="Century Gothic" panose="020B0502020202020204" pitchFamily="34" charset="0"/>
                        </a:rPr>
                        <a:t>Referral to Breast Clinic</a:t>
                      </a:r>
                    </a:p>
                  </a:txBody>
                  <a:tcPr marT="54000" marB="54000" anchor="ctr">
                    <a:lnL w="12700" cap="flat" cmpd="sng" algn="ctr">
                      <a:solidFill>
                        <a:srgbClr val="1C73BE"/>
                      </a:solidFill>
                      <a:prstDash val="solid"/>
                      <a:round/>
                    </a:lnL>
                    <a:lnR w="12700" cap="flat" cmpd="sng" algn="ctr">
                      <a:solidFill>
                        <a:srgbClr val="1C73BE"/>
                      </a:solidFill>
                      <a:prstDash val="solid"/>
                      <a:round/>
                    </a:lnR>
                    <a:lnT w="12700" cap="flat" cmpd="sng" algn="ctr">
                      <a:solidFill>
                        <a:srgbClr val="1C73BE"/>
                      </a:solidFill>
                      <a:prstDash val="solid"/>
                      <a:round/>
                    </a:lnT>
                    <a:lnB w="12700" cap="flat" cmpd="sng" algn="ctr">
                      <a:solidFill>
                        <a:srgbClr val="1C73BE"/>
                      </a:solidFill>
                      <a:prstDash val="solid"/>
                      <a:round/>
                    </a:lnB>
                    <a:solidFill>
                      <a:srgbClr val="1C73BE"/>
                    </a:solidFill>
                  </a:tcPr>
                </a:tc>
                <a:extLst>
                  <a:ext uri="{0D108BD9-81ED-4DB2-BD59-A6C34878D82A}">
                    <a16:rowId xmlns:a16="http://schemas.microsoft.com/office/drawing/2014/main" val="10000"/>
                  </a:ext>
                </a:extLst>
              </a:tr>
              <a:tr h="581455">
                <a:tc>
                  <a:txBody>
                    <a:bodyPr/>
                    <a:lstStyle/>
                    <a:p>
                      <a:pPr algn="l"/>
                      <a:r>
                        <a:rPr lang="en-IE" sz="1100" b="1">
                          <a:solidFill>
                            <a:srgbClr val="1C73BE"/>
                          </a:solidFill>
                          <a:latin typeface="Century Gothic" panose="020B0502020202020204" pitchFamily="34" charset="0"/>
                        </a:rPr>
                        <a:t>Population Risk</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1C73BE"/>
                      </a:solidFill>
                      <a:prstDash val="solid"/>
                      <a:round/>
                      <a:headEnd type="none" w="med" len="med"/>
                      <a:tailEnd type="none" w="med" len="med"/>
                    </a:lnT>
                    <a:lnB w="12700" cap="flat" cmpd="sng" algn="ctr">
                      <a:solidFill>
                        <a:srgbClr val="BBD5EC"/>
                      </a:solidFill>
                      <a:prstDash val="solid"/>
                      <a:round/>
                    </a:lnB>
                    <a:solidFill>
                      <a:srgbClr val="FFFFFF"/>
                    </a:solidFill>
                  </a:tcPr>
                </a:tc>
                <a:tc>
                  <a:txBody>
                    <a:bodyPr/>
                    <a:lstStyle/>
                    <a:p>
                      <a:pPr algn="l"/>
                      <a:r>
                        <a:rPr lang="en-IE" sz="1100" dirty="0">
                          <a:solidFill>
                            <a:srgbClr val="404040"/>
                          </a:solidFill>
                          <a:latin typeface="Century Gothic" panose="020B0502020202020204" pitchFamily="34" charset="0"/>
                        </a:rPr>
                        <a:t>Standard counselling</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1C73BE"/>
                      </a:solidFill>
                      <a:prstDash val="solid"/>
                      <a:round/>
                      <a:headEnd type="none" w="med" len="med"/>
                      <a:tailEnd type="none" w="med" len="med"/>
                    </a:lnT>
                    <a:lnB w="12700" cap="flat" cmpd="sng" algn="ctr">
                      <a:solidFill>
                        <a:srgbClr val="BBD5EC"/>
                      </a:solidFill>
                      <a:prstDash val="solid"/>
                      <a:round/>
                    </a:lnB>
                    <a:solidFill>
                      <a:srgbClr val="FFFFFF"/>
                    </a:solidFill>
                  </a:tcPr>
                </a:tc>
                <a:tc>
                  <a:txBody>
                    <a:bodyPr/>
                    <a:lstStyle/>
                    <a:p>
                      <a:pPr algn="l"/>
                      <a:r>
                        <a:rPr lang="en-IE" sz="1100" dirty="0" err="1">
                          <a:solidFill>
                            <a:srgbClr val="404040"/>
                          </a:solidFill>
                          <a:latin typeface="Century Gothic" panose="020B0502020202020204" pitchFamily="34" charset="0"/>
                        </a:rPr>
                        <a:t>BreastCheck</a:t>
                      </a:r>
                      <a:r>
                        <a:rPr lang="en-IE" sz="1100" dirty="0">
                          <a:solidFill>
                            <a:srgbClr val="404040"/>
                          </a:solidFill>
                          <a:latin typeface="Century Gothic" panose="020B0502020202020204" pitchFamily="34" charset="0"/>
                        </a:rPr>
                        <a:t> 50-69</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1C73BE"/>
                      </a:solidFill>
                      <a:prstDash val="solid"/>
                      <a:round/>
                      <a:headEnd type="none" w="med" len="med"/>
                      <a:tailEnd type="none" w="med" len="med"/>
                    </a:lnT>
                    <a:lnB w="12700" cap="flat" cmpd="sng" algn="ctr">
                      <a:solidFill>
                        <a:srgbClr val="BBD5EC"/>
                      </a:solidFill>
                      <a:prstDash val="solid"/>
                      <a:round/>
                    </a:lnB>
                    <a:solidFill>
                      <a:srgbClr val="FFFFFF"/>
                    </a:solidFill>
                  </a:tcPr>
                </a:tc>
                <a:tc>
                  <a:txBody>
                    <a:bodyPr/>
                    <a:lstStyle/>
                    <a:p>
                      <a:pPr algn="l"/>
                      <a:r>
                        <a:rPr lang="en-IE" sz="1100" dirty="0">
                          <a:solidFill>
                            <a:srgbClr val="404040"/>
                          </a:solidFill>
                          <a:latin typeface="Century Gothic" panose="020B0502020202020204" pitchFamily="34" charset="0"/>
                        </a:rPr>
                        <a:t>No routine referral</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1C73BE"/>
                      </a:solidFill>
                      <a:prstDash val="solid"/>
                      <a:round/>
                      <a:headEnd type="none" w="med" len="med"/>
                      <a:tailEnd type="none" w="med" len="med"/>
                    </a:lnT>
                    <a:lnB w="12700" cap="flat" cmpd="sng" algn="ctr">
                      <a:solidFill>
                        <a:srgbClr val="BBD5EC"/>
                      </a:solidFill>
                      <a:prstDash val="solid"/>
                      <a:round/>
                    </a:lnB>
                    <a:solidFill>
                      <a:srgbClr val="FFFFFF"/>
                    </a:solidFill>
                  </a:tcPr>
                </a:tc>
                <a:extLst>
                  <a:ext uri="{0D108BD9-81ED-4DB2-BD59-A6C34878D82A}">
                    <a16:rowId xmlns:a16="http://schemas.microsoft.com/office/drawing/2014/main" val="10001"/>
                  </a:ext>
                </a:extLst>
              </a:tr>
              <a:tr h="626068">
                <a:tc>
                  <a:txBody>
                    <a:bodyPr/>
                    <a:lstStyle/>
                    <a:p>
                      <a:pPr algn="l"/>
                      <a:r>
                        <a:rPr lang="en-IE" sz="1100" b="1">
                          <a:solidFill>
                            <a:srgbClr val="1C73BE"/>
                          </a:solidFill>
                          <a:latin typeface="Century Gothic" panose="020B0502020202020204" pitchFamily="34" charset="0"/>
                        </a:rPr>
                        <a:t>Moderate Risk</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100">
                          <a:solidFill>
                            <a:srgbClr val="404040"/>
                          </a:solidFill>
                          <a:latin typeface="Century Gothic" panose="020B0502020202020204" pitchFamily="34" charset="0"/>
                        </a:rPr>
                        <a:t>HRT appropriate after discussion</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100">
                          <a:solidFill>
                            <a:srgbClr val="404040"/>
                          </a:solidFill>
                          <a:latin typeface="Century Gothic" panose="020B0502020202020204" pitchFamily="34" charset="0"/>
                        </a:rPr>
                        <a:t>Annual mammography 40-49</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100" dirty="0">
                          <a:solidFill>
                            <a:srgbClr val="404040"/>
                          </a:solidFill>
                          <a:latin typeface="Century Gothic" panose="020B0502020202020204" pitchFamily="34" charset="0"/>
                        </a:rPr>
                        <a:t>Consider breast/family history clinic if uncertainty</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extLst>
                  <a:ext uri="{0D108BD9-81ED-4DB2-BD59-A6C34878D82A}">
                    <a16:rowId xmlns:a16="http://schemas.microsoft.com/office/drawing/2014/main" val="10002"/>
                  </a:ext>
                </a:extLst>
              </a:tr>
              <a:tr h="626068">
                <a:tc>
                  <a:txBody>
                    <a:bodyPr/>
                    <a:lstStyle/>
                    <a:p>
                      <a:pPr algn="l"/>
                      <a:r>
                        <a:rPr lang="en-IE" sz="1100" b="1">
                          <a:solidFill>
                            <a:srgbClr val="1C73BE"/>
                          </a:solidFill>
                          <a:latin typeface="Century Gothic" panose="020B0502020202020204" pitchFamily="34" charset="0"/>
                        </a:rPr>
                        <a:t>High Risk</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FFFFFF"/>
                    </a:solidFill>
                  </a:tcPr>
                </a:tc>
                <a:tc>
                  <a:txBody>
                    <a:bodyPr/>
                    <a:lstStyle/>
                    <a:p>
                      <a:pPr algn="l"/>
                      <a:r>
                        <a:rPr lang="en-IE" sz="1100">
                          <a:solidFill>
                            <a:srgbClr val="404040"/>
                          </a:solidFill>
                          <a:latin typeface="Century Gothic" panose="020B0502020202020204" pitchFamily="34" charset="0"/>
                        </a:rPr>
                        <a:t>Individualised counselling</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FFFFFF"/>
                    </a:solidFill>
                  </a:tcPr>
                </a:tc>
                <a:tc>
                  <a:txBody>
                    <a:bodyPr/>
                    <a:lstStyle/>
                    <a:p>
                      <a:pPr algn="l"/>
                      <a:r>
                        <a:rPr lang="en-IE" sz="1100">
                          <a:solidFill>
                            <a:srgbClr val="404040"/>
                          </a:solidFill>
                          <a:latin typeface="Century Gothic" panose="020B0502020202020204" pitchFamily="34" charset="0"/>
                        </a:rPr>
                        <a:t>Annual Mammography ± MRI</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FFFFFF"/>
                    </a:solidFill>
                  </a:tcPr>
                </a:tc>
                <a:tc>
                  <a:txBody>
                    <a:bodyPr/>
                    <a:lstStyle/>
                    <a:p>
                      <a:pPr algn="l"/>
                      <a:r>
                        <a:rPr lang="en-IE" sz="1100">
                          <a:solidFill>
                            <a:srgbClr val="404040"/>
                          </a:solidFill>
                          <a:latin typeface="Century Gothic" panose="020B0502020202020204" pitchFamily="34" charset="0"/>
                        </a:rPr>
                        <a:t>Breast clinic + genetics referral</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FFFFFF"/>
                    </a:solidFill>
                  </a:tcPr>
                </a:tc>
                <a:extLst>
                  <a:ext uri="{0D108BD9-81ED-4DB2-BD59-A6C34878D82A}">
                    <a16:rowId xmlns:a16="http://schemas.microsoft.com/office/drawing/2014/main" val="10003"/>
                  </a:ext>
                </a:extLst>
              </a:tr>
              <a:tr h="626068">
                <a:tc>
                  <a:txBody>
                    <a:bodyPr/>
                    <a:lstStyle/>
                    <a:p>
                      <a:pPr algn="l"/>
                      <a:r>
                        <a:rPr lang="en-IE" sz="1100" b="1" dirty="0">
                          <a:solidFill>
                            <a:srgbClr val="1C73BE"/>
                          </a:solidFill>
                          <a:latin typeface="Century Gothic" panose="020B0502020202020204" pitchFamily="34" charset="0"/>
                        </a:rPr>
                        <a:t>BRCA1/2</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100">
                          <a:solidFill>
                            <a:srgbClr val="404040"/>
                          </a:solidFill>
                          <a:latin typeface="Century Gothic" panose="020B0502020202020204" pitchFamily="34" charset="0"/>
                        </a:rPr>
                        <a:t>Specialist-led care</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100">
                          <a:solidFill>
                            <a:srgbClr val="404040"/>
                          </a:solidFill>
                          <a:latin typeface="Century Gothic" panose="020B0502020202020204" pitchFamily="34" charset="0"/>
                        </a:rPr>
                        <a:t>Annual MRI ± mammography</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tc>
                  <a:txBody>
                    <a:bodyPr/>
                    <a:lstStyle/>
                    <a:p>
                      <a:pPr algn="l"/>
                      <a:r>
                        <a:rPr lang="en-IE" sz="1100" dirty="0">
                          <a:solidFill>
                            <a:srgbClr val="404040"/>
                          </a:solidFill>
                          <a:latin typeface="Century Gothic" panose="020B0502020202020204" pitchFamily="34" charset="0"/>
                        </a:rPr>
                        <a:t>Specialist breast/genetics service</a:t>
                      </a:r>
                    </a:p>
                  </a:txBody>
                  <a:tcPr marT="54000" marB="54000" anchor="ctr">
                    <a:lnL w="12700" cap="flat" cmpd="sng" algn="ctr">
                      <a:solidFill>
                        <a:srgbClr val="BBD5EC"/>
                      </a:solidFill>
                      <a:prstDash val="solid"/>
                      <a:round/>
                    </a:lnL>
                    <a:lnR w="12700" cap="flat" cmpd="sng" algn="ctr">
                      <a:solidFill>
                        <a:srgbClr val="BBD5EC"/>
                      </a:solidFill>
                      <a:prstDash val="solid"/>
                      <a:round/>
                    </a:lnR>
                    <a:lnT w="12700" cap="flat" cmpd="sng" algn="ctr">
                      <a:solidFill>
                        <a:srgbClr val="BBD5EC"/>
                      </a:solidFill>
                      <a:prstDash val="solid"/>
                      <a:round/>
                    </a:lnT>
                    <a:lnB w="12700" cap="flat" cmpd="sng" algn="ctr">
                      <a:solidFill>
                        <a:srgbClr val="BBD5EC"/>
                      </a:solidFill>
                      <a:prstDash val="solid"/>
                      <a:round/>
                    </a:lnB>
                    <a:solidFill>
                      <a:srgbClr val="EAF2FA"/>
                    </a:solidFill>
                  </a:tcPr>
                </a:tc>
                <a:extLst>
                  <a:ext uri="{0D108BD9-81ED-4DB2-BD59-A6C34878D82A}">
                    <a16:rowId xmlns:a16="http://schemas.microsoft.com/office/drawing/2014/main" val="10004"/>
                  </a:ext>
                </a:extLst>
              </a:tr>
            </a:tbl>
          </a:graphicData>
        </a:graphic>
      </p:graphicFrame>
      <p:sp>
        <p:nvSpPr>
          <p:cNvPr id="8" name="Rectangle 7">
            <a:extLst>
              <a:ext uri="{FF2B5EF4-FFF2-40B4-BE49-F238E27FC236}">
                <a16:creationId xmlns:a16="http://schemas.microsoft.com/office/drawing/2014/main" id="{60F07C60-097A-4D6C-53B5-47F487D32832}"/>
              </a:ext>
            </a:extLst>
          </p:cNvPr>
          <p:cNvSpPr/>
          <p:nvPr/>
        </p:nvSpPr>
        <p:spPr>
          <a:xfrm>
            <a:off x="6901309" y="4436170"/>
            <a:ext cx="2059811" cy="648502"/>
          </a:xfrm>
          <a:prstGeom prst="rect">
            <a:avLst/>
          </a:prstGeom>
          <a:solidFill>
            <a:schemeClr val="bg1"/>
          </a:solidFill>
          <a:ln>
            <a:solidFill>
              <a:schemeClr val="bg1"/>
            </a:solid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IE"/>
          </a:p>
        </p:txBody>
      </p:sp>
      <p:pic>
        <p:nvPicPr>
          <p:cNvPr id="7" name="Picture 6">
            <a:extLst>
              <a:ext uri="{FF2B5EF4-FFF2-40B4-BE49-F238E27FC236}">
                <a16:creationId xmlns:a16="http://schemas.microsoft.com/office/drawing/2014/main" id="{72EF16B7-91C5-AF68-BD2A-952BF0D3D535}"/>
              </a:ext>
            </a:extLst>
          </p:cNvPr>
          <p:cNvPicPr>
            <a:picLocks noChangeAspect="1"/>
          </p:cNvPicPr>
          <p:nvPr/>
        </p:nvPicPr>
        <p:blipFill>
          <a:blip r:embed="rId3"/>
          <a:srcRect l="1028" t="13104" r="4380" b="35358"/>
          <a:stretch/>
        </p:blipFill>
        <p:spPr>
          <a:xfrm>
            <a:off x="404261" y="4356160"/>
            <a:ext cx="8510130" cy="521670"/>
          </a:xfrm>
          <a:prstGeom prst="rect">
            <a:avLst/>
          </a:prstGeom>
          <a:ln>
            <a:noFill/>
          </a:ln>
          <a:effectLst>
            <a:softEdge rad="112500"/>
          </a:effectLst>
        </p:spPr>
      </p:pic>
    </p:spTree>
    <p:extLst>
      <p:ext uri="{BB962C8B-B14F-4D97-AF65-F5344CB8AC3E}">
        <p14:creationId xmlns:p14="http://schemas.microsoft.com/office/powerpoint/2010/main" val="2601987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7DB260-1E27-4CF9-AB8C-E3C48B69BD9B}"/>
              </a:ext>
            </a:extLst>
          </p:cNvPr>
          <p:cNvSpPr>
            <a:spLocks noGrp="1"/>
          </p:cNvSpPr>
          <p:nvPr>
            <p:ph type="sldNum" sz="quarter" idx="12"/>
          </p:nvPr>
        </p:nvSpPr>
        <p:spPr/>
        <p:txBody>
          <a:bodyPr/>
          <a:lstStyle/>
          <a:p>
            <a:fld id="{8261ACF1-7EB5-A94B-A38A-B3243CD45D89}" type="slidenum">
              <a:rPr lang="en-US" smtClean="0"/>
              <a:pPr/>
              <a:t>8</a:t>
            </a:fld>
            <a:endParaRPr lang="en-US" dirty="0"/>
          </a:p>
        </p:txBody>
      </p:sp>
      <p:pic>
        <p:nvPicPr>
          <p:cNvPr id="3" name="Picture 2">
            <a:extLst>
              <a:ext uri="{FF2B5EF4-FFF2-40B4-BE49-F238E27FC236}">
                <a16:creationId xmlns:a16="http://schemas.microsoft.com/office/drawing/2014/main" id="{29A77F01-80C3-46AE-96DD-3AF330CA2BC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93192" y="239985"/>
            <a:ext cx="8339328" cy="2141178"/>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DDF753FA-F249-4F17-8844-6E2AA653DAC9}"/>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393192" y="2439488"/>
            <a:ext cx="8339328" cy="21411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50843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A34D93-D737-4887-BA4B-189C24869C65}"/>
              </a:ext>
            </a:extLst>
          </p:cNvPr>
          <p:cNvSpPr>
            <a:spLocks noGrp="1"/>
          </p:cNvSpPr>
          <p:nvPr>
            <p:ph type="sldNum" sz="quarter" idx="12"/>
          </p:nvPr>
        </p:nvSpPr>
        <p:spPr/>
        <p:txBody>
          <a:bodyPr/>
          <a:lstStyle/>
          <a:p>
            <a:fld id="{8261ACF1-7EB5-A94B-A38A-B3243CD45D89}" type="slidenum">
              <a:rPr lang="en-US" smtClean="0"/>
              <a:pPr/>
              <a:t>9</a:t>
            </a:fld>
            <a:endParaRPr lang="en-US" dirty="0"/>
          </a:p>
        </p:txBody>
      </p:sp>
      <p:pic>
        <p:nvPicPr>
          <p:cNvPr id="3" name="Picture 2">
            <a:extLst>
              <a:ext uri="{FF2B5EF4-FFF2-40B4-BE49-F238E27FC236}">
                <a16:creationId xmlns:a16="http://schemas.microsoft.com/office/drawing/2014/main" id="{DDF4E32D-40FA-4C9F-AA8B-872E348EF0E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48056" y="2523625"/>
            <a:ext cx="8339328" cy="204393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E6C2229-88B4-4FFD-90D3-9A574D2E678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57041" y="81415"/>
            <a:ext cx="8931414" cy="2731245"/>
          </a:xfrm>
          <a:prstGeom prst="rect">
            <a:avLst/>
          </a:prstGeom>
        </p:spPr>
      </p:pic>
    </p:spTree>
    <p:extLst>
      <p:ext uri="{BB962C8B-B14F-4D97-AF65-F5344CB8AC3E}">
        <p14:creationId xmlns:p14="http://schemas.microsoft.com/office/powerpoint/2010/main" val="4121459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0F70884-074F-4190-BE43-E997E271520F}"/>
              </a:ext>
            </a:extLst>
          </p:cNvPr>
          <p:cNvPicPr>
            <a:picLocks noGrp="1" noChangeAspect="1"/>
          </p:cNvPicPr>
          <p:nvPr>
            <p:ph idx="1"/>
          </p:nvPr>
        </p:nvPicPr>
        <p:blipFill>
          <a:blip r:embed="rId3"/>
          <a:stretch>
            <a:fillRect/>
          </a:stretch>
        </p:blipFill>
        <p:spPr>
          <a:xfrm>
            <a:off x="1092021" y="1189076"/>
            <a:ext cx="6959958" cy="2044805"/>
          </a:xfrm>
          <a:prstGeom prst="rect">
            <a:avLst/>
          </a:prstGeom>
        </p:spPr>
      </p:pic>
      <p:sp>
        <p:nvSpPr>
          <p:cNvPr id="2" name="Title 1">
            <a:extLst>
              <a:ext uri="{FF2B5EF4-FFF2-40B4-BE49-F238E27FC236}">
                <a16:creationId xmlns:a16="http://schemas.microsoft.com/office/drawing/2014/main" id="{5C1C7B44-C461-9910-44B2-38696A562A21}"/>
              </a:ext>
            </a:extLst>
          </p:cNvPr>
          <p:cNvSpPr>
            <a:spLocks noGrp="1"/>
          </p:cNvSpPr>
          <p:nvPr>
            <p:ph type="title"/>
          </p:nvPr>
        </p:nvSpPr>
        <p:spPr/>
        <p:txBody>
          <a:bodyPr vert="horz" wrap="square" lIns="0" tIns="0" rIns="0" bIns="0" rtlCol="0" anchor="ctr">
            <a:noAutofit/>
          </a:bodyPr>
          <a:lstStyle/>
          <a:p>
            <a:r>
              <a:rPr lang="en-GB" sz="1800" dirty="0"/>
              <a:t>Hormonal Menopause Management</a:t>
            </a:r>
          </a:p>
        </p:txBody>
      </p:sp>
      <p:sp>
        <p:nvSpPr>
          <p:cNvPr id="11" name="TextBox 10"/>
          <p:cNvSpPr txBox="1"/>
          <p:nvPr/>
        </p:nvSpPr>
        <p:spPr>
          <a:xfrm>
            <a:off x="509443" y="759427"/>
            <a:ext cx="3234784" cy="142402"/>
          </a:xfrm>
          <a:prstGeom prst="rect">
            <a:avLst/>
          </a:prstGeom>
          <a:noFill/>
        </p:spPr>
        <p:txBody>
          <a:bodyPr wrap="square" lIns="0" tIns="0" rIns="0" bIns="0">
            <a:noAutofit/>
          </a:bodyPr>
          <a:lstStyle/>
          <a:p>
            <a:pPr algn="l"/>
            <a:r>
              <a:rPr sz="1400" b="1" dirty="0">
                <a:latin typeface="Century Gothic" panose="020B0502020202020204" pitchFamily="34" charset="0"/>
              </a:rPr>
              <a:t>COMPLEX MENOPAUSE CLINIC</a:t>
            </a:r>
          </a:p>
        </p:txBody>
      </p:sp>
      <p:sp>
        <p:nvSpPr>
          <p:cNvPr id="3" name="Rectangle 2">
            <a:extLst>
              <a:ext uri="{FF2B5EF4-FFF2-40B4-BE49-F238E27FC236}">
                <a16:creationId xmlns:a16="http://schemas.microsoft.com/office/drawing/2014/main" id="{4B6E8756-4DD0-4CA4-A8D1-77D3356F1652}"/>
              </a:ext>
            </a:extLst>
          </p:cNvPr>
          <p:cNvSpPr/>
          <p:nvPr/>
        </p:nvSpPr>
        <p:spPr>
          <a:xfrm>
            <a:off x="509443" y="3586740"/>
            <a:ext cx="8412480" cy="323165"/>
          </a:xfrm>
          <a:prstGeom prst="rect">
            <a:avLst/>
          </a:prstGeom>
        </p:spPr>
        <p:txBody>
          <a:bodyPr wrap="square">
            <a:spAutoFit/>
          </a:bodyPr>
          <a:lstStyle/>
          <a:p>
            <a:r>
              <a:rPr lang="en-US" sz="1500" dirty="0">
                <a:latin typeface="Century Gothic" panose="020B0502020202020204" pitchFamily="34" charset="0"/>
              </a:rPr>
              <a:t>Modern menopause care is centered on risk stratification and shared decision-making.</a:t>
            </a:r>
          </a:p>
        </p:txBody>
      </p:sp>
    </p:spTree>
    <p:extLst>
      <p:ext uri="{BB962C8B-B14F-4D97-AF65-F5344CB8AC3E}">
        <p14:creationId xmlns:p14="http://schemas.microsoft.com/office/powerpoint/2010/main" val="3654888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877088-0FC7-4A38-915B-4B77CC6527F4}"/>
              </a:ext>
            </a:extLst>
          </p:cNvPr>
          <p:cNvSpPr>
            <a:spLocks noGrp="1"/>
          </p:cNvSpPr>
          <p:nvPr>
            <p:ph type="sldNum" sz="quarter" idx="12"/>
          </p:nvPr>
        </p:nvSpPr>
        <p:spPr/>
        <p:txBody>
          <a:bodyPr/>
          <a:lstStyle/>
          <a:p>
            <a:fld id="{8261ACF1-7EB5-A94B-A38A-B3243CD45D89}" type="slidenum">
              <a:rPr lang="en-US" smtClean="0"/>
              <a:pPr/>
              <a:t>11</a:t>
            </a:fld>
            <a:endParaRPr lang="en-US" dirty="0"/>
          </a:p>
        </p:txBody>
      </p:sp>
      <p:sp>
        <p:nvSpPr>
          <p:cNvPr id="3" name="Rectangle 2">
            <a:extLst>
              <a:ext uri="{FF2B5EF4-FFF2-40B4-BE49-F238E27FC236}">
                <a16:creationId xmlns:a16="http://schemas.microsoft.com/office/drawing/2014/main" id="{1F192C50-DB4E-42A1-AAA5-723F8E1B8830}"/>
              </a:ext>
            </a:extLst>
          </p:cNvPr>
          <p:cNvSpPr/>
          <p:nvPr/>
        </p:nvSpPr>
        <p:spPr>
          <a:xfrm>
            <a:off x="502920" y="448091"/>
            <a:ext cx="8339328" cy="4247317"/>
          </a:xfrm>
          <a:prstGeom prst="rect">
            <a:avLst/>
          </a:prstGeom>
        </p:spPr>
        <p:txBody>
          <a:bodyPr wrap="square">
            <a:spAutoFit/>
          </a:bodyPr>
          <a:lstStyle/>
          <a:p>
            <a:r>
              <a:rPr lang="en-US" b="1" u="sng" dirty="0">
                <a:latin typeface="Century Gothic" panose="020B0502020202020204" pitchFamily="34" charset="0"/>
              </a:rPr>
              <a:t>Unopposed estrogen</a:t>
            </a:r>
          </a:p>
          <a:p>
            <a:r>
              <a:rPr lang="en-US" dirty="0">
                <a:latin typeface="Century Gothic" panose="020B0502020202020204" pitchFamily="34" charset="0"/>
              </a:rPr>
              <a:t>• Is associated with little or </a:t>
            </a:r>
            <a:r>
              <a:rPr lang="en-US" b="1" dirty="0">
                <a:latin typeface="Century Gothic" panose="020B0502020202020204" pitchFamily="34" charset="0"/>
              </a:rPr>
              <a:t>no </a:t>
            </a:r>
            <a:r>
              <a:rPr lang="en-US" dirty="0">
                <a:latin typeface="Century Gothic" panose="020B0502020202020204" pitchFamily="34" charset="0"/>
              </a:rPr>
              <a:t>change in risk</a:t>
            </a:r>
          </a:p>
          <a:p>
            <a:r>
              <a:rPr lang="en-US" dirty="0">
                <a:latin typeface="Century Gothic" panose="020B0502020202020204" pitchFamily="34" charset="0"/>
              </a:rPr>
              <a:t>• There is </a:t>
            </a:r>
            <a:r>
              <a:rPr lang="en-US" b="1" dirty="0">
                <a:latin typeface="Century Gothic" panose="020B0502020202020204" pitchFamily="34" charset="0"/>
              </a:rPr>
              <a:t>no</a:t>
            </a:r>
            <a:r>
              <a:rPr lang="en-US" dirty="0">
                <a:latin typeface="Century Gothic" panose="020B0502020202020204" pitchFamily="34" charset="0"/>
              </a:rPr>
              <a:t> evidence of a dosage effect</a:t>
            </a:r>
          </a:p>
          <a:p>
            <a:r>
              <a:rPr lang="en-US" dirty="0">
                <a:latin typeface="Century Gothic" panose="020B0502020202020204" pitchFamily="34" charset="0"/>
              </a:rPr>
              <a:t>• Risk is </a:t>
            </a:r>
            <a:r>
              <a:rPr lang="en-US" b="1" dirty="0">
                <a:latin typeface="Century Gothic" panose="020B0502020202020204" pitchFamily="34" charset="0"/>
              </a:rPr>
              <a:t>not </a:t>
            </a:r>
            <a:r>
              <a:rPr lang="en-US" dirty="0">
                <a:latin typeface="Century Gothic" panose="020B0502020202020204" pitchFamily="34" charset="0"/>
              </a:rPr>
              <a:t>increased with vaginal estrogen</a:t>
            </a:r>
          </a:p>
          <a:p>
            <a:r>
              <a:rPr lang="en-US" dirty="0">
                <a:latin typeface="Century Gothic" panose="020B0502020202020204" pitchFamily="34" charset="0"/>
              </a:rPr>
              <a:t>• Risk may be increased in past users</a:t>
            </a:r>
          </a:p>
          <a:p>
            <a:endParaRPr lang="en-US" dirty="0">
              <a:latin typeface="Century Gothic" panose="020B0502020202020204" pitchFamily="34" charset="0"/>
            </a:endParaRPr>
          </a:p>
          <a:p>
            <a:endParaRPr lang="en-US" dirty="0">
              <a:latin typeface="Century Gothic" panose="020B0502020202020204" pitchFamily="34" charset="0"/>
            </a:endParaRPr>
          </a:p>
          <a:p>
            <a:r>
              <a:rPr lang="en-US" b="1" u="sng" dirty="0">
                <a:latin typeface="Century Gothic" panose="020B0502020202020204" pitchFamily="34" charset="0"/>
              </a:rPr>
              <a:t>Combined HRT</a:t>
            </a:r>
          </a:p>
          <a:p>
            <a:r>
              <a:rPr lang="en-US" dirty="0">
                <a:latin typeface="Century Gothic" panose="020B0502020202020204" pitchFamily="34" charset="0"/>
              </a:rPr>
              <a:t>• Can be associated with a duration-dependent increased risk</a:t>
            </a:r>
          </a:p>
          <a:p>
            <a:r>
              <a:rPr lang="en-US" dirty="0">
                <a:latin typeface="Century Gothic" panose="020B0502020202020204" pitchFamily="34" charset="0"/>
              </a:rPr>
              <a:t>• Although continuous combined HRT confers a greater risk than sequential HRT, the absolute excess risk is </a:t>
            </a:r>
            <a:r>
              <a:rPr lang="en-US" sz="1000" dirty="0">
                <a:latin typeface="Century Gothic" panose="020B0502020202020204" pitchFamily="34" charset="0"/>
              </a:rPr>
              <a:t>small (i.e. 10 additional diagnoses per 1000 women aged 50 to 59 with up to 14 years use). </a:t>
            </a:r>
            <a:r>
              <a:rPr lang="en-US" dirty="0">
                <a:latin typeface="Century Gothic" panose="020B0502020202020204" pitchFamily="34" charset="0"/>
              </a:rPr>
              <a:t>This should also be weighed against the risk of </a:t>
            </a:r>
            <a:r>
              <a:rPr lang="en-US" b="1" dirty="0">
                <a:latin typeface="Century Gothic" panose="020B0502020202020204" pitchFamily="34" charset="0"/>
              </a:rPr>
              <a:t>endometrial cancer</a:t>
            </a:r>
            <a:r>
              <a:rPr lang="en-US" dirty="0">
                <a:latin typeface="Century Gothic" panose="020B0502020202020204" pitchFamily="34" charset="0"/>
              </a:rPr>
              <a:t>, which is significantly decreased by long-term, continuous combined HRT</a:t>
            </a:r>
          </a:p>
          <a:p>
            <a:r>
              <a:rPr lang="en-US" dirty="0">
                <a:latin typeface="Century Gothic" panose="020B0502020202020204" pitchFamily="34" charset="0"/>
              </a:rPr>
              <a:t>• Risk may be increased in past users</a:t>
            </a:r>
          </a:p>
        </p:txBody>
      </p:sp>
      <p:pic>
        <p:nvPicPr>
          <p:cNvPr id="4" name="Picture 3">
            <a:extLst>
              <a:ext uri="{FF2B5EF4-FFF2-40B4-BE49-F238E27FC236}">
                <a16:creationId xmlns:a16="http://schemas.microsoft.com/office/drawing/2014/main" id="{B7B002AE-63E8-48E0-AD87-172FCD5ABBF0}"/>
              </a:ext>
            </a:extLst>
          </p:cNvPr>
          <p:cNvPicPr>
            <a:picLocks noChangeAspect="1"/>
          </p:cNvPicPr>
          <p:nvPr/>
        </p:nvPicPr>
        <p:blipFill>
          <a:blip r:embed="rId3"/>
          <a:stretch>
            <a:fillRect/>
          </a:stretch>
        </p:blipFill>
        <p:spPr>
          <a:xfrm>
            <a:off x="6004752" y="448091"/>
            <a:ext cx="2837496" cy="1857469"/>
          </a:xfrm>
          <a:prstGeom prst="rect">
            <a:avLst/>
          </a:prstGeom>
          <a:ln>
            <a:noFill/>
          </a:ln>
          <a:effectLst>
            <a:softEdge rad="112500"/>
          </a:effectLst>
        </p:spPr>
      </p:pic>
    </p:spTree>
    <p:extLst>
      <p:ext uri="{BB962C8B-B14F-4D97-AF65-F5344CB8AC3E}">
        <p14:creationId xmlns:p14="http://schemas.microsoft.com/office/powerpoint/2010/main" val="603015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818ED2-5196-4CD7-9384-9D3A56D81789}"/>
              </a:ext>
            </a:extLst>
          </p:cNvPr>
          <p:cNvSpPr>
            <a:spLocks noGrp="1"/>
          </p:cNvSpPr>
          <p:nvPr>
            <p:ph type="sldNum" sz="quarter" idx="12"/>
          </p:nvPr>
        </p:nvSpPr>
        <p:spPr/>
        <p:txBody>
          <a:bodyPr/>
          <a:lstStyle/>
          <a:p>
            <a:fld id="{8261ACF1-7EB5-A94B-A38A-B3243CD45D89}" type="slidenum">
              <a:rPr lang="en-US" smtClean="0"/>
              <a:pPr/>
              <a:t>12</a:t>
            </a:fld>
            <a:endParaRPr lang="en-US" dirty="0"/>
          </a:p>
        </p:txBody>
      </p:sp>
      <p:pic>
        <p:nvPicPr>
          <p:cNvPr id="3" name="Picture 2">
            <a:extLst>
              <a:ext uri="{FF2B5EF4-FFF2-40B4-BE49-F238E27FC236}">
                <a16:creationId xmlns:a16="http://schemas.microsoft.com/office/drawing/2014/main" id="{C1680B30-85D4-4519-AFBB-9A706F247CD6}"/>
              </a:ext>
            </a:extLst>
          </p:cNvPr>
          <p:cNvPicPr>
            <a:picLocks noChangeAspect="1"/>
          </p:cNvPicPr>
          <p:nvPr/>
        </p:nvPicPr>
        <p:blipFill>
          <a:blip r:embed="rId3"/>
          <a:stretch>
            <a:fillRect/>
          </a:stretch>
        </p:blipFill>
        <p:spPr>
          <a:xfrm>
            <a:off x="325877" y="813302"/>
            <a:ext cx="4306824" cy="3835702"/>
          </a:xfrm>
          <a:prstGeom prst="rect">
            <a:avLst/>
          </a:prstGeom>
          <a:ln>
            <a:noFill/>
          </a:ln>
          <a:effectLst>
            <a:softEdge rad="112500"/>
          </a:effectLst>
        </p:spPr>
      </p:pic>
      <p:sp>
        <p:nvSpPr>
          <p:cNvPr id="4" name="Rectangle 3">
            <a:extLst>
              <a:ext uri="{FF2B5EF4-FFF2-40B4-BE49-F238E27FC236}">
                <a16:creationId xmlns:a16="http://schemas.microsoft.com/office/drawing/2014/main" id="{D9F67AD3-A140-49D2-8175-CDDF3670C31F}"/>
              </a:ext>
            </a:extLst>
          </p:cNvPr>
          <p:cNvSpPr/>
          <p:nvPr/>
        </p:nvSpPr>
        <p:spPr>
          <a:xfrm>
            <a:off x="325876" y="324260"/>
            <a:ext cx="4169923" cy="369332"/>
          </a:xfrm>
          <a:prstGeom prst="rect">
            <a:avLst/>
          </a:prstGeom>
        </p:spPr>
        <p:txBody>
          <a:bodyPr wrap="square">
            <a:spAutoFit/>
          </a:bodyPr>
          <a:lstStyle/>
          <a:p>
            <a:pPr algn="ctr"/>
            <a:r>
              <a:rPr lang="en-US" dirty="0">
                <a:solidFill>
                  <a:srgbClr val="1C73BE"/>
                </a:solidFill>
                <a:latin typeface="Century Gothic" panose="020B0502020202020204" pitchFamily="34" charset="0"/>
                <a:ea typeface="Verdana" panose="020B0604030504040204" pitchFamily="34" charset="0"/>
                <a:cs typeface="+mj-cs"/>
              </a:rPr>
              <a:t>Potential</a:t>
            </a:r>
            <a:r>
              <a:rPr lang="en-US" b="1" dirty="0">
                <a:solidFill>
                  <a:srgbClr val="1C73BE"/>
                </a:solidFill>
                <a:latin typeface="Century Gothic" panose="020B0502020202020204" pitchFamily="34" charset="0"/>
                <a:ea typeface="Verdana" panose="020B0604030504040204" pitchFamily="34" charset="0"/>
                <a:cs typeface="+mj-cs"/>
              </a:rPr>
              <a:t> Benefits </a:t>
            </a:r>
            <a:r>
              <a:rPr lang="en-US" dirty="0">
                <a:solidFill>
                  <a:srgbClr val="1C73BE"/>
                </a:solidFill>
                <a:latin typeface="Century Gothic" panose="020B0502020202020204" pitchFamily="34" charset="0"/>
                <a:ea typeface="Verdana" panose="020B0604030504040204" pitchFamily="34" charset="0"/>
                <a:cs typeface="+mj-cs"/>
              </a:rPr>
              <a:t>of HRT</a:t>
            </a:r>
            <a:endParaRPr lang="en-IE" dirty="0">
              <a:solidFill>
                <a:srgbClr val="1C73BE"/>
              </a:solidFill>
            </a:endParaRPr>
          </a:p>
        </p:txBody>
      </p:sp>
      <p:pic>
        <p:nvPicPr>
          <p:cNvPr id="5" name="Picture 4">
            <a:extLst>
              <a:ext uri="{FF2B5EF4-FFF2-40B4-BE49-F238E27FC236}">
                <a16:creationId xmlns:a16="http://schemas.microsoft.com/office/drawing/2014/main" id="{1D481C9E-8C95-4E8D-A3C9-C475DB97F089}"/>
              </a:ext>
            </a:extLst>
          </p:cNvPr>
          <p:cNvPicPr>
            <a:picLocks noChangeAspect="1"/>
          </p:cNvPicPr>
          <p:nvPr/>
        </p:nvPicPr>
        <p:blipFill>
          <a:blip r:embed="rId4"/>
          <a:stretch>
            <a:fillRect/>
          </a:stretch>
        </p:blipFill>
        <p:spPr>
          <a:xfrm>
            <a:off x="4607567" y="814709"/>
            <a:ext cx="4210556" cy="3834294"/>
          </a:xfrm>
          <a:prstGeom prst="rect">
            <a:avLst/>
          </a:prstGeom>
        </p:spPr>
      </p:pic>
      <p:sp>
        <p:nvSpPr>
          <p:cNvPr id="6" name="Rectangle 5">
            <a:extLst>
              <a:ext uri="{FF2B5EF4-FFF2-40B4-BE49-F238E27FC236}">
                <a16:creationId xmlns:a16="http://schemas.microsoft.com/office/drawing/2014/main" id="{D435E7E3-779E-445D-8E41-BA9C702D3311}"/>
              </a:ext>
            </a:extLst>
          </p:cNvPr>
          <p:cNvSpPr/>
          <p:nvPr/>
        </p:nvSpPr>
        <p:spPr>
          <a:xfrm>
            <a:off x="4495799" y="314323"/>
            <a:ext cx="4281690" cy="369332"/>
          </a:xfrm>
          <a:prstGeom prst="rect">
            <a:avLst/>
          </a:prstGeom>
        </p:spPr>
        <p:txBody>
          <a:bodyPr wrap="square">
            <a:spAutoFit/>
          </a:bodyPr>
          <a:lstStyle/>
          <a:p>
            <a:pPr algn="ctr"/>
            <a:r>
              <a:rPr lang="en-US" dirty="0">
                <a:solidFill>
                  <a:srgbClr val="1C73BE"/>
                </a:solidFill>
              </a:rPr>
              <a:t>P</a:t>
            </a:r>
            <a:r>
              <a:rPr lang="en-US" dirty="0">
                <a:solidFill>
                  <a:srgbClr val="1C73BE"/>
                </a:solidFill>
                <a:latin typeface="Century Gothic" panose="020B0502020202020204" pitchFamily="34" charset="0"/>
                <a:ea typeface="Verdana" panose="020B0604030504040204" pitchFamily="34" charset="0"/>
                <a:cs typeface="+mj-cs"/>
              </a:rPr>
              <a:t>otential </a:t>
            </a:r>
            <a:r>
              <a:rPr lang="en-US" b="1" dirty="0">
                <a:solidFill>
                  <a:srgbClr val="1C73BE"/>
                </a:solidFill>
                <a:latin typeface="Century Gothic" panose="020B0502020202020204" pitchFamily="34" charset="0"/>
                <a:ea typeface="Verdana" panose="020B0604030504040204" pitchFamily="34" charset="0"/>
                <a:cs typeface="+mj-cs"/>
              </a:rPr>
              <a:t>Drawbacks and Risks </a:t>
            </a:r>
            <a:r>
              <a:rPr lang="en-US" dirty="0">
                <a:solidFill>
                  <a:srgbClr val="1C73BE"/>
                </a:solidFill>
                <a:latin typeface="Century Gothic" panose="020B0502020202020204" pitchFamily="34" charset="0"/>
                <a:ea typeface="Verdana" panose="020B0604030504040204" pitchFamily="34" charset="0"/>
                <a:cs typeface="+mj-cs"/>
              </a:rPr>
              <a:t>of HRT</a:t>
            </a:r>
          </a:p>
        </p:txBody>
      </p:sp>
      <p:pic>
        <p:nvPicPr>
          <p:cNvPr id="7" name="Picture 6">
            <a:extLst>
              <a:ext uri="{FF2B5EF4-FFF2-40B4-BE49-F238E27FC236}">
                <a16:creationId xmlns:a16="http://schemas.microsoft.com/office/drawing/2014/main" id="{DACE6276-04F1-49F8-AED7-7DC132A27593}"/>
              </a:ext>
            </a:extLst>
          </p:cNvPr>
          <p:cNvPicPr>
            <a:picLocks noChangeAspect="1"/>
          </p:cNvPicPr>
          <p:nvPr/>
        </p:nvPicPr>
        <p:blipFill>
          <a:blip r:embed="rId5"/>
          <a:stretch>
            <a:fillRect/>
          </a:stretch>
        </p:blipFill>
        <p:spPr>
          <a:xfrm>
            <a:off x="4023360" y="3369309"/>
            <a:ext cx="1106905" cy="1037278"/>
          </a:xfrm>
          <a:prstGeom prst="rect">
            <a:avLst/>
          </a:prstGeom>
          <a:ln>
            <a:noFill/>
          </a:ln>
          <a:effectLst>
            <a:softEdge rad="112500"/>
          </a:effectLst>
        </p:spPr>
      </p:pic>
    </p:spTree>
    <p:extLst>
      <p:ext uri="{BB962C8B-B14F-4D97-AF65-F5344CB8AC3E}">
        <p14:creationId xmlns:p14="http://schemas.microsoft.com/office/powerpoint/2010/main" val="230987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766A3AE4-33B6-4F8F-8EB9-5D2B3C549F95}"/>
              </a:ext>
            </a:extLst>
          </p:cNvPr>
          <p:cNvSpPr>
            <a:spLocks noGrp="1"/>
          </p:cNvSpPr>
          <p:nvPr>
            <p:ph idx="1"/>
          </p:nvPr>
        </p:nvSpPr>
        <p:spPr>
          <a:xfrm>
            <a:off x="528693" y="767790"/>
            <a:ext cx="6079117" cy="4101427"/>
          </a:xfrm>
        </p:spPr>
        <p:txBody>
          <a:bodyPr>
            <a:normAutofit fontScale="70000" lnSpcReduction="20000"/>
          </a:bodyPr>
          <a:lstStyle/>
          <a:p>
            <a:pPr marL="0" indent="0">
              <a:lnSpc>
                <a:spcPct val="120000"/>
              </a:lnSpc>
              <a:spcBef>
                <a:spcPts val="525"/>
              </a:spcBef>
              <a:spcAft>
                <a:spcPts val="600"/>
              </a:spcAft>
              <a:buNone/>
            </a:pPr>
            <a:r>
              <a:rPr lang="en-IE" sz="1800" b="1" dirty="0"/>
              <a:t>Not all HRT carries the same risk</a:t>
            </a:r>
          </a:p>
          <a:p>
            <a:pPr marL="214313" indent="-214313">
              <a:lnSpc>
                <a:spcPct val="120000"/>
              </a:lnSpc>
              <a:spcBef>
                <a:spcPts val="225"/>
              </a:spcBef>
              <a:spcAft>
                <a:spcPts val="600"/>
              </a:spcAft>
              <a:buFont typeface="Arial" panose="020B0604020202020204" pitchFamily="34" charset="0"/>
              <a:buChar char="•"/>
            </a:pPr>
            <a:r>
              <a:rPr lang="en-IE" sz="1800" dirty="0"/>
              <a:t>Oestrogen-only HRT has little or no increase in breast cancer risk</a:t>
            </a:r>
          </a:p>
          <a:p>
            <a:pPr marL="214313" indent="-214313">
              <a:lnSpc>
                <a:spcPct val="120000"/>
              </a:lnSpc>
              <a:spcBef>
                <a:spcPts val="225"/>
              </a:spcBef>
              <a:spcAft>
                <a:spcPts val="600"/>
              </a:spcAft>
              <a:buFont typeface="Arial" panose="020B0604020202020204" pitchFamily="34" charset="0"/>
              <a:buChar char="•"/>
            </a:pPr>
            <a:r>
              <a:rPr lang="en-IE" sz="1800" dirty="0"/>
              <a:t>Combined oestrogen-progestogen HRT is associated with a small increase in breast cancer diagnoses that rises with duration of use</a:t>
            </a:r>
          </a:p>
          <a:p>
            <a:pPr marL="214313" indent="-214313">
              <a:lnSpc>
                <a:spcPct val="120000"/>
              </a:lnSpc>
              <a:spcBef>
                <a:spcPts val="225"/>
              </a:spcBef>
              <a:spcAft>
                <a:spcPts val="600"/>
              </a:spcAft>
              <a:buFont typeface="Arial" panose="020B0604020202020204" pitchFamily="34" charset="0"/>
              <a:buChar char="•"/>
            </a:pPr>
            <a:r>
              <a:rPr lang="en-IE" sz="1800" dirty="0"/>
              <a:t>Contemporary prescribing increasingly favours transdermal oestradiol and </a:t>
            </a:r>
            <a:r>
              <a:rPr lang="en-IE" sz="1800" dirty="0" err="1"/>
              <a:t>micronised</a:t>
            </a:r>
            <a:r>
              <a:rPr lang="en-IE" sz="1800" dirty="0"/>
              <a:t> progesterone where appropriate.</a:t>
            </a:r>
          </a:p>
          <a:p>
            <a:pPr marL="214313" indent="-214313">
              <a:lnSpc>
                <a:spcPct val="120000"/>
              </a:lnSpc>
              <a:spcBef>
                <a:spcPts val="225"/>
              </a:spcBef>
              <a:spcAft>
                <a:spcPts val="600"/>
              </a:spcAft>
              <a:buFont typeface="Arial" panose="020B0604020202020204" pitchFamily="34" charset="0"/>
              <a:buChar char="•"/>
            </a:pPr>
            <a:r>
              <a:rPr lang="en-IE" sz="1800" dirty="0"/>
              <a:t>Vaginal oestrogen is not associated with increased breast cancer risk</a:t>
            </a:r>
            <a:endParaRPr lang="en-IE" sz="1800" b="1" dirty="0"/>
          </a:p>
          <a:p>
            <a:pPr marL="0" indent="0">
              <a:lnSpc>
                <a:spcPct val="120000"/>
              </a:lnSpc>
              <a:spcBef>
                <a:spcPts val="525"/>
              </a:spcBef>
              <a:spcAft>
                <a:spcPts val="600"/>
              </a:spcAft>
              <a:buNone/>
            </a:pPr>
            <a:endParaRPr lang="en-IE" sz="1800" b="1" dirty="0"/>
          </a:p>
          <a:p>
            <a:pPr marL="0" indent="0">
              <a:lnSpc>
                <a:spcPct val="120000"/>
              </a:lnSpc>
              <a:spcBef>
                <a:spcPts val="525"/>
              </a:spcBef>
              <a:spcAft>
                <a:spcPts val="600"/>
              </a:spcAft>
              <a:buNone/>
            </a:pPr>
            <a:r>
              <a:rPr lang="en-IE" sz="1800" b="1" dirty="0"/>
              <a:t>Absolute risk matters more than relative risk</a:t>
            </a:r>
          </a:p>
          <a:p>
            <a:pPr marL="214313" indent="-214313">
              <a:lnSpc>
                <a:spcPct val="120000"/>
              </a:lnSpc>
              <a:spcBef>
                <a:spcPts val="225"/>
              </a:spcBef>
              <a:spcAft>
                <a:spcPts val="600"/>
              </a:spcAft>
              <a:buFont typeface="Arial" panose="020B0604020202020204" pitchFamily="34" charset="0"/>
              <a:buChar char="•"/>
            </a:pPr>
            <a:r>
              <a:rPr lang="en-IE" sz="1800" dirty="0"/>
              <a:t>Most women substantially overestimate the breast cancer risk associated with HRT</a:t>
            </a:r>
          </a:p>
          <a:p>
            <a:pPr marL="214313" indent="-214313">
              <a:lnSpc>
                <a:spcPct val="120000"/>
              </a:lnSpc>
              <a:spcBef>
                <a:spcPts val="225"/>
              </a:spcBef>
              <a:spcAft>
                <a:spcPts val="600"/>
              </a:spcAft>
              <a:buFont typeface="Arial" panose="020B0604020202020204" pitchFamily="34" charset="0"/>
              <a:buChar char="•"/>
            </a:pPr>
            <a:r>
              <a:rPr lang="en-IE" sz="1800" dirty="0"/>
              <a:t>Risk discussions should focus on absolute excess risk rather than relative risk percentages</a:t>
            </a:r>
          </a:p>
          <a:p>
            <a:pPr marL="214313" indent="-214313">
              <a:lnSpc>
                <a:spcPct val="120000"/>
              </a:lnSpc>
              <a:spcBef>
                <a:spcPts val="225"/>
              </a:spcBef>
              <a:spcAft>
                <a:spcPts val="600"/>
              </a:spcAft>
              <a:buFont typeface="Arial" panose="020B0604020202020204" pitchFamily="34" charset="0"/>
              <a:buChar char="•"/>
            </a:pPr>
            <a:r>
              <a:rPr lang="en-IE" sz="1800" b="1" dirty="0"/>
              <a:t>Lifestyle factors often contribute as much or more risk than HRT itself</a:t>
            </a:r>
          </a:p>
          <a:p>
            <a:pPr marL="0" indent="0" algn="r">
              <a:spcBef>
                <a:spcPts val="675"/>
              </a:spcBef>
              <a:spcAft>
                <a:spcPts val="600"/>
              </a:spcAft>
              <a:buNone/>
            </a:pPr>
            <a:r>
              <a:rPr lang="en-IE" sz="900" dirty="0"/>
              <a:t>(BMS, 2025)</a:t>
            </a:r>
          </a:p>
        </p:txBody>
      </p:sp>
      <p:sp>
        <p:nvSpPr>
          <p:cNvPr id="3" name="Slide Number Placeholder 2">
            <a:extLst>
              <a:ext uri="{FF2B5EF4-FFF2-40B4-BE49-F238E27FC236}">
                <a16:creationId xmlns:a16="http://schemas.microsoft.com/office/drawing/2014/main" id="{A5EF5BC5-660B-8241-ADA8-9DE56B3CD649}"/>
              </a:ext>
            </a:extLst>
          </p:cNvPr>
          <p:cNvSpPr>
            <a:spLocks noGrp="1"/>
          </p:cNvSpPr>
          <p:nvPr>
            <p:ph type="sldNum" sz="quarter" idx="12"/>
          </p:nvPr>
        </p:nvSpPr>
        <p:spPr/>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fld id="{8261ACF1-7EB5-A94B-A38A-B3243CD45D89}" type="slidenum">
              <a:rPr kumimoji="0" lang="en-US" sz="900" b="0" i="0" u="none" strike="noStrike" kern="1200" cap="none" spc="0" normalizeH="0" baseline="0" noProof="0">
                <a:ln>
                  <a:noFill/>
                </a:ln>
                <a:solidFill>
                  <a:prstClr val="black">
                    <a:tint val="75000"/>
                  </a:prstClr>
                </a:solidFill>
                <a:effectLst/>
                <a:uLnTx/>
                <a:uFillTx/>
                <a:latin typeface="Century Gothic"/>
                <a:ea typeface="+mn-ea"/>
                <a:cs typeface="+mn-cs"/>
              </a:rPr>
              <a:pPr marL="0" marR="0" lvl="0" indent="0" algn="l" defTabSz="457189"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prstClr val="black">
                  <a:tint val="75000"/>
                </a:prstClr>
              </a:solidFill>
              <a:effectLst/>
              <a:uLnTx/>
              <a:uFillTx/>
              <a:latin typeface="Century Gothic"/>
              <a:ea typeface="+mn-ea"/>
              <a:cs typeface="+mn-cs"/>
            </a:endParaRPr>
          </a:p>
        </p:txBody>
      </p:sp>
      <p:sp>
        <p:nvSpPr>
          <p:cNvPr id="4" name="Title 3">
            <a:extLst>
              <a:ext uri="{FF2B5EF4-FFF2-40B4-BE49-F238E27FC236}">
                <a16:creationId xmlns:a16="http://schemas.microsoft.com/office/drawing/2014/main" id="{E67A3C11-BAC6-B242-82EA-1C10A94DB3DD}"/>
              </a:ext>
            </a:extLst>
          </p:cNvPr>
          <p:cNvSpPr>
            <a:spLocks noGrp="1"/>
          </p:cNvSpPr>
          <p:nvPr>
            <p:ph type="title"/>
          </p:nvPr>
        </p:nvSpPr>
        <p:spPr>
          <a:xfrm>
            <a:off x="509443" y="43022"/>
            <a:ext cx="8229600" cy="638319"/>
          </a:xfrm>
        </p:spPr>
        <p:txBody>
          <a:bodyPr>
            <a:noAutofit/>
          </a:bodyPr>
          <a:lstStyle/>
          <a:p>
            <a:br>
              <a:rPr lang="en-IE" sz="1800" dirty="0">
                <a:solidFill>
                  <a:srgbClr val="1C73BE"/>
                </a:solidFill>
              </a:rPr>
            </a:br>
            <a:r>
              <a:rPr lang="en-IE" sz="1800" dirty="0">
                <a:solidFill>
                  <a:srgbClr val="1C73BE"/>
                </a:solidFill>
              </a:rPr>
              <a:t>HRT &amp; Breast Cancer Risk</a:t>
            </a:r>
            <a:br>
              <a:rPr lang="en-IE" sz="1800" dirty="0">
                <a:solidFill>
                  <a:srgbClr val="1C73BE"/>
                </a:solidFill>
              </a:rPr>
            </a:br>
            <a:endParaRPr lang="en-US" sz="1800" dirty="0">
              <a:solidFill>
                <a:srgbClr val="1C73BE"/>
              </a:solidFill>
            </a:endParaRPr>
          </a:p>
        </p:txBody>
      </p:sp>
      <p:pic>
        <p:nvPicPr>
          <p:cNvPr id="8" name="Picture 7">
            <a:extLst>
              <a:ext uri="{FF2B5EF4-FFF2-40B4-BE49-F238E27FC236}">
                <a16:creationId xmlns:a16="http://schemas.microsoft.com/office/drawing/2014/main" id="{D72EFBA9-9B61-474C-A173-A74D82E2FE7A}"/>
              </a:ext>
            </a:extLst>
          </p:cNvPr>
          <p:cNvPicPr>
            <a:picLocks noChangeAspect="1"/>
          </p:cNvPicPr>
          <p:nvPr/>
        </p:nvPicPr>
        <p:blipFill rotWithShape="1">
          <a:blip r:embed="rId3"/>
          <a:srcRect r="49582"/>
          <a:stretch/>
        </p:blipFill>
        <p:spPr>
          <a:xfrm>
            <a:off x="6607810" y="1186225"/>
            <a:ext cx="2279258" cy="2519501"/>
          </a:xfrm>
          <a:prstGeom prst="rect">
            <a:avLst/>
          </a:prstGeom>
        </p:spPr>
      </p:pic>
    </p:spTree>
    <p:extLst>
      <p:ext uri="{BB962C8B-B14F-4D97-AF65-F5344CB8AC3E}">
        <p14:creationId xmlns:p14="http://schemas.microsoft.com/office/powerpoint/2010/main" val="1532612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6B7261-FE8C-80A0-C573-002140D3561E}"/>
              </a:ext>
            </a:extLst>
          </p:cNvPr>
          <p:cNvSpPr>
            <a:spLocks noGrp="1"/>
          </p:cNvSpPr>
          <p:nvPr>
            <p:ph type="sldNum" sz="quarter" idx="12"/>
          </p:nvPr>
        </p:nvSpPr>
        <p:spPr/>
        <p:txBody>
          <a:bodyPr/>
          <a:lstStyle/>
          <a:p>
            <a:fld id="{B6F15528-21DE-4FAA-801E-634DDDAF4B2B}" type="slidenum">
              <a:rPr lang="en-US" smtClean="0"/>
              <a:pPr/>
              <a:t>14</a:t>
            </a:fld>
            <a:endParaRPr lang="en-US"/>
          </a:p>
        </p:txBody>
      </p:sp>
      <p:pic>
        <p:nvPicPr>
          <p:cNvPr id="3" name="Picture 2">
            <a:extLst>
              <a:ext uri="{FF2B5EF4-FFF2-40B4-BE49-F238E27FC236}">
                <a16:creationId xmlns:a16="http://schemas.microsoft.com/office/drawing/2014/main" id="{5CA6EE96-8FD9-4DC9-8285-EC57EF6804B0}"/>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979235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B5996-9096-EE66-D150-74EA643B37C0}"/>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35F0CC25-2E1A-2D32-836E-9F8322D5B4EA}"/>
              </a:ext>
            </a:extLst>
          </p:cNvPr>
          <p:cNvSpPr>
            <a:spLocks noGrp="1"/>
          </p:cNvSpPr>
          <p:nvPr>
            <p:ph idx="1"/>
          </p:nvPr>
        </p:nvSpPr>
        <p:spPr/>
        <p:txBody>
          <a:bodyPr>
            <a:normAutofit/>
          </a:bodyPr>
          <a:lstStyle/>
          <a:p>
            <a:pPr lvl="0">
              <a:lnSpc>
                <a:spcPct val="90000"/>
              </a:lnSpc>
            </a:pPr>
            <a:endParaRPr lang="en-US" sz="1800" b="1" dirty="0">
              <a:latin typeface="Arial" panose="020B0604020202020204" pitchFamily="34" charset="0"/>
              <a:cs typeface="Arial" panose="020B0604020202020204" pitchFamily="34" charset="0"/>
            </a:endParaRPr>
          </a:p>
          <a:p>
            <a:endParaRPr lang="en-IE" dirty="0"/>
          </a:p>
        </p:txBody>
      </p:sp>
      <p:sp>
        <p:nvSpPr>
          <p:cNvPr id="5" name="Rectangle 4">
            <a:extLst>
              <a:ext uri="{FF2B5EF4-FFF2-40B4-BE49-F238E27FC236}">
                <a16:creationId xmlns:a16="http://schemas.microsoft.com/office/drawing/2014/main" id="{92D3C2F1-61A1-41E9-92E0-A8F996163736}"/>
              </a:ext>
            </a:extLst>
          </p:cNvPr>
          <p:cNvSpPr/>
          <p:nvPr/>
        </p:nvSpPr>
        <p:spPr>
          <a:xfrm>
            <a:off x="509442" y="641475"/>
            <a:ext cx="5920351" cy="3908762"/>
          </a:xfrm>
          <a:prstGeom prst="rect">
            <a:avLst/>
          </a:prstGeom>
        </p:spPr>
        <p:txBody>
          <a:bodyPr wrap="square">
            <a:spAutoFit/>
          </a:bodyPr>
          <a:lstStyle/>
          <a:p>
            <a:endParaRPr lang="en-US" sz="1000" dirty="0">
              <a:latin typeface="Century Gothic" panose="020B0502020202020204" pitchFamily="34" charset="0"/>
            </a:endParaRPr>
          </a:p>
          <a:p>
            <a:r>
              <a:rPr lang="en-US" sz="1400" dirty="0">
                <a:latin typeface="Century Gothic" panose="020B0502020202020204" pitchFamily="34" charset="0"/>
              </a:rPr>
              <a:t>•  In women with a low underlying risk of breast cancer (i.e. most of the population), the symptomatic benefits of HRT use for </a:t>
            </a:r>
            <a:r>
              <a:rPr lang="en-US" sz="1400" b="1" dirty="0">
                <a:latin typeface="Century Gothic" panose="020B0502020202020204" pitchFamily="34" charset="0"/>
              </a:rPr>
              <a:t>up to five years </a:t>
            </a:r>
            <a:r>
              <a:rPr lang="en-US" sz="1400" dirty="0">
                <a:latin typeface="Century Gothic" panose="020B0502020202020204" pitchFamily="34" charset="0"/>
              </a:rPr>
              <a:t>will exceed potential harm</a:t>
            </a:r>
          </a:p>
          <a:p>
            <a:endParaRPr lang="en-US" sz="1400" dirty="0">
              <a:latin typeface="Century Gothic" panose="020B0502020202020204" pitchFamily="34" charset="0"/>
            </a:endParaRPr>
          </a:p>
          <a:p>
            <a:r>
              <a:rPr lang="en-US" sz="1400" dirty="0">
                <a:latin typeface="Century Gothic" panose="020B0502020202020204" pitchFamily="34" charset="0"/>
              </a:rPr>
              <a:t>•  Where risk with HRT is estimated to be elevated, the degree conferred is considered Small and Most women will </a:t>
            </a:r>
            <a:r>
              <a:rPr lang="en-US" sz="1400" b="1" dirty="0">
                <a:latin typeface="Century Gothic" panose="020B0502020202020204" pitchFamily="34" charset="0"/>
              </a:rPr>
              <a:t>not</a:t>
            </a:r>
            <a:r>
              <a:rPr lang="en-US" sz="1400" dirty="0">
                <a:latin typeface="Century Gothic" panose="020B0502020202020204" pitchFamily="34" charset="0"/>
              </a:rPr>
              <a:t> be diagnosed with breast cancer as a result of their exposure to HRT</a:t>
            </a:r>
          </a:p>
          <a:p>
            <a:endParaRPr lang="en-US" sz="1400" dirty="0">
              <a:latin typeface="Century Gothic" panose="020B0502020202020204" pitchFamily="34" charset="0"/>
            </a:endParaRPr>
          </a:p>
          <a:p>
            <a:r>
              <a:rPr lang="en-US" sz="1400" dirty="0">
                <a:latin typeface="Century Gothic" panose="020B0502020202020204" pitchFamily="34" charset="0"/>
              </a:rPr>
              <a:t>• In women with premature ovarian insufficiency years of HRT exposure should be counted from the age of 50 </a:t>
            </a:r>
            <a:r>
              <a:rPr lang="en-US" sz="1400" b="1" dirty="0">
                <a:latin typeface="Century Gothic" panose="020B0502020202020204" pitchFamily="34" charset="0"/>
              </a:rPr>
              <a:t>and not the age at which HRT is commenced</a:t>
            </a:r>
          </a:p>
          <a:p>
            <a:endParaRPr lang="en-US" sz="1400" b="1" dirty="0">
              <a:latin typeface="Century Gothic" panose="020B0502020202020204" pitchFamily="34" charset="0"/>
            </a:endParaRPr>
          </a:p>
          <a:p>
            <a:r>
              <a:rPr lang="en-US" sz="1400" dirty="0">
                <a:latin typeface="Century Gothic" panose="020B0502020202020204" pitchFamily="34" charset="0"/>
              </a:rPr>
              <a:t>•  There is insufficient evidence to recommend time from menopause should influence decision-making when commencing HRT</a:t>
            </a:r>
          </a:p>
          <a:p>
            <a:endParaRPr lang="en-US" sz="1400" dirty="0">
              <a:latin typeface="Century Gothic" panose="020B0502020202020204" pitchFamily="34" charset="0"/>
            </a:endParaRPr>
          </a:p>
          <a:p>
            <a:r>
              <a:rPr lang="en-US" sz="1400" dirty="0">
                <a:latin typeface="Century Gothic" panose="020B0502020202020204" pitchFamily="34" charset="0"/>
              </a:rPr>
              <a:t>• </a:t>
            </a:r>
            <a:r>
              <a:rPr lang="en-US" sz="1400" b="1" dirty="0">
                <a:latin typeface="Century Gothic" panose="020B0502020202020204" pitchFamily="34" charset="0"/>
              </a:rPr>
              <a:t>Risk is not increased in overweight or obese women who use HRT</a:t>
            </a:r>
            <a:endParaRPr lang="en-IE" sz="1400" b="1" dirty="0">
              <a:latin typeface="Century Gothic" panose="020B0502020202020204" pitchFamily="34" charset="0"/>
            </a:endParaRPr>
          </a:p>
        </p:txBody>
      </p:sp>
      <p:pic>
        <p:nvPicPr>
          <p:cNvPr id="6" name="Picture 5">
            <a:extLst>
              <a:ext uri="{FF2B5EF4-FFF2-40B4-BE49-F238E27FC236}">
                <a16:creationId xmlns:a16="http://schemas.microsoft.com/office/drawing/2014/main" id="{51ABE8FD-2880-4701-9D92-4E245B3CB840}"/>
              </a:ext>
            </a:extLst>
          </p:cNvPr>
          <p:cNvPicPr>
            <a:picLocks noChangeAspect="1"/>
          </p:cNvPicPr>
          <p:nvPr/>
        </p:nvPicPr>
        <p:blipFill>
          <a:blip r:embed="rId3"/>
          <a:stretch>
            <a:fillRect/>
          </a:stretch>
        </p:blipFill>
        <p:spPr>
          <a:xfrm>
            <a:off x="6683560" y="1501541"/>
            <a:ext cx="2309250" cy="2194560"/>
          </a:xfrm>
          <a:prstGeom prst="rect">
            <a:avLst/>
          </a:prstGeom>
          <a:ln>
            <a:noFill/>
          </a:ln>
          <a:effectLst>
            <a:softEdge rad="112500"/>
          </a:effectLst>
        </p:spPr>
      </p:pic>
      <p:sp>
        <p:nvSpPr>
          <p:cNvPr id="7" name="TextBox 6">
            <a:extLst>
              <a:ext uri="{FF2B5EF4-FFF2-40B4-BE49-F238E27FC236}">
                <a16:creationId xmlns:a16="http://schemas.microsoft.com/office/drawing/2014/main" id="{47223882-6A1C-47AD-9F7F-A76C5F12519B}"/>
              </a:ext>
            </a:extLst>
          </p:cNvPr>
          <p:cNvSpPr txBox="1"/>
          <p:nvPr/>
        </p:nvSpPr>
        <p:spPr>
          <a:xfrm>
            <a:off x="420541" y="163214"/>
            <a:ext cx="8407404" cy="369332"/>
          </a:xfrm>
          <a:prstGeom prst="rect">
            <a:avLst/>
          </a:prstGeom>
          <a:noFill/>
        </p:spPr>
        <p:txBody>
          <a:bodyPr wrap="square" rtlCol="0">
            <a:spAutoFit/>
          </a:bodyPr>
          <a:lstStyle/>
          <a:p>
            <a:r>
              <a:rPr lang="en-US" dirty="0">
                <a:solidFill>
                  <a:srgbClr val="1C73BE"/>
                </a:solidFill>
                <a:latin typeface="Century Gothic" panose="020B0502020202020204" pitchFamily="34" charset="0"/>
              </a:rPr>
              <a:t>HRT and the Risk of Being Diagnosed with Breast Cancer</a:t>
            </a:r>
          </a:p>
        </p:txBody>
      </p:sp>
    </p:spTree>
    <p:extLst>
      <p:ext uri="{BB962C8B-B14F-4D97-AF65-F5344CB8AC3E}">
        <p14:creationId xmlns:p14="http://schemas.microsoft.com/office/powerpoint/2010/main" val="2544018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6BE434-379D-044F-8C55-96AE765092DC}"/>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16</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F5D726C5-A5C7-9F4C-AD43-925BAA8CF593}"/>
              </a:ext>
            </a:extLst>
          </p:cNvPr>
          <p:cNvSpPr>
            <a:spLocks noGrp="1"/>
          </p:cNvSpPr>
          <p:nvPr>
            <p:ph type="title"/>
          </p:nvPr>
        </p:nvSpPr>
        <p:spPr/>
        <p:txBody>
          <a:bodyPr>
            <a:noAutofit/>
          </a:bodyPr>
          <a:lstStyle/>
          <a:p>
            <a:r>
              <a:rPr lang="en-US" sz="1800" dirty="0"/>
              <a:t>Family History of Breast Cancer - A Practical Risk Based Approach to HRT </a:t>
            </a:r>
          </a:p>
        </p:txBody>
      </p:sp>
      <p:sp>
        <p:nvSpPr>
          <p:cNvPr id="2" name="Content Placeholder 1">
            <a:extLst>
              <a:ext uri="{FF2B5EF4-FFF2-40B4-BE49-F238E27FC236}">
                <a16:creationId xmlns:a16="http://schemas.microsoft.com/office/drawing/2014/main" id="{3DABC4A5-9F89-9B41-950C-51B226C3853B}"/>
              </a:ext>
            </a:extLst>
          </p:cNvPr>
          <p:cNvSpPr>
            <a:spLocks noGrp="1"/>
          </p:cNvSpPr>
          <p:nvPr>
            <p:ph idx="4294967295"/>
          </p:nvPr>
        </p:nvSpPr>
        <p:spPr>
          <a:xfrm>
            <a:off x="473680" y="770066"/>
            <a:ext cx="8426450" cy="3394075"/>
          </a:xfrm>
        </p:spPr>
        <p:txBody>
          <a:bodyPr>
            <a:noAutofit/>
          </a:bodyPr>
          <a:lstStyle/>
          <a:p>
            <a:pPr marL="0" indent="0">
              <a:buClr>
                <a:schemeClr val="bg1"/>
              </a:buClr>
              <a:buNone/>
            </a:pPr>
            <a:r>
              <a:rPr lang="en-IE" sz="1500" b="1" dirty="0"/>
              <a:t>- FAMILY HISTORY ≠ CONTRAINDICATION TO HRT</a:t>
            </a:r>
          </a:p>
          <a:p>
            <a:pPr>
              <a:buClr>
                <a:schemeClr val="bg1"/>
              </a:buClr>
            </a:pPr>
            <a:endParaRPr lang="en-IE" sz="1500" dirty="0"/>
          </a:p>
          <a:p>
            <a:pPr marL="0" indent="0">
              <a:buClr>
                <a:schemeClr val="bg1"/>
              </a:buClr>
              <a:buNone/>
            </a:pPr>
            <a:r>
              <a:rPr lang="en-IE" sz="1400" dirty="0"/>
              <a:t>- Most women with a family history of breast cancer can be considered for HRT following an individualised assessment of: </a:t>
            </a:r>
          </a:p>
          <a:p>
            <a:pPr>
              <a:buClr>
                <a:schemeClr val="tx1"/>
              </a:buClr>
            </a:pPr>
            <a:r>
              <a:rPr lang="en-IE" sz="1400" dirty="0"/>
              <a:t>Family history pattern</a:t>
            </a:r>
          </a:p>
          <a:p>
            <a:pPr>
              <a:buClr>
                <a:schemeClr val="tx1"/>
              </a:buClr>
            </a:pPr>
            <a:r>
              <a:rPr lang="en-IE" sz="1400" dirty="0"/>
              <a:t>Baseline breast cancer risk</a:t>
            </a:r>
          </a:p>
          <a:p>
            <a:pPr>
              <a:buClr>
                <a:schemeClr val="tx1"/>
              </a:buClr>
            </a:pPr>
            <a:r>
              <a:rPr lang="en-IE" sz="1400" dirty="0"/>
              <a:t>Genetic risk (BRCA1, BRCA2, TP53)</a:t>
            </a:r>
          </a:p>
          <a:p>
            <a:pPr>
              <a:buClr>
                <a:schemeClr val="tx1"/>
              </a:buClr>
            </a:pPr>
            <a:r>
              <a:rPr lang="en-IE" sz="1400" dirty="0"/>
              <a:t>Severity of menopausal symptoms</a:t>
            </a:r>
          </a:p>
          <a:p>
            <a:pPr>
              <a:buClr>
                <a:schemeClr val="tx1"/>
              </a:buClr>
            </a:pPr>
            <a:r>
              <a:rPr lang="en-IE" sz="1400" dirty="0"/>
              <a:t>Comorbidities and overall health status</a:t>
            </a:r>
          </a:p>
          <a:p>
            <a:pPr>
              <a:buClr>
                <a:schemeClr val="tx1"/>
              </a:buClr>
            </a:pPr>
            <a:r>
              <a:rPr lang="en-IE" sz="1400" dirty="0"/>
              <a:t>Patient values and preferences</a:t>
            </a:r>
          </a:p>
          <a:p>
            <a:pPr>
              <a:buClr>
                <a:schemeClr val="bg1"/>
              </a:buClr>
            </a:pPr>
            <a:endParaRPr lang="en-IE" sz="1500" dirty="0"/>
          </a:p>
          <a:p>
            <a:pPr marL="0" indent="0">
              <a:buClr>
                <a:schemeClr val="bg1"/>
              </a:buClr>
              <a:buNone/>
            </a:pPr>
            <a:r>
              <a:rPr lang="en-IE" sz="1500" dirty="0"/>
              <a:t>- Current NICE and British Menopause Society guidance supports risk stratification rather than blanket avoidance of HRT.</a:t>
            </a:r>
            <a:endParaRPr lang="en-US" sz="1500" dirty="0"/>
          </a:p>
        </p:txBody>
      </p:sp>
      <p:pic>
        <p:nvPicPr>
          <p:cNvPr id="5" name="Picture 4">
            <a:extLst>
              <a:ext uri="{FF2B5EF4-FFF2-40B4-BE49-F238E27FC236}">
                <a16:creationId xmlns:a16="http://schemas.microsoft.com/office/drawing/2014/main" id="{2398D7C3-1C9D-4C88-A2FC-DE9D74CF24F2}"/>
              </a:ext>
            </a:extLst>
          </p:cNvPr>
          <p:cNvPicPr>
            <a:picLocks noChangeAspect="1"/>
          </p:cNvPicPr>
          <p:nvPr/>
        </p:nvPicPr>
        <p:blipFill>
          <a:blip r:embed="rId3"/>
          <a:stretch>
            <a:fillRect/>
          </a:stretch>
        </p:blipFill>
        <p:spPr>
          <a:xfrm>
            <a:off x="559130" y="4411789"/>
            <a:ext cx="8130226" cy="390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0767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F6FAC4-209B-464B-9433-E2E78CD9384B}"/>
              </a:ext>
            </a:extLst>
          </p:cNvPr>
          <p:cNvSpPr>
            <a:spLocks noGrp="1"/>
          </p:cNvSpPr>
          <p:nvPr>
            <p:ph type="sldNum" sz="quarter" idx="12"/>
          </p:nvPr>
        </p:nvSpPr>
        <p:spPr/>
        <p:txBody>
          <a:bodyPr/>
          <a:lstStyle/>
          <a:p>
            <a:fld id="{8261ACF1-7EB5-A94B-A38A-B3243CD45D89}" type="slidenum">
              <a:rPr lang="en-US" smtClean="0"/>
              <a:pPr/>
              <a:t>17</a:t>
            </a:fld>
            <a:endParaRPr lang="en-US" dirty="0"/>
          </a:p>
        </p:txBody>
      </p:sp>
      <p:sp>
        <p:nvSpPr>
          <p:cNvPr id="5" name="Title 4">
            <a:extLst>
              <a:ext uri="{FF2B5EF4-FFF2-40B4-BE49-F238E27FC236}">
                <a16:creationId xmlns:a16="http://schemas.microsoft.com/office/drawing/2014/main" id="{972758D2-B64D-22FB-E7F1-C33B9D49205E}"/>
              </a:ext>
            </a:extLst>
          </p:cNvPr>
          <p:cNvSpPr>
            <a:spLocks noGrp="1"/>
          </p:cNvSpPr>
          <p:nvPr>
            <p:ph type="title"/>
          </p:nvPr>
        </p:nvSpPr>
        <p:spPr>
          <a:xfrm>
            <a:off x="498348" y="33975"/>
            <a:ext cx="8229600" cy="638319"/>
          </a:xfrm>
        </p:spPr>
        <p:txBody>
          <a:bodyPr>
            <a:normAutofit/>
          </a:bodyPr>
          <a:lstStyle/>
          <a:p>
            <a:r>
              <a:rPr lang="en-US" sz="1800" dirty="0">
                <a:latin typeface="Century Gothic" panose="020B0502020202020204" pitchFamily="34" charset="0"/>
              </a:rPr>
              <a:t>HRT and Women at Increased Risk of Breast Cancer</a:t>
            </a:r>
            <a:endParaRPr lang="en-IE" sz="1800" dirty="0"/>
          </a:p>
        </p:txBody>
      </p:sp>
      <p:sp>
        <p:nvSpPr>
          <p:cNvPr id="3" name="Rectangle 2">
            <a:extLst>
              <a:ext uri="{FF2B5EF4-FFF2-40B4-BE49-F238E27FC236}">
                <a16:creationId xmlns:a16="http://schemas.microsoft.com/office/drawing/2014/main" id="{5C105930-2B94-447C-A170-430EA3B93E39}"/>
              </a:ext>
            </a:extLst>
          </p:cNvPr>
          <p:cNvSpPr/>
          <p:nvPr/>
        </p:nvSpPr>
        <p:spPr>
          <a:xfrm>
            <a:off x="498348" y="819827"/>
            <a:ext cx="6579108" cy="3754874"/>
          </a:xfrm>
          <a:prstGeom prst="rect">
            <a:avLst/>
          </a:prstGeom>
        </p:spPr>
        <p:txBody>
          <a:bodyPr wrap="square">
            <a:spAutoFit/>
          </a:bodyPr>
          <a:lstStyle/>
          <a:p>
            <a:pPr marL="285750" indent="-285750">
              <a:buFont typeface="Arial" panose="020B0604020202020204" pitchFamily="34" charset="0"/>
              <a:buChar char="•"/>
            </a:pPr>
            <a:r>
              <a:rPr lang="en-US" sz="1400" dirty="0">
                <a:latin typeface="Century Gothic" panose="020B0502020202020204" pitchFamily="34" charset="0"/>
              </a:rPr>
              <a:t>Most women (~90% of the female population) have a low lifetime risk of breast cancer</a:t>
            </a:r>
          </a:p>
          <a:p>
            <a:pPr marL="285750" indent="-285750">
              <a:buFont typeface="Arial" panose="020B0604020202020204" pitchFamily="34" charset="0"/>
              <a:buChar char="•"/>
            </a:pPr>
            <a:endParaRPr lang="en-US" sz="1400" dirty="0">
              <a:latin typeface="Century Gothic" panose="020B0502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rPr>
              <a:t>Overall, there is no strong evidence for an additive effect of HRT upon risk of diagnosis in women at elevated personal risk due to a family history of breast cancer or personal diagnosis of a high-risk benign breast condition (</a:t>
            </a:r>
            <a:r>
              <a:rPr lang="en-US" sz="1400" b="1" dirty="0">
                <a:latin typeface="Century Gothic" panose="020B0502020202020204" pitchFamily="34" charset="0"/>
              </a:rPr>
              <a:t>i.e. lobular carcinoma in situ, atypical hyperplasia)</a:t>
            </a:r>
          </a:p>
          <a:p>
            <a:pPr marL="285750" indent="-285750">
              <a:buFont typeface="Arial" panose="020B0604020202020204" pitchFamily="34" charset="0"/>
              <a:buChar char="•"/>
            </a:pPr>
            <a:endParaRPr lang="en-US" sz="1400" dirty="0">
              <a:latin typeface="Century Gothic" panose="020B0502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rPr>
              <a:t>Risk conferred by HRT will be </a:t>
            </a:r>
            <a:r>
              <a:rPr lang="en-US" sz="1400" b="1" dirty="0">
                <a:latin typeface="Century Gothic" panose="020B0502020202020204" pitchFamily="34" charset="0"/>
              </a:rPr>
              <a:t>dependent on the baseline risk </a:t>
            </a:r>
            <a:r>
              <a:rPr lang="en-US" sz="1400" dirty="0">
                <a:latin typeface="Century Gothic" panose="020B0502020202020204" pitchFamily="34" charset="0"/>
              </a:rPr>
              <a:t>in these higher risk women</a:t>
            </a:r>
          </a:p>
          <a:p>
            <a:pPr marL="285750" indent="-285750">
              <a:buFont typeface="Arial" panose="020B0604020202020204" pitchFamily="34" charset="0"/>
              <a:buChar char="•"/>
            </a:pPr>
            <a:endParaRPr lang="en-US" sz="1400" dirty="0">
              <a:latin typeface="Century Gothic" panose="020B0502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rPr>
              <a:t>It is </a:t>
            </a:r>
            <a:r>
              <a:rPr lang="en-US" sz="1400" b="1" dirty="0">
                <a:latin typeface="Century Gothic" panose="020B0502020202020204" pitchFamily="34" charset="0"/>
              </a:rPr>
              <a:t>recommended to avoid HRT in women at high risk</a:t>
            </a:r>
            <a:r>
              <a:rPr lang="en-US" sz="1400" dirty="0">
                <a:latin typeface="Century Gothic" panose="020B0502020202020204" pitchFamily="34" charset="0"/>
              </a:rPr>
              <a:t>, with the exception of BRCA1 and BRCA2 mutation carriers, who have had prophylactic oophorectomy</a:t>
            </a:r>
          </a:p>
          <a:p>
            <a:pPr marL="285750" indent="-285750">
              <a:buFont typeface="Arial" panose="020B0604020202020204" pitchFamily="34" charset="0"/>
              <a:buChar char="•"/>
            </a:pPr>
            <a:endParaRPr lang="en-US" sz="1400" dirty="0">
              <a:latin typeface="Century Gothic" panose="020B0502020202020204" pitchFamily="34" charset="0"/>
            </a:endParaRPr>
          </a:p>
          <a:p>
            <a:pPr marL="285750" indent="-285750">
              <a:buFont typeface="Arial" panose="020B0604020202020204" pitchFamily="34" charset="0"/>
              <a:buChar char="•"/>
            </a:pPr>
            <a:r>
              <a:rPr lang="en-US" sz="1400" dirty="0">
                <a:latin typeface="Century Gothic" panose="020B0502020202020204" pitchFamily="34" charset="0"/>
              </a:rPr>
              <a:t>High risk symptomatic women at an elevated risk of breast cancer should be referred to </a:t>
            </a:r>
            <a:r>
              <a:rPr lang="en-US" sz="1400" b="1" dirty="0">
                <a:latin typeface="Century Gothic" panose="020B0502020202020204" pitchFamily="34" charset="0"/>
              </a:rPr>
              <a:t>a menopause specialist for advice</a:t>
            </a:r>
          </a:p>
        </p:txBody>
      </p:sp>
      <p:pic>
        <p:nvPicPr>
          <p:cNvPr id="4" name="Picture 3">
            <a:extLst>
              <a:ext uri="{FF2B5EF4-FFF2-40B4-BE49-F238E27FC236}">
                <a16:creationId xmlns:a16="http://schemas.microsoft.com/office/drawing/2014/main" id="{E1A7ED79-6A4F-4D8B-9601-BC7F691CC8CF}"/>
              </a:ext>
            </a:extLst>
          </p:cNvPr>
          <p:cNvPicPr>
            <a:picLocks noChangeAspect="1"/>
          </p:cNvPicPr>
          <p:nvPr/>
        </p:nvPicPr>
        <p:blipFill>
          <a:blip r:embed="rId3"/>
          <a:stretch>
            <a:fillRect/>
          </a:stretch>
        </p:blipFill>
        <p:spPr>
          <a:xfrm>
            <a:off x="7199697" y="966177"/>
            <a:ext cx="1730722" cy="3461444"/>
          </a:xfrm>
          <a:prstGeom prst="rect">
            <a:avLst/>
          </a:prstGeom>
          <a:ln>
            <a:noFill/>
          </a:ln>
          <a:effectLst>
            <a:softEdge rad="112500"/>
          </a:effectLst>
        </p:spPr>
      </p:pic>
    </p:spTree>
    <p:extLst>
      <p:ext uri="{BB962C8B-B14F-4D97-AF65-F5344CB8AC3E}">
        <p14:creationId xmlns:p14="http://schemas.microsoft.com/office/powerpoint/2010/main" val="425400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48BEA0-C2AB-430A-9F71-2CDA4550BB5D}"/>
              </a:ext>
            </a:extLst>
          </p:cNvPr>
          <p:cNvSpPr>
            <a:spLocks noGrp="1"/>
          </p:cNvSpPr>
          <p:nvPr>
            <p:ph idx="1"/>
          </p:nvPr>
        </p:nvSpPr>
        <p:spPr>
          <a:xfrm>
            <a:off x="509443" y="898619"/>
            <a:ext cx="5371593" cy="3868643"/>
          </a:xfrm>
        </p:spPr>
        <p:txBody>
          <a:bodyPr>
            <a:normAutofit fontScale="77500" lnSpcReduction="20000"/>
          </a:bodyPr>
          <a:lstStyle/>
          <a:p>
            <a:pPr marL="285750" indent="-285750">
              <a:lnSpc>
                <a:spcPct val="120000"/>
              </a:lnSpc>
              <a:buClr>
                <a:schemeClr val="tx1"/>
              </a:buClr>
              <a:buFont typeface="Arial" panose="020B0604020202020204" pitchFamily="34" charset="0"/>
              <a:buChar char="•"/>
            </a:pPr>
            <a:r>
              <a:rPr lang="en-IE" sz="1800" dirty="0"/>
              <a:t>Following risk-reducing </a:t>
            </a:r>
            <a:r>
              <a:rPr lang="en-IE" sz="1800" dirty="0" err="1"/>
              <a:t>salpingo</a:t>
            </a:r>
            <a:r>
              <a:rPr lang="en-IE" sz="1800" dirty="0"/>
              <a:t>-oophorectomy (RRSO):</a:t>
            </a:r>
          </a:p>
          <a:p>
            <a:pPr marL="285750" indent="-285750">
              <a:lnSpc>
                <a:spcPct val="120000"/>
              </a:lnSpc>
              <a:buClr>
                <a:schemeClr val="tx1"/>
              </a:buClr>
              <a:buFont typeface="Arial" panose="020B0604020202020204" pitchFamily="34" charset="0"/>
              <a:buChar char="•"/>
            </a:pPr>
            <a:endParaRPr lang="en-IE" sz="1800" dirty="0"/>
          </a:p>
          <a:p>
            <a:pPr marL="457200" lvl="1" indent="0">
              <a:lnSpc>
                <a:spcPct val="120000"/>
              </a:lnSpc>
              <a:buClr>
                <a:schemeClr val="tx1"/>
              </a:buClr>
              <a:buNone/>
            </a:pPr>
            <a:r>
              <a:rPr lang="en-IE" sz="1800" dirty="0"/>
              <a:t>-   Premature menopause can significantly affect cardiovascular, bone, cognitive and sexual health.</a:t>
            </a:r>
          </a:p>
          <a:p>
            <a:pPr lvl="1">
              <a:lnSpc>
                <a:spcPct val="120000"/>
              </a:lnSpc>
              <a:buClr>
                <a:schemeClr val="tx1"/>
              </a:buClr>
            </a:pPr>
            <a:endParaRPr lang="en-IE" sz="1800" dirty="0"/>
          </a:p>
          <a:p>
            <a:pPr marL="285750" indent="-285750">
              <a:lnSpc>
                <a:spcPct val="120000"/>
              </a:lnSpc>
              <a:buClr>
                <a:schemeClr val="tx1"/>
              </a:buClr>
              <a:buFont typeface="Arial" panose="020B0604020202020204" pitchFamily="34" charset="0"/>
              <a:buChar char="•"/>
            </a:pPr>
            <a:r>
              <a:rPr lang="en-IE" sz="1800" dirty="0"/>
              <a:t>Current international guidance supports HRT until the average age of natural menopause (~51 years) in women without a personal history of breast cancer. </a:t>
            </a:r>
          </a:p>
          <a:p>
            <a:pPr marL="285750" indent="-285750">
              <a:lnSpc>
                <a:spcPct val="120000"/>
              </a:lnSpc>
              <a:buClr>
                <a:schemeClr val="tx1"/>
              </a:buClr>
              <a:buFont typeface="Arial" panose="020B0604020202020204" pitchFamily="34" charset="0"/>
              <a:buChar char="•"/>
            </a:pPr>
            <a:endParaRPr lang="en-IE" sz="1800" dirty="0"/>
          </a:p>
          <a:p>
            <a:pPr marL="285750" indent="-285750">
              <a:lnSpc>
                <a:spcPct val="120000"/>
              </a:lnSpc>
              <a:buClr>
                <a:schemeClr val="tx1"/>
              </a:buClr>
              <a:buFont typeface="Arial" panose="020B0604020202020204" pitchFamily="34" charset="0"/>
              <a:buChar char="•"/>
            </a:pPr>
            <a:r>
              <a:rPr lang="en-IE" sz="1800" dirty="0"/>
              <a:t>Available evidence has </a:t>
            </a:r>
            <a:r>
              <a:rPr lang="en-IE" sz="1800" b="1" dirty="0"/>
              <a:t>not </a:t>
            </a:r>
            <a:r>
              <a:rPr lang="en-IE" sz="1800" dirty="0"/>
              <a:t>demonstrated a clinically significant increase in breast cancer risk with short-term HRT use in this setting. </a:t>
            </a:r>
          </a:p>
          <a:p>
            <a:pPr marL="285750" indent="-285750">
              <a:lnSpc>
                <a:spcPct val="120000"/>
              </a:lnSpc>
              <a:buClr>
                <a:schemeClr val="tx1"/>
              </a:buClr>
              <a:buFont typeface="Arial" panose="020B0604020202020204" pitchFamily="34" charset="0"/>
              <a:buChar char="•"/>
            </a:pPr>
            <a:endParaRPr lang="en-IE" sz="1800" dirty="0"/>
          </a:p>
          <a:p>
            <a:pPr marL="285750" indent="-285750">
              <a:lnSpc>
                <a:spcPct val="120000"/>
              </a:lnSpc>
              <a:buClr>
                <a:schemeClr val="tx1"/>
              </a:buClr>
              <a:buFont typeface="Arial" panose="020B0604020202020204" pitchFamily="34" charset="0"/>
              <a:buChar char="•"/>
            </a:pPr>
            <a:r>
              <a:rPr lang="en-IE" sz="1800" dirty="0"/>
              <a:t>Shared decision-making remains essential.</a:t>
            </a:r>
          </a:p>
          <a:p>
            <a:pPr marL="0" indent="0">
              <a:lnSpc>
                <a:spcPct val="120000"/>
              </a:lnSpc>
              <a:buClr>
                <a:schemeClr val="bg1"/>
              </a:buClr>
              <a:buNone/>
            </a:pPr>
            <a:r>
              <a:rPr lang="en-IE" sz="1500" dirty="0"/>
              <a:t>                                                                              </a:t>
            </a:r>
            <a:endParaRPr lang="en-IE" dirty="0"/>
          </a:p>
          <a:p>
            <a:pPr marL="0" indent="0">
              <a:buClr>
                <a:schemeClr val="bg1"/>
              </a:buClr>
              <a:buNone/>
            </a:pPr>
            <a:r>
              <a:rPr lang="en-IE" sz="900" dirty="0"/>
              <a:t> </a:t>
            </a:r>
          </a:p>
          <a:p>
            <a:pPr marL="0" indent="0">
              <a:buClr>
                <a:schemeClr val="bg1"/>
              </a:buClr>
              <a:buNone/>
            </a:pPr>
            <a:r>
              <a:rPr lang="en-IE" sz="900" dirty="0"/>
              <a:t>(</a:t>
            </a:r>
            <a:r>
              <a:rPr lang="en-IE" sz="900" dirty="0" err="1"/>
              <a:t>Servayge</a:t>
            </a:r>
            <a:r>
              <a:rPr lang="en-IE" sz="900" dirty="0"/>
              <a:t> et al., 2023)</a:t>
            </a:r>
          </a:p>
        </p:txBody>
      </p:sp>
      <p:sp>
        <p:nvSpPr>
          <p:cNvPr id="3" name="Slide Number Placeholder 2">
            <a:extLst>
              <a:ext uri="{FF2B5EF4-FFF2-40B4-BE49-F238E27FC236}">
                <a16:creationId xmlns:a16="http://schemas.microsoft.com/office/drawing/2014/main" id="{F32EDD3C-ED58-4E93-8E13-CC82A39A2242}"/>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18</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D04A49EA-1838-4902-B377-342BD2CA22DA}"/>
              </a:ext>
            </a:extLst>
          </p:cNvPr>
          <p:cNvSpPr>
            <a:spLocks noGrp="1"/>
          </p:cNvSpPr>
          <p:nvPr>
            <p:ph type="title"/>
          </p:nvPr>
        </p:nvSpPr>
        <p:spPr>
          <a:xfrm>
            <a:off x="509443" y="62071"/>
            <a:ext cx="8567180" cy="638319"/>
          </a:xfrm>
        </p:spPr>
        <p:txBody>
          <a:bodyPr>
            <a:noAutofit/>
          </a:bodyPr>
          <a:lstStyle/>
          <a:p>
            <a:pPr algn="l"/>
            <a:r>
              <a:rPr lang="en-IE" sz="1800" dirty="0"/>
              <a:t>Special Considerations: BRCA1/2 Mutation Carriers</a:t>
            </a:r>
          </a:p>
        </p:txBody>
      </p:sp>
      <p:pic>
        <p:nvPicPr>
          <p:cNvPr id="5" name="Picture 4">
            <a:extLst>
              <a:ext uri="{FF2B5EF4-FFF2-40B4-BE49-F238E27FC236}">
                <a16:creationId xmlns:a16="http://schemas.microsoft.com/office/drawing/2014/main" id="{3AC3A3F1-6FCF-4723-93A8-179A6DE34792}"/>
              </a:ext>
            </a:extLst>
          </p:cNvPr>
          <p:cNvPicPr>
            <a:picLocks noChangeAspect="1"/>
          </p:cNvPicPr>
          <p:nvPr/>
        </p:nvPicPr>
        <p:blipFill>
          <a:blip r:embed="rId3"/>
          <a:stretch>
            <a:fillRect/>
          </a:stretch>
        </p:blipFill>
        <p:spPr>
          <a:xfrm>
            <a:off x="6339261" y="972152"/>
            <a:ext cx="2405290" cy="3320940"/>
          </a:xfrm>
          <a:prstGeom prst="rect">
            <a:avLst/>
          </a:prstGeom>
          <a:ln>
            <a:noFill/>
          </a:ln>
          <a:effectLst>
            <a:softEdge rad="112500"/>
          </a:effectLst>
        </p:spPr>
      </p:pic>
    </p:spTree>
    <p:extLst>
      <p:ext uri="{BB962C8B-B14F-4D97-AF65-F5344CB8AC3E}">
        <p14:creationId xmlns:p14="http://schemas.microsoft.com/office/powerpoint/2010/main" val="3866704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A91EF-7898-C5AC-9FDE-8C5ABB0C88FE}"/>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BC5132F3-B3EF-9C86-164A-840F41A2E7A3}"/>
              </a:ext>
            </a:extLst>
          </p:cNvPr>
          <p:cNvSpPr>
            <a:spLocks noGrp="1"/>
          </p:cNvSpPr>
          <p:nvPr>
            <p:ph idx="1"/>
          </p:nvPr>
        </p:nvSpPr>
        <p:spPr>
          <a:xfrm>
            <a:off x="576820" y="874514"/>
            <a:ext cx="8229600" cy="3394472"/>
          </a:xfrm>
        </p:spPr>
        <p:txBody>
          <a:bodyPr>
            <a:normAutofit fontScale="92500" lnSpcReduction="10000"/>
          </a:bodyPr>
          <a:lstStyle/>
          <a:p>
            <a:pPr marL="285750" indent="-285750">
              <a:buClr>
                <a:schemeClr val="tx1"/>
              </a:buClr>
              <a:buFont typeface="Arial" panose="020B0604020202020204" pitchFamily="34" charset="0"/>
              <a:buChar char="•"/>
            </a:pPr>
            <a:r>
              <a:rPr lang="en-IE" sz="1700" dirty="0"/>
              <a:t>Major concerns, acute symptoms, long term health issues</a:t>
            </a:r>
          </a:p>
          <a:p>
            <a:pPr marL="285750" indent="-285750">
              <a:buClr>
                <a:schemeClr val="tx1"/>
              </a:buClr>
              <a:buFont typeface="Arial" panose="020B0604020202020204" pitchFamily="34" charset="0"/>
              <a:buChar char="•"/>
            </a:pPr>
            <a:endParaRPr lang="en-IE" sz="1700" dirty="0"/>
          </a:p>
          <a:p>
            <a:pPr marL="285750" indent="-285750">
              <a:buClr>
                <a:schemeClr val="tx1"/>
              </a:buClr>
              <a:buFont typeface="Arial" panose="020B0604020202020204" pitchFamily="34" charset="0"/>
              <a:buChar char="•"/>
            </a:pPr>
            <a:r>
              <a:rPr lang="en-IE" sz="1700" dirty="0"/>
              <a:t>Absolute risk of breast cancer with HRT ( R Chlebowski JAMA 2015)</a:t>
            </a:r>
          </a:p>
          <a:p>
            <a:pPr marL="285750" indent="-285750">
              <a:buClr>
                <a:schemeClr val="tx1"/>
              </a:buClr>
              <a:buFont typeface="Arial" panose="020B0604020202020204" pitchFamily="34" charset="0"/>
              <a:buChar char="•"/>
            </a:pPr>
            <a:r>
              <a:rPr lang="en-IE" sz="1700" dirty="0"/>
              <a:t>	0.1% @ 2 years use ( HRT excess risk 1/1000)</a:t>
            </a:r>
          </a:p>
          <a:p>
            <a:pPr marL="285750" indent="-285750">
              <a:buClr>
                <a:schemeClr val="tx1"/>
              </a:buClr>
              <a:buFont typeface="Arial" panose="020B0604020202020204" pitchFamily="34" charset="0"/>
              <a:buChar char="•"/>
            </a:pPr>
            <a:r>
              <a:rPr lang="en-IE" sz="1700" dirty="0"/>
              <a:t>	0.4% @ 5 years use ( HRT excess risk 1/250)</a:t>
            </a:r>
          </a:p>
          <a:p>
            <a:pPr marL="285750" indent="-285750">
              <a:buClr>
                <a:schemeClr val="tx1"/>
              </a:buClr>
              <a:buFont typeface="Arial" panose="020B0604020202020204" pitchFamily="34" charset="0"/>
              <a:buChar char="•"/>
            </a:pPr>
            <a:endParaRPr lang="en-IE" sz="1700" dirty="0"/>
          </a:p>
          <a:p>
            <a:pPr marL="457200" lvl="1" indent="0">
              <a:buClr>
                <a:schemeClr val="tx1"/>
              </a:buClr>
              <a:buNone/>
            </a:pPr>
            <a:r>
              <a:rPr lang="en-IE" sz="1700" dirty="0"/>
              <a:t>Observational studies and meta-analyses </a:t>
            </a:r>
          </a:p>
          <a:p>
            <a:pPr marL="285750" indent="-285750">
              <a:buClr>
                <a:schemeClr val="tx1"/>
              </a:buClr>
              <a:buFont typeface="Arial" panose="020B0604020202020204" pitchFamily="34" charset="0"/>
              <a:buChar char="•"/>
            </a:pPr>
            <a:r>
              <a:rPr lang="en-IE" sz="1700" dirty="0"/>
              <a:t>	predominantly unopposed oestrogen</a:t>
            </a:r>
          </a:p>
          <a:p>
            <a:pPr marL="285750" indent="-285750">
              <a:buClr>
                <a:schemeClr val="tx1"/>
              </a:buClr>
              <a:buFont typeface="Arial" panose="020B0604020202020204" pitchFamily="34" charset="0"/>
              <a:buChar char="•"/>
            </a:pPr>
            <a:r>
              <a:rPr lang="en-IE" sz="1700" dirty="0"/>
              <a:t>	risk per year of use 2.3% and increase significantly with long-term use</a:t>
            </a:r>
          </a:p>
          <a:p>
            <a:pPr marL="285750" indent="-285750">
              <a:buClr>
                <a:schemeClr val="tx1"/>
              </a:buClr>
              <a:buFont typeface="Arial" panose="020B0604020202020204" pitchFamily="34" charset="0"/>
              <a:buChar char="•"/>
            </a:pPr>
            <a:r>
              <a:rPr lang="en-IE" sz="1700" dirty="0"/>
              <a:t>	no difference by hormonal type or dose</a:t>
            </a:r>
          </a:p>
          <a:p>
            <a:pPr marL="285750" indent="-285750">
              <a:buClr>
                <a:schemeClr val="tx1"/>
              </a:buClr>
              <a:buFont typeface="Arial" panose="020B0604020202020204" pitchFamily="34" charset="0"/>
              <a:buChar char="•"/>
            </a:pPr>
            <a:endParaRPr lang="en-IE" sz="1700" dirty="0"/>
          </a:p>
          <a:p>
            <a:pPr marL="285750" indent="-285750">
              <a:buClr>
                <a:schemeClr val="tx1"/>
              </a:buClr>
              <a:buFont typeface="Arial" panose="020B0604020202020204" pitchFamily="34" charset="0"/>
              <a:buChar char="•"/>
            </a:pPr>
            <a:r>
              <a:rPr lang="en-IE" sz="1700" dirty="0"/>
              <a:t>Risk falls following HRT cessation</a:t>
            </a:r>
          </a:p>
          <a:p>
            <a:endParaRPr lang="en-IE" dirty="0"/>
          </a:p>
          <a:p>
            <a:endParaRPr lang="en-IE" dirty="0"/>
          </a:p>
          <a:p>
            <a:endParaRPr lang="en-IE" dirty="0"/>
          </a:p>
          <a:p>
            <a:endParaRPr lang="en-IE" dirty="0"/>
          </a:p>
        </p:txBody>
      </p:sp>
      <p:sp>
        <p:nvSpPr>
          <p:cNvPr id="3" name="Slide Number Placeholder 2">
            <a:extLst>
              <a:ext uri="{FF2B5EF4-FFF2-40B4-BE49-F238E27FC236}">
                <a16:creationId xmlns:a16="http://schemas.microsoft.com/office/drawing/2014/main" id="{605733FD-D06E-A529-15A7-5A2FEC6121E7}"/>
              </a:ext>
            </a:extLst>
          </p:cNvPr>
          <p:cNvSpPr>
            <a:spLocks noGrp="1"/>
          </p:cNvSpPr>
          <p:nvPr>
            <p:ph type="sldNum" sz="quarter" idx="12"/>
          </p:nvPr>
        </p:nvSpPr>
        <p:spPr/>
        <p:txBody>
          <a:bodyPr/>
          <a:lstStyle/>
          <a:p>
            <a:fld id="{8261ACF1-7EB5-A94B-A38A-B3243CD45D89}" type="slidenum">
              <a:rPr lang="en-US" smtClean="0"/>
              <a:pPr/>
              <a:t>19</a:t>
            </a:fld>
            <a:endParaRPr lang="en-US"/>
          </a:p>
        </p:txBody>
      </p:sp>
      <p:sp>
        <p:nvSpPr>
          <p:cNvPr id="2" name="Title 3">
            <a:extLst>
              <a:ext uri="{FF2B5EF4-FFF2-40B4-BE49-F238E27FC236}">
                <a16:creationId xmlns:a16="http://schemas.microsoft.com/office/drawing/2014/main" id="{302DD0DF-1219-B8A2-1D78-A7D6EC0AE48D}"/>
              </a:ext>
            </a:extLst>
          </p:cNvPr>
          <p:cNvSpPr txBox="1">
            <a:spLocks/>
          </p:cNvSpPr>
          <p:nvPr/>
        </p:nvSpPr>
        <p:spPr>
          <a:xfrm>
            <a:off x="509443" y="62071"/>
            <a:ext cx="8567180" cy="638319"/>
          </a:xfrm>
          <a:prstGeom prst="rect">
            <a:avLst/>
          </a:prstGeom>
        </p:spPr>
        <p:txBody>
          <a:bodyPr vert="horz" lIns="0" tIns="45720" rIns="91440" bIns="45720" rtlCol="0" anchor="ctr">
            <a:noAutofit/>
          </a:bodyPr>
          <a:lstStyle>
            <a:lvl1pPr algn="l" defTabSz="457200" rtl="0" eaLnBrk="1" latinLnBrk="0" hangingPunct="1">
              <a:spcBef>
                <a:spcPct val="0"/>
              </a:spcBef>
              <a:buNone/>
              <a:defRPr sz="2000" kern="1200">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en-IE" sz="1500" dirty="0"/>
              <a:t>Post Menopausal Hormone Therapy in BRCA gene Mutation Carriers to Whom and Which?</a:t>
            </a:r>
          </a:p>
        </p:txBody>
      </p:sp>
    </p:spTree>
    <p:extLst>
      <p:ext uri="{BB962C8B-B14F-4D97-AF65-F5344CB8AC3E}">
        <p14:creationId xmlns:p14="http://schemas.microsoft.com/office/powerpoint/2010/main" val="4212490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4E69CC-F44B-453A-90C4-6B9CDB7C64FD}"/>
              </a:ext>
            </a:extLst>
          </p:cNvPr>
          <p:cNvSpPr>
            <a:spLocks noGrp="1"/>
          </p:cNvSpPr>
          <p:nvPr>
            <p:ph idx="1"/>
          </p:nvPr>
        </p:nvSpPr>
        <p:spPr>
          <a:xfrm>
            <a:off x="524229" y="874514"/>
            <a:ext cx="7445489" cy="3394472"/>
          </a:xfrm>
        </p:spPr>
        <p:txBody>
          <a:bodyPr>
            <a:normAutofit lnSpcReduction="10000"/>
          </a:bodyPr>
          <a:lstStyle/>
          <a:p>
            <a:pPr marL="0" indent="0">
              <a:buNone/>
            </a:pPr>
            <a:r>
              <a:rPr lang="en-IE" dirty="0"/>
              <a:t>In an epidemiological modelling study examining women with varying degrees of family history:</a:t>
            </a:r>
          </a:p>
          <a:p>
            <a:endParaRPr lang="en-IE" sz="1500" dirty="0"/>
          </a:p>
          <a:p>
            <a:pPr>
              <a:buClr>
                <a:schemeClr val="tx1"/>
              </a:buClr>
              <a:buFont typeface="Arial" panose="020B0604020202020204" pitchFamily="34" charset="0"/>
              <a:buChar char="•"/>
            </a:pPr>
            <a:r>
              <a:rPr lang="en-IE" sz="1500" dirty="0"/>
              <a:t> Both family history and HRT independently influence breast cancer risk.</a:t>
            </a:r>
          </a:p>
          <a:p>
            <a:pPr>
              <a:buClr>
                <a:schemeClr val="tx1"/>
              </a:buClr>
              <a:buFont typeface="Arial" panose="020B0604020202020204" pitchFamily="34" charset="0"/>
              <a:buChar char="•"/>
            </a:pPr>
            <a:endParaRPr lang="en-IE" sz="1500" dirty="0"/>
          </a:p>
          <a:p>
            <a:pPr>
              <a:buClr>
                <a:schemeClr val="tx1"/>
              </a:buClr>
              <a:buFont typeface="Arial" panose="020B0604020202020204" pitchFamily="34" charset="0"/>
              <a:buChar char="•"/>
            </a:pPr>
            <a:r>
              <a:rPr lang="en-IE" sz="1500" dirty="0"/>
              <a:t> Baseline familial risk contributes more to lifetime breast cancer risk than HRT exposure alone.</a:t>
            </a:r>
          </a:p>
          <a:p>
            <a:pPr>
              <a:buClr>
                <a:schemeClr val="tx1"/>
              </a:buClr>
              <a:buFont typeface="Arial" panose="020B0604020202020204" pitchFamily="34" charset="0"/>
              <a:buChar char="•"/>
            </a:pPr>
            <a:endParaRPr lang="en-IE" sz="1500" dirty="0"/>
          </a:p>
          <a:p>
            <a:pPr>
              <a:buClr>
                <a:schemeClr val="tx1"/>
              </a:buClr>
              <a:buFont typeface="Arial" panose="020B0604020202020204" pitchFamily="34" charset="0"/>
              <a:buChar char="•"/>
            </a:pPr>
            <a:r>
              <a:rPr lang="en-IE" sz="1500" dirty="0"/>
              <a:t> Even in women with a strong family history, the additional risk associated with HRT remained modest in absolute terms.</a:t>
            </a:r>
          </a:p>
          <a:p>
            <a:pPr>
              <a:buClr>
                <a:schemeClr val="tx1"/>
              </a:buClr>
              <a:buFont typeface="Arial" panose="020B0604020202020204" pitchFamily="34" charset="0"/>
              <a:buChar char="•"/>
            </a:pPr>
            <a:endParaRPr lang="en-IE" sz="1500" dirty="0"/>
          </a:p>
          <a:p>
            <a:pPr>
              <a:buClr>
                <a:schemeClr val="tx1"/>
              </a:buClr>
              <a:buFont typeface="Arial" panose="020B0604020202020204" pitchFamily="34" charset="0"/>
              <a:buChar char="•"/>
            </a:pPr>
            <a:r>
              <a:rPr lang="en-IE" sz="1500" dirty="0"/>
              <a:t> These findings support individualised counselling, risk stratification and informed shared decision-making regarding HRT.</a:t>
            </a:r>
          </a:p>
          <a:p>
            <a:pPr marL="0" indent="0" algn="r">
              <a:spcBef>
                <a:spcPts val="675"/>
              </a:spcBef>
              <a:buNone/>
            </a:pPr>
            <a:r>
              <a:rPr lang="en-IE" sz="1050" dirty="0"/>
              <a:t>(Huntley et al, 2024)</a:t>
            </a:r>
          </a:p>
        </p:txBody>
      </p:sp>
      <p:sp>
        <p:nvSpPr>
          <p:cNvPr id="3" name="Slide Number Placeholder 2">
            <a:extLst>
              <a:ext uri="{FF2B5EF4-FFF2-40B4-BE49-F238E27FC236}">
                <a16:creationId xmlns:a16="http://schemas.microsoft.com/office/drawing/2014/main" id="{6B4A2B59-E63F-415E-89E0-E5EAE7AC4EF5}"/>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20</a:t>
            </a:fld>
            <a:endParaRPr lang="en-US" dirty="0">
              <a:solidFill>
                <a:prstClr val="black">
                  <a:tint val="75000"/>
                </a:prstClr>
              </a:solidFill>
              <a:latin typeface="Century Gothic"/>
            </a:endParaRPr>
          </a:p>
        </p:txBody>
      </p:sp>
      <p:sp>
        <p:nvSpPr>
          <p:cNvPr id="4" name="Title 3">
            <a:extLst>
              <a:ext uri="{FF2B5EF4-FFF2-40B4-BE49-F238E27FC236}">
                <a16:creationId xmlns:a16="http://schemas.microsoft.com/office/drawing/2014/main" id="{C9D7C457-71DE-450F-8AAD-C2E75CB5CCA0}"/>
              </a:ext>
            </a:extLst>
          </p:cNvPr>
          <p:cNvSpPr>
            <a:spLocks noGrp="1"/>
          </p:cNvSpPr>
          <p:nvPr>
            <p:ph type="title"/>
          </p:nvPr>
        </p:nvSpPr>
        <p:spPr>
          <a:xfrm>
            <a:off x="509443" y="23772"/>
            <a:ext cx="8229600" cy="638319"/>
          </a:xfrm>
        </p:spPr>
        <p:txBody>
          <a:bodyPr>
            <a:normAutofit/>
          </a:bodyPr>
          <a:lstStyle/>
          <a:p>
            <a:r>
              <a:rPr lang="en-IE" sz="1800" dirty="0"/>
              <a:t>What Does Contemporary Evidence Show ?</a:t>
            </a:r>
          </a:p>
        </p:txBody>
      </p:sp>
    </p:spTree>
    <p:extLst>
      <p:ext uri="{BB962C8B-B14F-4D97-AF65-F5344CB8AC3E}">
        <p14:creationId xmlns:p14="http://schemas.microsoft.com/office/powerpoint/2010/main" val="1038712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5AA052-E250-25BC-882D-4DAE19121C48}"/>
              </a:ext>
            </a:extLst>
          </p:cNvPr>
          <p:cNvSpPr>
            <a:spLocks noGrp="1"/>
          </p:cNvSpPr>
          <p:nvPr>
            <p:ph idx="1"/>
          </p:nvPr>
        </p:nvSpPr>
        <p:spPr>
          <a:xfrm>
            <a:off x="605696" y="758677"/>
            <a:ext cx="8229600" cy="3892749"/>
          </a:xfrm>
        </p:spPr>
        <p:txBody>
          <a:bodyPr>
            <a:normAutofit fontScale="62500" lnSpcReduction="20000"/>
          </a:bodyPr>
          <a:lstStyle/>
          <a:p>
            <a:pPr marL="0" indent="0">
              <a:spcAft>
                <a:spcPts val="600"/>
              </a:spcAft>
              <a:buNone/>
            </a:pPr>
            <a:r>
              <a:rPr lang="en-IE" sz="2200" b="1" u="sng" dirty="0"/>
              <a:t>LIFESTYLE &amp; BEHAVIOURAL:</a:t>
            </a:r>
          </a:p>
          <a:p>
            <a:pPr>
              <a:spcAft>
                <a:spcPts val="600"/>
              </a:spcAft>
            </a:pPr>
            <a:r>
              <a:rPr lang="en-IE" sz="2200" dirty="0"/>
              <a:t>Limit alcohol, exercise regularly and aim for a healthy weight (BMI 18.5–24.9).</a:t>
            </a:r>
          </a:p>
          <a:p>
            <a:pPr marL="285743" indent="-285743">
              <a:spcAft>
                <a:spcPts val="600"/>
              </a:spcAft>
              <a:buClrTx/>
              <a:buFont typeface="Arial" panose="020B0604020202020204" pitchFamily="34" charset="0"/>
              <a:buChar char="•"/>
            </a:pPr>
            <a:r>
              <a:rPr lang="en-IE" sz="2200" dirty="0"/>
              <a:t>Cognitive behavioural therapy (CBT)</a:t>
            </a:r>
          </a:p>
          <a:p>
            <a:pPr marL="285743" indent="-285743">
              <a:spcAft>
                <a:spcPts val="600"/>
              </a:spcAft>
              <a:buClrTx/>
              <a:buFont typeface="Arial" panose="020B0604020202020204" pitchFamily="34" charset="0"/>
              <a:buChar char="•"/>
            </a:pPr>
            <a:r>
              <a:rPr lang="en-IE" sz="2200" dirty="0"/>
              <a:t>Vitamin D, 1,000 IU/day</a:t>
            </a:r>
          </a:p>
          <a:p>
            <a:pPr marL="285743" indent="-285743">
              <a:spcAft>
                <a:spcPts val="600"/>
              </a:spcAft>
              <a:buClrTx/>
              <a:buFont typeface="Arial" panose="020B0604020202020204" pitchFamily="34" charset="0"/>
              <a:buChar char="•"/>
            </a:pPr>
            <a:r>
              <a:rPr lang="en-IE" sz="2200" dirty="0"/>
              <a:t>CBT and Mindfulness approaches</a:t>
            </a:r>
          </a:p>
          <a:p>
            <a:pPr marL="285743" indent="-285743">
              <a:spcAft>
                <a:spcPts val="600"/>
              </a:spcAft>
              <a:buClrTx/>
              <a:buFont typeface="Arial" panose="020B0604020202020204" pitchFamily="34" charset="0"/>
              <a:buChar char="•"/>
            </a:pPr>
            <a:r>
              <a:rPr lang="en-IE" sz="2200" dirty="0"/>
              <a:t>Sleep optimisation</a:t>
            </a:r>
          </a:p>
          <a:p>
            <a:pPr marL="285743" indent="-285743">
              <a:spcAft>
                <a:spcPts val="600"/>
              </a:spcAft>
              <a:buClrTx/>
              <a:buFont typeface="Arial" panose="020B0604020202020204" pitchFamily="34" charset="0"/>
              <a:buChar char="•"/>
            </a:pPr>
            <a:r>
              <a:rPr lang="en-IE" sz="2200" dirty="0"/>
              <a:t>Smoking cessation</a:t>
            </a:r>
          </a:p>
          <a:p>
            <a:pPr>
              <a:spcAft>
                <a:spcPts val="600"/>
              </a:spcAft>
            </a:pPr>
            <a:endParaRPr lang="en-IE" sz="2200" dirty="0"/>
          </a:p>
          <a:p>
            <a:pPr marL="0" indent="0">
              <a:spcAft>
                <a:spcPts val="600"/>
              </a:spcAft>
              <a:buNone/>
            </a:pPr>
            <a:r>
              <a:rPr lang="en-IE" sz="2200" b="1" u="sng" dirty="0"/>
              <a:t>NON-HORMONAL PHARMACOLOGICAL OPTIONS:</a:t>
            </a:r>
          </a:p>
          <a:p>
            <a:pPr marL="285743" indent="-285743">
              <a:spcAft>
                <a:spcPts val="600"/>
              </a:spcAft>
              <a:buClrTx/>
              <a:buFont typeface="Arial" panose="020B0604020202020204" pitchFamily="34" charset="0"/>
              <a:buChar char="•"/>
            </a:pPr>
            <a:r>
              <a:rPr lang="en-IE" sz="2200" dirty="0"/>
              <a:t> SSRIs (citalopram, escitalopram) or SNRIs (venlafaxine)</a:t>
            </a:r>
          </a:p>
          <a:p>
            <a:pPr marL="285743" indent="-285743">
              <a:spcAft>
                <a:spcPts val="600"/>
              </a:spcAft>
              <a:buClrTx/>
              <a:buFont typeface="Arial" panose="020B0604020202020204" pitchFamily="34" charset="0"/>
              <a:buChar char="•"/>
            </a:pPr>
            <a:r>
              <a:rPr lang="en-IE" sz="2200" dirty="0"/>
              <a:t>Avoid fluoxetine and paroxetine with tamoxifen, as they may reduce efficacy</a:t>
            </a:r>
          </a:p>
          <a:p>
            <a:pPr marL="285743" indent="-285743">
              <a:spcAft>
                <a:spcPts val="600"/>
              </a:spcAft>
              <a:buClrTx/>
              <a:buFont typeface="Arial" panose="020B0604020202020204" pitchFamily="34" charset="0"/>
              <a:buChar char="•"/>
            </a:pPr>
            <a:r>
              <a:rPr lang="en-IE" sz="2200" dirty="0" err="1"/>
              <a:t>Fezolinetant</a:t>
            </a:r>
            <a:r>
              <a:rPr lang="en-IE" sz="2200" dirty="0"/>
              <a:t> (NK3 antagonist) for moderate to severe vasomotor symptoms</a:t>
            </a:r>
          </a:p>
          <a:p>
            <a:pPr marL="285743" indent="-285743">
              <a:spcAft>
                <a:spcPts val="600"/>
              </a:spcAft>
              <a:buClrTx/>
              <a:buFont typeface="Arial" panose="020B0604020202020204" pitchFamily="34" charset="0"/>
              <a:buChar char="•"/>
            </a:pPr>
            <a:r>
              <a:rPr lang="en-IE" sz="2200" dirty="0"/>
              <a:t>Oxybutynin; pregabalin or gabapentin</a:t>
            </a:r>
          </a:p>
          <a:p>
            <a:pPr marL="285743" indent="-285743">
              <a:buFont typeface="Arial" panose="020B0604020202020204" pitchFamily="34" charset="0"/>
              <a:buChar char="•"/>
            </a:pPr>
            <a:endParaRPr lang="en-IE" dirty="0"/>
          </a:p>
        </p:txBody>
      </p:sp>
      <p:sp>
        <p:nvSpPr>
          <p:cNvPr id="3" name="Slide Number Placeholder 2">
            <a:extLst>
              <a:ext uri="{FF2B5EF4-FFF2-40B4-BE49-F238E27FC236}">
                <a16:creationId xmlns:a16="http://schemas.microsoft.com/office/drawing/2014/main" id="{43E80C7D-4196-88B5-D6AA-31E5551DD7BF}"/>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21</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6BD6A0D0-019A-F5E7-3706-7F3A976CF84D}"/>
              </a:ext>
            </a:extLst>
          </p:cNvPr>
          <p:cNvSpPr>
            <a:spLocks noGrp="1"/>
          </p:cNvSpPr>
          <p:nvPr>
            <p:ph type="title"/>
          </p:nvPr>
        </p:nvSpPr>
        <p:spPr/>
        <p:txBody>
          <a:bodyPr>
            <a:normAutofit/>
          </a:bodyPr>
          <a:lstStyle/>
          <a:p>
            <a:r>
              <a:rPr lang="en-IE" sz="1800" dirty="0"/>
              <a:t>Menopausal Symptoms Management</a:t>
            </a:r>
          </a:p>
        </p:txBody>
      </p:sp>
    </p:spTree>
    <p:extLst>
      <p:ext uri="{BB962C8B-B14F-4D97-AF65-F5344CB8AC3E}">
        <p14:creationId xmlns:p14="http://schemas.microsoft.com/office/powerpoint/2010/main" val="976967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7E8DF7-9435-55D0-667A-F619177C2A31}"/>
              </a:ext>
            </a:extLst>
          </p:cNvPr>
          <p:cNvSpPr>
            <a:spLocks noGrp="1"/>
          </p:cNvSpPr>
          <p:nvPr>
            <p:ph idx="1"/>
          </p:nvPr>
        </p:nvSpPr>
        <p:spPr>
          <a:xfrm>
            <a:off x="528693" y="1171795"/>
            <a:ext cx="8229600" cy="3394472"/>
          </a:xfrm>
        </p:spPr>
        <p:txBody>
          <a:bodyPr>
            <a:normAutofit fontScale="85000" lnSpcReduction="20000"/>
          </a:bodyPr>
          <a:lstStyle/>
          <a:p>
            <a:pPr marL="0" indent="0">
              <a:spcBef>
                <a:spcPts val="750"/>
              </a:spcBef>
              <a:buNone/>
            </a:pPr>
            <a:r>
              <a:rPr lang="en-IE" b="1" dirty="0"/>
              <a:t>General Rule</a:t>
            </a:r>
          </a:p>
          <a:p>
            <a:pPr marL="285743" indent="-285743">
              <a:buClrTx/>
              <a:buFont typeface="Arial" panose="020B0604020202020204" pitchFamily="34" charset="0"/>
              <a:buChar char="•"/>
            </a:pPr>
            <a:r>
              <a:rPr lang="en-IE" dirty="0"/>
              <a:t>Systemic HRT is </a:t>
            </a:r>
            <a:r>
              <a:rPr lang="en-IE" b="1" dirty="0"/>
              <a:t>not</a:t>
            </a:r>
            <a:r>
              <a:rPr lang="en-IE" dirty="0"/>
              <a:t> routinely recommended after breast cancer</a:t>
            </a:r>
          </a:p>
          <a:p>
            <a:pPr marL="0" indent="0">
              <a:buNone/>
            </a:pPr>
            <a:endParaRPr lang="en-IE" dirty="0"/>
          </a:p>
          <a:p>
            <a:pPr marL="0" indent="0">
              <a:spcBef>
                <a:spcPts val="750"/>
              </a:spcBef>
              <a:buNone/>
            </a:pPr>
            <a:r>
              <a:rPr lang="en-IE" b="1" dirty="0"/>
              <a:t>However, BMS, NICE and recent international consensus acknowledge:</a:t>
            </a:r>
          </a:p>
          <a:p>
            <a:pPr marL="285743" indent="-285743">
              <a:buClrTx/>
              <a:buFont typeface="Arial" panose="020B0604020202020204" pitchFamily="34" charset="0"/>
              <a:buChar char="•"/>
            </a:pPr>
            <a:r>
              <a:rPr lang="en-US" dirty="0"/>
              <a:t>Some women have severe symptoms despite optimal non-hormonal treatment</a:t>
            </a:r>
          </a:p>
          <a:p>
            <a:pPr marL="285743" indent="-285743">
              <a:buClrTx/>
              <a:buFont typeface="Arial" panose="020B0604020202020204" pitchFamily="34" charset="0"/>
              <a:buChar char="•"/>
            </a:pPr>
            <a:r>
              <a:rPr lang="en-US" dirty="0"/>
              <a:t>Shared decision-making is essential</a:t>
            </a:r>
          </a:p>
          <a:p>
            <a:pPr marL="285743" indent="-285743">
              <a:buClrTx/>
              <a:buFont typeface="Arial" panose="020B0604020202020204" pitchFamily="34" charset="0"/>
              <a:buChar char="•"/>
            </a:pPr>
            <a:r>
              <a:rPr lang="en-US" dirty="0"/>
              <a:t>Risks and benefits should be individualised</a:t>
            </a:r>
          </a:p>
          <a:p>
            <a:pPr marL="0" indent="0">
              <a:buNone/>
            </a:pPr>
            <a:endParaRPr lang="en-US" dirty="0"/>
          </a:p>
          <a:p>
            <a:pPr marL="0" indent="0">
              <a:spcBef>
                <a:spcPts val="750"/>
              </a:spcBef>
              <a:buNone/>
            </a:pPr>
            <a:r>
              <a:rPr lang="en-IE" b="1" dirty="0"/>
              <a:t>Potentially Relevant Factors</a:t>
            </a:r>
          </a:p>
          <a:p>
            <a:pPr marL="285743" indent="-285743">
              <a:buClrTx/>
              <a:buFont typeface="Arial" panose="020B0604020202020204" pitchFamily="34" charset="0"/>
              <a:buChar char="•"/>
            </a:pPr>
            <a:r>
              <a:rPr lang="en-US" dirty="0"/>
              <a:t>ER status</a:t>
            </a:r>
          </a:p>
          <a:p>
            <a:pPr marL="285743" indent="-285743">
              <a:buClrTx/>
              <a:buFont typeface="Arial" panose="020B0604020202020204" pitchFamily="34" charset="0"/>
              <a:buChar char="•"/>
            </a:pPr>
            <a:r>
              <a:rPr lang="en-US" dirty="0"/>
              <a:t>Time from diagnosis</a:t>
            </a:r>
          </a:p>
          <a:p>
            <a:pPr marL="285743" indent="-285743">
              <a:buClrTx/>
              <a:buFont typeface="Arial" panose="020B0604020202020204" pitchFamily="34" charset="0"/>
              <a:buChar char="•"/>
            </a:pPr>
            <a:r>
              <a:rPr lang="en-US" dirty="0"/>
              <a:t>Current endocrine therapy</a:t>
            </a:r>
          </a:p>
          <a:p>
            <a:pPr marL="285743" indent="-285743">
              <a:buClrTx/>
              <a:buFont typeface="Arial" panose="020B0604020202020204" pitchFamily="34" charset="0"/>
              <a:buChar char="•"/>
            </a:pPr>
            <a:r>
              <a:rPr lang="en-US" dirty="0"/>
              <a:t>Recurrence risk</a:t>
            </a:r>
          </a:p>
          <a:p>
            <a:pPr marL="285743" indent="-285743">
              <a:buClrTx/>
              <a:buFont typeface="Arial" panose="020B0604020202020204" pitchFamily="34" charset="0"/>
              <a:buChar char="•"/>
            </a:pPr>
            <a:r>
              <a:rPr lang="en-US" dirty="0"/>
              <a:t>Patient priorities and quality of life</a:t>
            </a:r>
            <a:endParaRPr lang="en-IE" dirty="0"/>
          </a:p>
        </p:txBody>
      </p:sp>
      <p:sp>
        <p:nvSpPr>
          <p:cNvPr id="3" name="Slide Number Placeholder 2">
            <a:extLst>
              <a:ext uri="{FF2B5EF4-FFF2-40B4-BE49-F238E27FC236}">
                <a16:creationId xmlns:a16="http://schemas.microsoft.com/office/drawing/2014/main" id="{AF74400C-4088-0A33-0455-DC086C9EE4F0}"/>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22</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11ACD300-C979-B30C-6D7E-1B005424ED6F}"/>
              </a:ext>
            </a:extLst>
          </p:cNvPr>
          <p:cNvSpPr>
            <a:spLocks noGrp="1"/>
          </p:cNvSpPr>
          <p:nvPr>
            <p:ph type="title"/>
          </p:nvPr>
        </p:nvSpPr>
        <p:spPr/>
        <p:txBody>
          <a:bodyPr>
            <a:noAutofit/>
          </a:bodyPr>
          <a:lstStyle/>
          <a:p>
            <a:r>
              <a:rPr lang="en-US" sz="1800" dirty="0"/>
              <a:t>HRT After Breast Cancer: 2026 Practical Approach </a:t>
            </a:r>
            <a:endParaRPr lang="en-IE" sz="1800" dirty="0"/>
          </a:p>
        </p:txBody>
      </p:sp>
      <p:sp>
        <p:nvSpPr>
          <p:cNvPr id="5" name="TextBox 4">
            <a:extLst>
              <a:ext uri="{FF2B5EF4-FFF2-40B4-BE49-F238E27FC236}">
                <a16:creationId xmlns:a16="http://schemas.microsoft.com/office/drawing/2014/main" id="{8B761DCA-CFC9-4B2B-87C1-A683E4B30F81}"/>
              </a:ext>
            </a:extLst>
          </p:cNvPr>
          <p:cNvSpPr txBox="1"/>
          <p:nvPr/>
        </p:nvSpPr>
        <p:spPr>
          <a:xfrm>
            <a:off x="546422" y="642841"/>
            <a:ext cx="8155641" cy="369332"/>
          </a:xfrm>
          <a:prstGeom prst="rect">
            <a:avLst/>
          </a:prstGeom>
          <a:noFill/>
        </p:spPr>
        <p:txBody>
          <a:bodyPr wrap="square" rtlCol="0">
            <a:spAutoFit/>
          </a:bodyPr>
          <a:lstStyle/>
          <a:p>
            <a:pPr algn="ctr"/>
            <a:r>
              <a:rPr lang="en-IE" dirty="0">
                <a:latin typeface="Century Gothic" panose="020B0502020202020204" pitchFamily="34" charset="0"/>
              </a:rPr>
              <a:t>Non-hormonal alternative must be used as a first line management</a:t>
            </a:r>
          </a:p>
        </p:txBody>
      </p:sp>
    </p:spTree>
    <p:extLst>
      <p:ext uri="{BB962C8B-B14F-4D97-AF65-F5344CB8AC3E}">
        <p14:creationId xmlns:p14="http://schemas.microsoft.com/office/powerpoint/2010/main" val="564588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C471C2-5318-8BA9-326A-27DB97BC4AF1}"/>
              </a:ext>
            </a:extLst>
          </p:cNvPr>
          <p:cNvSpPr>
            <a:spLocks noGrp="1"/>
          </p:cNvSpPr>
          <p:nvPr>
            <p:ph idx="1"/>
          </p:nvPr>
        </p:nvSpPr>
        <p:spPr>
          <a:xfrm>
            <a:off x="509443" y="809761"/>
            <a:ext cx="5652353" cy="4072551"/>
          </a:xfrm>
        </p:spPr>
        <p:txBody>
          <a:bodyPr>
            <a:normAutofit fontScale="70000" lnSpcReduction="20000"/>
          </a:bodyPr>
          <a:lstStyle/>
          <a:p>
            <a:pPr marL="0" indent="0">
              <a:spcBef>
                <a:spcPts val="750"/>
              </a:spcBef>
              <a:buNone/>
            </a:pPr>
            <a:r>
              <a:rPr lang="en-IE" sz="2000" b="1" u="sng" dirty="0"/>
              <a:t>Symptoms</a:t>
            </a:r>
          </a:p>
          <a:p>
            <a:pPr marL="285743" indent="-285743">
              <a:buClrTx/>
              <a:buFont typeface="Arial" panose="020B0604020202020204" pitchFamily="34" charset="0"/>
              <a:buChar char="•"/>
            </a:pPr>
            <a:r>
              <a:rPr lang="en-IE" sz="2000" dirty="0"/>
              <a:t>Vaginal dryness, Dyspareunia, Burning, Urinary urgency, Recurrent UTIs</a:t>
            </a:r>
          </a:p>
          <a:p>
            <a:pPr marL="0" indent="0">
              <a:buNone/>
            </a:pPr>
            <a:endParaRPr lang="en-IE" sz="2000" dirty="0"/>
          </a:p>
          <a:p>
            <a:pPr marL="0" indent="0">
              <a:spcBef>
                <a:spcPts val="750"/>
              </a:spcBef>
              <a:buNone/>
            </a:pPr>
            <a:r>
              <a:rPr lang="en-IE" sz="2000" b="1" u="sng" dirty="0"/>
              <a:t>First-line management</a:t>
            </a:r>
          </a:p>
          <a:p>
            <a:pPr marL="285743" lvl="0" indent="-285743">
              <a:buClrTx/>
              <a:buFont typeface="Arial" panose="020B0604020202020204" pitchFamily="34" charset="0"/>
              <a:buChar char="•"/>
            </a:pPr>
            <a:r>
              <a:rPr lang="en-IE" sz="2000" dirty="0"/>
              <a:t>Start with water-based lubricants and </a:t>
            </a:r>
            <a:r>
              <a:rPr lang="en-IE" sz="2000" dirty="0" err="1"/>
              <a:t>bioadhesive</a:t>
            </a:r>
            <a:r>
              <a:rPr lang="en-IE" sz="2000" dirty="0"/>
              <a:t> moisturisers.</a:t>
            </a:r>
          </a:p>
          <a:p>
            <a:pPr marL="285743" lvl="0" indent="-285743">
              <a:buClrTx/>
              <a:buFont typeface="Arial" panose="020B0604020202020204" pitchFamily="34" charset="0"/>
              <a:buChar char="•"/>
            </a:pPr>
            <a:r>
              <a:rPr lang="en-IE" sz="2000" dirty="0"/>
              <a:t>Discuss options with the breast cancer specialist.</a:t>
            </a:r>
          </a:p>
          <a:p>
            <a:pPr marL="285743" lvl="0" indent="-285743">
              <a:buClrTx/>
              <a:buFont typeface="Arial" panose="020B0604020202020204" pitchFamily="34" charset="0"/>
              <a:buChar char="•"/>
            </a:pPr>
            <a:r>
              <a:rPr lang="en-IE" sz="2000" dirty="0"/>
              <a:t>If symptoms persist, consider low-dose vaginal oestrogen.</a:t>
            </a:r>
          </a:p>
          <a:p>
            <a:pPr marL="285743" lvl="0" indent="-285743">
              <a:buClrTx/>
              <a:buFont typeface="Arial" panose="020B0604020202020204" pitchFamily="34" charset="0"/>
              <a:buChar char="•"/>
            </a:pPr>
            <a:r>
              <a:rPr lang="en-IE" sz="2000" dirty="0"/>
              <a:t>Avoid vaginal oestrogen with aromatase inhibitors (AIs).</a:t>
            </a:r>
            <a:r>
              <a:rPr lang="en-US" sz="2000" dirty="0"/>
              <a:t> • </a:t>
            </a:r>
          </a:p>
          <a:p>
            <a:pPr marL="285743" indent="-285743">
              <a:buClrTx/>
              <a:buFont typeface="Arial" panose="020B0604020202020204" pitchFamily="34" charset="0"/>
              <a:buChar char="•"/>
            </a:pPr>
            <a:r>
              <a:rPr lang="en-IE" sz="2000" dirty="0"/>
              <a:t>Sexual health counselling where appropriate</a:t>
            </a:r>
          </a:p>
          <a:p>
            <a:pPr marL="0" indent="0">
              <a:buNone/>
            </a:pPr>
            <a:endParaRPr lang="en-IE" sz="2000" dirty="0"/>
          </a:p>
          <a:p>
            <a:pPr marL="0" indent="0">
              <a:buNone/>
            </a:pPr>
            <a:r>
              <a:rPr lang="en-US" sz="2000" b="1" u="sng" dirty="0"/>
              <a:t>Vaginal </a:t>
            </a:r>
            <a:r>
              <a:rPr lang="en-US" sz="2000" b="1" u="sng" dirty="0" err="1"/>
              <a:t>oestrogen</a:t>
            </a:r>
            <a:r>
              <a:rPr lang="en-US" sz="2000" b="1" dirty="0"/>
              <a:t> </a:t>
            </a:r>
            <a:r>
              <a:rPr lang="en-US" sz="2000" dirty="0"/>
              <a:t>may be used for as long as needed </a:t>
            </a:r>
          </a:p>
          <a:p>
            <a:pPr marL="0" indent="0">
              <a:buNone/>
            </a:pPr>
            <a:r>
              <a:rPr lang="en-US" sz="2000" dirty="0"/>
              <a:t>Vaginal DHEA (</a:t>
            </a:r>
            <a:r>
              <a:rPr lang="en-US" sz="2000" dirty="0" err="1"/>
              <a:t>prasterone</a:t>
            </a:r>
            <a:r>
              <a:rPr lang="en-US" sz="2000" dirty="0"/>
              <a:t> 6.5 mg).</a:t>
            </a:r>
          </a:p>
          <a:p>
            <a:pPr marL="0" indent="0">
              <a:buNone/>
            </a:pPr>
            <a:r>
              <a:rPr lang="en-US" sz="2000" dirty="0"/>
              <a:t>Ospemifene (SERM), 60 mg orally, for women uncomfortable with vaginal delivery.</a:t>
            </a:r>
          </a:p>
          <a:p>
            <a:pPr marL="285743" indent="-285743">
              <a:buFont typeface="Arial" panose="020B0604020202020204" pitchFamily="34" charset="0"/>
              <a:buChar char="•"/>
            </a:pPr>
            <a:endParaRPr lang="en-IE" dirty="0"/>
          </a:p>
        </p:txBody>
      </p:sp>
      <p:sp>
        <p:nvSpPr>
          <p:cNvPr id="3" name="Slide Number Placeholder 2">
            <a:extLst>
              <a:ext uri="{FF2B5EF4-FFF2-40B4-BE49-F238E27FC236}">
                <a16:creationId xmlns:a16="http://schemas.microsoft.com/office/drawing/2014/main" id="{84CB1B12-047B-C3E6-BE78-2FA1288FEF55}"/>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23</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22131B78-3009-5E83-AC01-5965376C1F1A}"/>
              </a:ext>
            </a:extLst>
          </p:cNvPr>
          <p:cNvSpPr>
            <a:spLocks noGrp="1"/>
          </p:cNvSpPr>
          <p:nvPr>
            <p:ph type="title"/>
          </p:nvPr>
        </p:nvSpPr>
        <p:spPr/>
        <p:txBody>
          <a:bodyPr>
            <a:normAutofit/>
          </a:bodyPr>
          <a:lstStyle/>
          <a:p>
            <a:r>
              <a:rPr lang="en-US" sz="1800" dirty="0"/>
              <a:t>Genitourinary Syndrome of Menopause (GSM)</a:t>
            </a:r>
            <a:endParaRPr lang="en-IE" sz="1800" dirty="0"/>
          </a:p>
        </p:txBody>
      </p:sp>
      <p:pic>
        <p:nvPicPr>
          <p:cNvPr id="5" name="Picture 4">
            <a:extLst>
              <a:ext uri="{FF2B5EF4-FFF2-40B4-BE49-F238E27FC236}">
                <a16:creationId xmlns:a16="http://schemas.microsoft.com/office/drawing/2014/main" id="{133E5807-67AA-4FA1-90DE-547C8593A531}"/>
              </a:ext>
            </a:extLst>
          </p:cNvPr>
          <p:cNvPicPr>
            <a:picLocks noChangeAspect="1"/>
          </p:cNvPicPr>
          <p:nvPr/>
        </p:nvPicPr>
        <p:blipFill>
          <a:blip r:embed="rId3"/>
          <a:stretch>
            <a:fillRect/>
          </a:stretch>
        </p:blipFill>
        <p:spPr>
          <a:xfrm>
            <a:off x="6161796" y="735009"/>
            <a:ext cx="2692446" cy="2381864"/>
          </a:xfrm>
          <a:prstGeom prst="rect">
            <a:avLst/>
          </a:prstGeom>
          <a:ln>
            <a:noFill/>
          </a:ln>
          <a:effectLst>
            <a:softEdge rad="112500"/>
          </a:effectLst>
        </p:spPr>
      </p:pic>
      <p:pic>
        <p:nvPicPr>
          <p:cNvPr id="7" name="Picture 6">
            <a:extLst>
              <a:ext uri="{FF2B5EF4-FFF2-40B4-BE49-F238E27FC236}">
                <a16:creationId xmlns:a16="http://schemas.microsoft.com/office/drawing/2014/main" id="{4F32A1BB-8BBF-4E44-9E96-C66EA181E13E}"/>
              </a:ext>
            </a:extLst>
          </p:cNvPr>
          <p:cNvPicPr>
            <a:picLocks noChangeAspect="1"/>
          </p:cNvPicPr>
          <p:nvPr/>
        </p:nvPicPr>
        <p:blipFill>
          <a:blip r:embed="rId4"/>
          <a:stretch>
            <a:fillRect/>
          </a:stretch>
        </p:blipFill>
        <p:spPr>
          <a:xfrm>
            <a:off x="6262824" y="3116873"/>
            <a:ext cx="2591418" cy="1506484"/>
          </a:xfrm>
          <a:prstGeom prst="rect">
            <a:avLst/>
          </a:prstGeom>
          <a:ln>
            <a:noFill/>
          </a:ln>
          <a:effectLst>
            <a:softEdge rad="112500"/>
          </a:effectLst>
        </p:spPr>
      </p:pic>
    </p:spTree>
    <p:extLst>
      <p:ext uri="{BB962C8B-B14F-4D97-AF65-F5344CB8AC3E}">
        <p14:creationId xmlns:p14="http://schemas.microsoft.com/office/powerpoint/2010/main" val="974705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A34D93-D737-4887-BA4B-189C24869C65}"/>
              </a:ext>
            </a:extLst>
          </p:cNvPr>
          <p:cNvSpPr>
            <a:spLocks noGrp="1"/>
          </p:cNvSpPr>
          <p:nvPr>
            <p:ph type="sldNum" sz="quarter" idx="12"/>
          </p:nvPr>
        </p:nvSpPr>
        <p:spPr/>
        <p:txBody>
          <a:bodyPr/>
          <a:lstStyle/>
          <a:p>
            <a:fld id="{8261ACF1-7EB5-A94B-A38A-B3243CD45D89}" type="slidenum">
              <a:rPr lang="en-US" smtClean="0"/>
              <a:pPr/>
              <a:t>24</a:t>
            </a:fld>
            <a:endParaRPr lang="en-US" dirty="0"/>
          </a:p>
        </p:txBody>
      </p:sp>
      <p:pic>
        <p:nvPicPr>
          <p:cNvPr id="4" name="Picture 3">
            <a:extLst>
              <a:ext uri="{FF2B5EF4-FFF2-40B4-BE49-F238E27FC236}">
                <a16:creationId xmlns:a16="http://schemas.microsoft.com/office/drawing/2014/main" id="{2CFAB947-4CEB-4135-97E5-07977E7124D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781266" y="359422"/>
            <a:ext cx="7727062" cy="4457772"/>
          </a:xfrm>
          <a:prstGeom prst="rect">
            <a:avLst/>
          </a:prstGeom>
        </p:spPr>
      </p:pic>
    </p:spTree>
    <p:extLst>
      <p:ext uri="{BB962C8B-B14F-4D97-AF65-F5344CB8AC3E}">
        <p14:creationId xmlns:p14="http://schemas.microsoft.com/office/powerpoint/2010/main" val="1046058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A10882-C289-0A96-A446-9C34AD82BF96}"/>
              </a:ext>
            </a:extLst>
          </p:cNvPr>
          <p:cNvSpPr>
            <a:spLocks noGrp="1"/>
          </p:cNvSpPr>
          <p:nvPr>
            <p:ph idx="1"/>
          </p:nvPr>
        </p:nvSpPr>
        <p:spPr>
          <a:xfrm>
            <a:off x="514463" y="725434"/>
            <a:ext cx="8229600" cy="3692631"/>
          </a:xfrm>
        </p:spPr>
        <p:txBody>
          <a:bodyPr>
            <a:normAutofit fontScale="92500" lnSpcReduction="10000"/>
          </a:bodyPr>
          <a:lstStyle/>
          <a:p>
            <a:pPr marL="0" indent="0">
              <a:spcBef>
                <a:spcPts val="750"/>
              </a:spcBef>
              <a:buNone/>
            </a:pPr>
            <a:r>
              <a:rPr lang="en-IE" b="1" u="sng" dirty="0"/>
              <a:t>Typical presentation</a:t>
            </a:r>
          </a:p>
          <a:p>
            <a:pPr marL="285743" indent="-285743">
              <a:buClrTx/>
              <a:buFont typeface="Arial" panose="020B0604020202020204" pitchFamily="34" charset="0"/>
              <a:buChar char="•"/>
            </a:pPr>
            <a:r>
              <a:rPr lang="en-IE" dirty="0"/>
              <a:t>Morning stiffness (hands, wrists, knees, hips, shoulders)</a:t>
            </a:r>
          </a:p>
          <a:p>
            <a:pPr marL="285743" indent="-285743">
              <a:buClrTx/>
              <a:buFont typeface="Arial" panose="020B0604020202020204" pitchFamily="34" charset="0"/>
              <a:buChar char="•"/>
            </a:pPr>
            <a:r>
              <a:rPr lang="en-IE" dirty="0"/>
              <a:t>Most commonly associated with aromatase inhibitors.</a:t>
            </a:r>
          </a:p>
          <a:p>
            <a:pPr marL="285743" indent="-285743">
              <a:buFont typeface="Arial" panose="020B0604020202020204" pitchFamily="34" charset="0"/>
              <a:buChar char="•"/>
            </a:pPr>
            <a:endParaRPr lang="en-IE" dirty="0"/>
          </a:p>
          <a:p>
            <a:pPr marL="0" indent="0">
              <a:spcBef>
                <a:spcPts val="750"/>
              </a:spcBef>
              <a:buNone/>
            </a:pPr>
            <a:r>
              <a:rPr lang="en-IE" b="1" u="sng" dirty="0"/>
              <a:t>Management</a:t>
            </a:r>
          </a:p>
          <a:p>
            <a:pPr marL="285743" indent="-285743">
              <a:buClrTx/>
              <a:buFont typeface="Arial" panose="020B0604020202020204" pitchFamily="34" charset="0"/>
              <a:buChar char="•"/>
            </a:pPr>
            <a:r>
              <a:rPr lang="en-IE" dirty="0"/>
              <a:t>Exercise</a:t>
            </a:r>
          </a:p>
          <a:p>
            <a:pPr marL="285743" indent="-285743">
              <a:buClrTx/>
              <a:buFont typeface="Arial" panose="020B0604020202020204" pitchFamily="34" charset="0"/>
              <a:buChar char="•"/>
            </a:pPr>
            <a:r>
              <a:rPr lang="en-IE" dirty="0"/>
              <a:t>Resistance training</a:t>
            </a:r>
          </a:p>
          <a:p>
            <a:pPr marL="285743" indent="-285743">
              <a:buClrTx/>
              <a:buFont typeface="Arial" panose="020B0604020202020204" pitchFamily="34" charset="0"/>
              <a:buChar char="•"/>
            </a:pPr>
            <a:r>
              <a:rPr lang="en-IE" dirty="0"/>
              <a:t>Weight loss where appropriate</a:t>
            </a:r>
          </a:p>
          <a:p>
            <a:pPr marL="285743" indent="-285743">
              <a:buClrTx/>
              <a:buFont typeface="Arial" panose="020B0604020202020204" pitchFamily="34" charset="0"/>
              <a:buChar char="•"/>
            </a:pPr>
            <a:r>
              <a:rPr lang="en-IE" dirty="0"/>
              <a:t>Regular movement after rest</a:t>
            </a:r>
          </a:p>
          <a:p>
            <a:pPr marL="285743" indent="-285743">
              <a:buClrTx/>
              <a:buFont typeface="Arial" panose="020B0604020202020204" pitchFamily="34" charset="0"/>
              <a:buChar char="•"/>
            </a:pPr>
            <a:r>
              <a:rPr lang="en-IE" dirty="0"/>
              <a:t>Paracetamol, NSAIDs if suitable</a:t>
            </a:r>
          </a:p>
          <a:p>
            <a:pPr marL="285743" indent="-285743">
              <a:buClrTx/>
              <a:buFont typeface="Arial" panose="020B0604020202020204" pitchFamily="34" charset="0"/>
              <a:buChar char="•"/>
            </a:pPr>
            <a:r>
              <a:rPr lang="en-IE" dirty="0"/>
              <a:t>If severe, oncology/breast team may consider switching between aromatase inhibitors, or switching to tamoxifen</a:t>
            </a:r>
          </a:p>
          <a:p>
            <a:pPr marL="0" indent="0">
              <a:spcBef>
                <a:spcPts val="750"/>
              </a:spcBef>
              <a:buNone/>
            </a:pPr>
            <a:endParaRPr lang="en-IE" b="1" dirty="0"/>
          </a:p>
          <a:p>
            <a:pPr marL="0" indent="0">
              <a:spcBef>
                <a:spcPts val="750"/>
              </a:spcBef>
              <a:buNone/>
            </a:pPr>
            <a:r>
              <a:rPr lang="en-IE" b="1" dirty="0"/>
              <a:t>Do not alter endocrine therapy in primary care without specialist input.</a:t>
            </a:r>
          </a:p>
        </p:txBody>
      </p:sp>
      <p:sp>
        <p:nvSpPr>
          <p:cNvPr id="3" name="Slide Number Placeholder 2">
            <a:extLst>
              <a:ext uri="{FF2B5EF4-FFF2-40B4-BE49-F238E27FC236}">
                <a16:creationId xmlns:a16="http://schemas.microsoft.com/office/drawing/2014/main" id="{C886F7B4-08ED-04DD-021A-3539AE8F2364}"/>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25</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6043A3B4-ADD5-3D49-1AB1-CD7E56DB83EC}"/>
              </a:ext>
            </a:extLst>
          </p:cNvPr>
          <p:cNvSpPr>
            <a:spLocks noGrp="1"/>
          </p:cNvSpPr>
          <p:nvPr>
            <p:ph type="title"/>
          </p:nvPr>
        </p:nvSpPr>
        <p:spPr/>
        <p:txBody>
          <a:bodyPr>
            <a:noAutofit/>
          </a:bodyPr>
          <a:lstStyle/>
          <a:p>
            <a:r>
              <a:rPr lang="en-US" sz="1800" dirty="0"/>
              <a:t>Arthralgia: A Common Cause of Treatment Discontinuation</a:t>
            </a:r>
            <a:endParaRPr lang="en-IE" sz="1800" dirty="0"/>
          </a:p>
        </p:txBody>
      </p:sp>
      <p:pic>
        <p:nvPicPr>
          <p:cNvPr id="5" name="Picture 4">
            <a:extLst>
              <a:ext uri="{FF2B5EF4-FFF2-40B4-BE49-F238E27FC236}">
                <a16:creationId xmlns:a16="http://schemas.microsoft.com/office/drawing/2014/main" id="{060B80F7-EBCA-40D0-B6FF-B851A21357A1}"/>
              </a:ext>
            </a:extLst>
          </p:cNvPr>
          <p:cNvPicPr>
            <a:picLocks noChangeAspect="1"/>
          </p:cNvPicPr>
          <p:nvPr/>
        </p:nvPicPr>
        <p:blipFill>
          <a:blip r:embed="rId3"/>
          <a:stretch>
            <a:fillRect/>
          </a:stretch>
        </p:blipFill>
        <p:spPr>
          <a:xfrm>
            <a:off x="6169532" y="850408"/>
            <a:ext cx="2537161" cy="1947672"/>
          </a:xfrm>
          <a:prstGeom prst="rect">
            <a:avLst/>
          </a:prstGeom>
          <a:ln>
            <a:noFill/>
          </a:ln>
          <a:effectLst>
            <a:softEdge rad="112500"/>
          </a:effectLst>
        </p:spPr>
      </p:pic>
    </p:spTree>
    <p:extLst>
      <p:ext uri="{BB962C8B-B14F-4D97-AF65-F5344CB8AC3E}">
        <p14:creationId xmlns:p14="http://schemas.microsoft.com/office/powerpoint/2010/main" val="3793261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CC6147-045E-F9C4-8B08-EF5F7A1876FC}"/>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26</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4D58B405-C704-5D89-0782-E7AD16152BA4}"/>
              </a:ext>
            </a:extLst>
          </p:cNvPr>
          <p:cNvSpPr>
            <a:spLocks noGrp="1"/>
          </p:cNvSpPr>
          <p:nvPr>
            <p:ph type="title"/>
          </p:nvPr>
        </p:nvSpPr>
        <p:spPr/>
        <p:txBody>
          <a:bodyPr>
            <a:normAutofit/>
          </a:bodyPr>
          <a:lstStyle/>
          <a:p>
            <a:r>
              <a:rPr lang="en-IE" sz="1800" dirty="0"/>
              <a:t>Final Take-Home Messages </a:t>
            </a:r>
          </a:p>
        </p:txBody>
      </p:sp>
      <p:sp>
        <p:nvSpPr>
          <p:cNvPr id="2" name="Content Placeholder 1">
            <a:extLst>
              <a:ext uri="{FF2B5EF4-FFF2-40B4-BE49-F238E27FC236}">
                <a16:creationId xmlns:a16="http://schemas.microsoft.com/office/drawing/2014/main" id="{FB8CFAB4-62BA-E919-673B-484CD47C9B68}"/>
              </a:ext>
            </a:extLst>
          </p:cNvPr>
          <p:cNvSpPr>
            <a:spLocks noGrp="1"/>
          </p:cNvSpPr>
          <p:nvPr>
            <p:ph idx="4294967295"/>
          </p:nvPr>
        </p:nvSpPr>
        <p:spPr>
          <a:xfrm>
            <a:off x="509443" y="642841"/>
            <a:ext cx="6574751" cy="3892550"/>
          </a:xfrm>
        </p:spPr>
        <p:txBody>
          <a:bodyPr>
            <a:noAutofit/>
          </a:bodyPr>
          <a:lstStyle/>
          <a:p>
            <a:pPr>
              <a:spcAft>
                <a:spcPts val="1200"/>
              </a:spcAft>
            </a:pPr>
            <a:r>
              <a:rPr lang="en-US" sz="1400" dirty="0"/>
              <a:t>A family history of breast cancer is not a contraindication to HRT.</a:t>
            </a:r>
          </a:p>
          <a:p>
            <a:pPr>
              <a:spcAft>
                <a:spcPts val="1200"/>
              </a:spcAft>
            </a:pPr>
            <a:r>
              <a:rPr lang="en-US" sz="1400" dirty="0"/>
              <a:t>Risk stratification and surveillance are more important than blanket avoidance of HRT.</a:t>
            </a:r>
          </a:p>
          <a:p>
            <a:pPr>
              <a:spcAft>
                <a:spcPts val="1200"/>
              </a:spcAft>
            </a:pPr>
            <a:r>
              <a:rPr lang="en-US" sz="1400" dirty="0"/>
              <a:t>Most women can be considered for HRT following individualized assessment and shared decision-making.</a:t>
            </a:r>
          </a:p>
          <a:p>
            <a:pPr>
              <a:spcAft>
                <a:spcPts val="1200"/>
              </a:spcAft>
            </a:pPr>
            <a:r>
              <a:rPr lang="en-US" sz="1400" dirty="0"/>
              <a:t>Ask about symptoms routinely.</a:t>
            </a:r>
          </a:p>
          <a:p>
            <a:pPr>
              <a:spcAft>
                <a:spcPts val="1200"/>
              </a:spcAft>
            </a:pPr>
            <a:r>
              <a:rPr lang="en-US" sz="1400" dirty="0"/>
              <a:t>Start with lifestyle and non-hormonal therapies, </a:t>
            </a:r>
            <a:r>
              <a:rPr lang="en-IE" sz="1400" dirty="0"/>
              <a:t>Treat GSM proactively.</a:t>
            </a:r>
          </a:p>
          <a:p>
            <a:pPr>
              <a:spcAft>
                <a:spcPts val="1200"/>
              </a:spcAft>
            </a:pPr>
            <a:r>
              <a:rPr lang="en-US" sz="1400" dirty="0"/>
              <a:t>Keep care evidence-based.</a:t>
            </a:r>
            <a:endParaRPr lang="en-IE" sz="1400" dirty="0"/>
          </a:p>
          <a:p>
            <a:pPr>
              <a:spcAft>
                <a:spcPts val="1200"/>
              </a:spcAft>
            </a:pPr>
            <a:r>
              <a:rPr lang="en-IE" sz="1400" dirty="0"/>
              <a:t>Support endocrine therapy adherence and refer early for specialist menopause care.</a:t>
            </a:r>
            <a:r>
              <a:rPr lang="en-US" sz="1400" dirty="0"/>
              <a:t> </a:t>
            </a:r>
          </a:p>
          <a:p>
            <a:pPr>
              <a:spcAft>
                <a:spcPts val="1200"/>
              </a:spcAft>
            </a:pPr>
            <a:r>
              <a:rPr lang="en-US" sz="1400" dirty="0"/>
              <a:t>Offer individualized counselling before and after treatment, with active shared decision-making.</a:t>
            </a:r>
            <a:r>
              <a:rPr lang="en-IE" sz="1400" dirty="0"/>
              <a:t> </a:t>
            </a:r>
          </a:p>
        </p:txBody>
      </p:sp>
      <p:pic>
        <p:nvPicPr>
          <p:cNvPr id="5" name="Picture 4">
            <a:extLst>
              <a:ext uri="{FF2B5EF4-FFF2-40B4-BE49-F238E27FC236}">
                <a16:creationId xmlns:a16="http://schemas.microsoft.com/office/drawing/2014/main" id="{68A5C321-2A04-4B3C-A699-2520C82A6A90}"/>
              </a:ext>
            </a:extLst>
          </p:cNvPr>
          <p:cNvPicPr>
            <a:picLocks noChangeAspect="1"/>
          </p:cNvPicPr>
          <p:nvPr/>
        </p:nvPicPr>
        <p:blipFill>
          <a:blip r:embed="rId3"/>
          <a:stretch>
            <a:fillRect/>
          </a:stretch>
        </p:blipFill>
        <p:spPr>
          <a:xfrm>
            <a:off x="6981388" y="758578"/>
            <a:ext cx="2040524" cy="3892749"/>
          </a:xfrm>
          <a:prstGeom prst="rect">
            <a:avLst/>
          </a:prstGeom>
          <a:ln>
            <a:noFill/>
          </a:ln>
          <a:effectLst>
            <a:softEdge rad="112500"/>
          </a:effectLst>
        </p:spPr>
      </p:pic>
    </p:spTree>
    <p:extLst>
      <p:ext uri="{BB962C8B-B14F-4D97-AF65-F5344CB8AC3E}">
        <p14:creationId xmlns:p14="http://schemas.microsoft.com/office/powerpoint/2010/main" val="2325009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4B9CBA-7684-4233-9895-3AB8F2B8D9D2}"/>
              </a:ext>
            </a:extLst>
          </p:cNvPr>
          <p:cNvSpPr>
            <a:spLocks noGrp="1"/>
          </p:cNvSpPr>
          <p:nvPr>
            <p:ph type="sldNum" sz="quarter" idx="12"/>
          </p:nvPr>
        </p:nvSpPr>
        <p:spPr/>
        <p:txBody>
          <a:bodyPr/>
          <a:lstStyle/>
          <a:p>
            <a:fld id="{8261ACF1-7EB5-A94B-A38A-B3243CD45D89}" type="slidenum">
              <a:rPr lang="en-US" smtClean="0"/>
              <a:pPr/>
              <a:t>27</a:t>
            </a:fld>
            <a:endParaRPr lang="en-US" dirty="0"/>
          </a:p>
        </p:txBody>
      </p:sp>
      <p:pic>
        <p:nvPicPr>
          <p:cNvPr id="3" name="Picture 2">
            <a:extLst>
              <a:ext uri="{FF2B5EF4-FFF2-40B4-BE49-F238E27FC236}">
                <a16:creationId xmlns:a16="http://schemas.microsoft.com/office/drawing/2014/main" id="{8178753A-AEDC-406B-8D0F-EA06524455E6}"/>
              </a:ext>
            </a:extLst>
          </p:cNvPr>
          <p:cNvPicPr>
            <a:picLocks noChangeAspect="1"/>
          </p:cNvPicPr>
          <p:nvPr/>
        </p:nvPicPr>
        <p:blipFill>
          <a:blip r:embed="rId3"/>
          <a:stretch>
            <a:fillRect/>
          </a:stretch>
        </p:blipFill>
        <p:spPr>
          <a:xfrm>
            <a:off x="61363" y="0"/>
            <a:ext cx="9021273" cy="5143500"/>
          </a:xfrm>
          <a:prstGeom prst="rect">
            <a:avLst/>
          </a:prstGeom>
        </p:spPr>
      </p:pic>
    </p:spTree>
    <p:extLst>
      <p:ext uri="{BB962C8B-B14F-4D97-AF65-F5344CB8AC3E}">
        <p14:creationId xmlns:p14="http://schemas.microsoft.com/office/powerpoint/2010/main" val="3886604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57233" y="233047"/>
            <a:ext cx="7378245" cy="44619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8920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438" y="91440"/>
            <a:ext cx="8139123" cy="496062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8753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FF43E0-47D2-4A5E-AA5D-546E30EDADDB}"/>
              </a:ext>
            </a:extLst>
          </p:cNvPr>
          <p:cNvSpPr>
            <a:spLocks noGrp="1"/>
          </p:cNvSpPr>
          <p:nvPr>
            <p:ph type="sldNum" sz="quarter" idx="12"/>
          </p:nvPr>
        </p:nvSpPr>
        <p:spPr/>
        <p:txBody>
          <a:bodyPr/>
          <a:lstStyle/>
          <a:p>
            <a:fld id="{8261ACF1-7EB5-A94B-A38A-B3243CD45D89}" type="slidenum">
              <a:rPr lang="en-US" smtClean="0"/>
              <a:pPr/>
              <a:t>30</a:t>
            </a:fld>
            <a:endParaRPr lang="en-US" dirty="0"/>
          </a:p>
        </p:txBody>
      </p:sp>
      <p:sp>
        <p:nvSpPr>
          <p:cNvPr id="3" name="TextBox 2">
            <a:extLst>
              <a:ext uri="{FF2B5EF4-FFF2-40B4-BE49-F238E27FC236}">
                <a16:creationId xmlns:a16="http://schemas.microsoft.com/office/drawing/2014/main" id="{DDD5354F-10F0-4C6A-9D0E-23DA33462E1C}"/>
              </a:ext>
            </a:extLst>
          </p:cNvPr>
          <p:cNvSpPr txBox="1"/>
          <p:nvPr/>
        </p:nvSpPr>
        <p:spPr>
          <a:xfrm>
            <a:off x="1421218" y="1750828"/>
            <a:ext cx="6301563" cy="1200329"/>
          </a:xfrm>
          <a:prstGeom prst="rect">
            <a:avLst/>
          </a:prstGeom>
          <a:noFill/>
        </p:spPr>
        <p:txBody>
          <a:bodyPr wrap="square" rtlCol="0">
            <a:spAutoFit/>
          </a:bodyPr>
          <a:lstStyle/>
          <a:p>
            <a:pPr algn="ctr"/>
            <a:r>
              <a:rPr lang="en-IE" sz="7200" b="1" dirty="0">
                <a:solidFill>
                  <a:schemeClr val="bg1"/>
                </a:solidFill>
                <a:latin typeface="Century Gothic" panose="020B0502020202020204" pitchFamily="34" charset="0"/>
              </a:rPr>
              <a:t>Thank you</a:t>
            </a:r>
          </a:p>
        </p:txBody>
      </p:sp>
    </p:spTree>
    <p:extLst>
      <p:ext uri="{BB962C8B-B14F-4D97-AF65-F5344CB8AC3E}">
        <p14:creationId xmlns:p14="http://schemas.microsoft.com/office/powerpoint/2010/main" val="1511930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202559-06C3-B87C-3C0A-C39C1CBAA8E0}"/>
              </a:ext>
            </a:extLst>
          </p:cNvPr>
          <p:cNvSpPr>
            <a:spLocks noGrp="1"/>
          </p:cNvSpPr>
          <p:nvPr>
            <p:ph idx="1"/>
          </p:nvPr>
        </p:nvSpPr>
        <p:spPr>
          <a:xfrm>
            <a:off x="509443" y="874514"/>
            <a:ext cx="8229600" cy="3394472"/>
          </a:xfrm>
        </p:spPr>
        <p:txBody>
          <a:bodyPr>
            <a:normAutofit fontScale="92500"/>
          </a:bodyPr>
          <a:lstStyle/>
          <a:p>
            <a:pPr marL="171450" indent="-171450" defTabSz="685800">
              <a:spcBef>
                <a:spcPts val="0"/>
              </a:spcBef>
              <a:spcAft>
                <a:spcPts val="1350"/>
              </a:spcAft>
              <a:buClrTx/>
              <a:buFont typeface="Arial" panose="020B0604020202020204" pitchFamily="34" charset="0"/>
              <a:buChar char="•"/>
            </a:pPr>
            <a:r>
              <a:rPr lang="en-GB" sz="1050" spc="38" dirty="0" err="1">
                <a:ea typeface="+mn-ea"/>
              </a:rPr>
              <a:t>Hamoda</a:t>
            </a:r>
            <a:r>
              <a:rPr lang="en-GB" sz="1050" spc="38" dirty="0">
                <a:ea typeface="+mn-ea"/>
              </a:rPr>
              <a:t> H. Management of the Menopause. British Menopause Society, 7th edition.</a:t>
            </a:r>
          </a:p>
          <a:p>
            <a:pPr marL="171450" indent="-171450" defTabSz="685800">
              <a:spcBef>
                <a:spcPts val="0"/>
              </a:spcBef>
              <a:spcAft>
                <a:spcPts val="1350"/>
              </a:spcAft>
              <a:buClrTx/>
              <a:buFont typeface="Arial" panose="020B0604020202020204" pitchFamily="34" charset="0"/>
              <a:buChar char="•"/>
            </a:pPr>
            <a:r>
              <a:rPr lang="en-GB" sz="1050" spc="38" dirty="0">
                <a:ea typeface="+mn-ea"/>
              </a:rPr>
              <a:t>British Gynaecological Cancer Society &amp; British Menopause Society. Management of menopausal symptoms following treatment of gynaecological cancer. August 2024.</a:t>
            </a:r>
            <a:r>
              <a:rPr lang="en-IE" sz="1050" dirty="0"/>
              <a:t> </a:t>
            </a:r>
          </a:p>
          <a:p>
            <a:pPr marL="171450" indent="-171450" defTabSz="685800">
              <a:spcBef>
                <a:spcPts val="0"/>
              </a:spcBef>
              <a:spcAft>
                <a:spcPts val="1350"/>
              </a:spcAft>
              <a:buClrTx/>
              <a:buFont typeface="Arial" panose="020B0604020202020204" pitchFamily="34" charset="0"/>
              <a:buChar char="•"/>
            </a:pPr>
            <a:r>
              <a:rPr lang="en-IE" sz="1050" dirty="0"/>
              <a:t>British Menopause Society Consensus Statement 2025: Management of Symptoms After Breast Cancer</a:t>
            </a:r>
            <a:endParaRPr lang="en-GB" sz="1050" spc="38" dirty="0">
              <a:ea typeface="+mn-ea"/>
            </a:endParaRPr>
          </a:p>
          <a:p>
            <a:pPr marL="171450" indent="-171450" defTabSz="685800">
              <a:spcBef>
                <a:spcPts val="0"/>
              </a:spcBef>
              <a:spcAft>
                <a:spcPts val="1350"/>
              </a:spcAft>
              <a:buClrTx/>
              <a:buFont typeface="Arial" panose="020B0604020202020204" pitchFamily="34" charset="0"/>
              <a:buChar char="•"/>
            </a:pPr>
            <a:r>
              <a:rPr lang="en-GB" sz="1050" spc="38" dirty="0">
                <a:ea typeface="+mn-ea"/>
              </a:rPr>
              <a:t>Hickey M, et al. “Managing menopause after cancer.” The Lancet. 9 March 2024; pp. 984–996.</a:t>
            </a:r>
          </a:p>
          <a:p>
            <a:pPr marL="171450" indent="-171450" defTabSz="685800">
              <a:spcBef>
                <a:spcPts val="0"/>
              </a:spcBef>
              <a:buClrTx/>
              <a:buFont typeface="Arial" panose="020B0604020202020204" pitchFamily="34" charset="0"/>
              <a:buChar char="•"/>
            </a:pPr>
            <a:r>
              <a:rPr lang="en-GB" sz="1050" spc="38" dirty="0">
                <a:ea typeface="+mn-ea"/>
              </a:rPr>
              <a:t>Menopause society of Ireland – resources.</a:t>
            </a:r>
          </a:p>
          <a:p>
            <a:pPr marL="171450" indent="-171450" defTabSz="685800">
              <a:spcBef>
                <a:spcPts val="0"/>
              </a:spcBef>
              <a:buClrTx/>
              <a:buFont typeface="Arial" panose="020B0604020202020204" pitchFamily="34" charset="0"/>
              <a:buChar char="•"/>
            </a:pPr>
            <a:endParaRPr lang="en-GB" sz="1050" spc="38" dirty="0">
              <a:ea typeface="+mn-ea"/>
            </a:endParaRPr>
          </a:p>
          <a:p>
            <a:pPr marL="171450" indent="-171450" defTabSz="685800">
              <a:spcBef>
                <a:spcPts val="0"/>
              </a:spcBef>
              <a:buClrTx/>
              <a:buFont typeface="Arial" panose="020B0604020202020204" pitchFamily="34" charset="0"/>
              <a:buChar char="•"/>
            </a:pPr>
            <a:r>
              <a:rPr lang="en-US" sz="1050" spc="38" dirty="0">
                <a:ea typeface="+mn-ea"/>
              </a:rPr>
              <a:t>British Menopause Society: HRT &amp; Breast Cancer Risk Factsheet 2025</a:t>
            </a:r>
          </a:p>
          <a:p>
            <a:pPr marL="171450" indent="-171450" defTabSz="685800">
              <a:spcBef>
                <a:spcPts val="0"/>
              </a:spcBef>
              <a:buClrTx/>
              <a:buFont typeface="Arial" panose="020B0604020202020204" pitchFamily="34" charset="0"/>
              <a:buChar char="•"/>
            </a:pPr>
            <a:endParaRPr lang="en-US" sz="1050" spc="38" dirty="0">
              <a:ea typeface="+mn-ea"/>
            </a:endParaRPr>
          </a:p>
          <a:p>
            <a:pPr marL="171450" indent="-171450" defTabSz="685800">
              <a:spcBef>
                <a:spcPts val="0"/>
              </a:spcBef>
              <a:buClrTx/>
              <a:buFont typeface="Arial" panose="020B0604020202020204" pitchFamily="34" charset="0"/>
              <a:buChar char="•"/>
            </a:pPr>
            <a:r>
              <a:rPr lang="en-US" sz="1050" spc="38" dirty="0">
                <a:ea typeface="+mn-ea"/>
              </a:rPr>
              <a:t>NICE Guideline NG23. Menopause: Diagnosis and Management (updated 2024)</a:t>
            </a:r>
          </a:p>
          <a:p>
            <a:pPr marL="171450" indent="-171450" defTabSz="685800">
              <a:spcBef>
                <a:spcPts val="0"/>
              </a:spcBef>
              <a:buClrTx/>
              <a:buFont typeface="Arial" panose="020B0604020202020204" pitchFamily="34" charset="0"/>
              <a:buChar char="•"/>
            </a:pPr>
            <a:endParaRPr lang="en-US" sz="1050" spc="38" dirty="0">
              <a:ea typeface="+mn-ea"/>
            </a:endParaRPr>
          </a:p>
          <a:p>
            <a:pPr marL="171450" indent="-171450" defTabSz="685800">
              <a:spcBef>
                <a:spcPts val="0"/>
              </a:spcBef>
              <a:buClrTx/>
              <a:buFont typeface="Arial" panose="020B0604020202020204" pitchFamily="34" charset="0"/>
              <a:buChar char="•"/>
            </a:pPr>
            <a:r>
              <a:rPr lang="en-US" sz="1050" spc="38" dirty="0">
                <a:ea typeface="+mn-ea"/>
              </a:rPr>
              <a:t>Huntley C et al. Breast cancer risk assessment for prescription of menopausal hormone therapy in women with a family history of breast cancer: an epidemiological modelling study. Br J Gen </a:t>
            </a:r>
            <a:r>
              <a:rPr lang="en-US" sz="1050" spc="38" dirty="0" err="1">
                <a:ea typeface="+mn-ea"/>
              </a:rPr>
              <a:t>Pract</a:t>
            </a:r>
            <a:r>
              <a:rPr lang="en-US" sz="1050" spc="38" dirty="0">
                <a:ea typeface="+mn-ea"/>
              </a:rPr>
              <a:t>. 2024;74(746):e610-e618.</a:t>
            </a:r>
          </a:p>
          <a:p>
            <a:pPr marL="171450" indent="-171450" defTabSz="685800">
              <a:spcBef>
                <a:spcPts val="0"/>
              </a:spcBef>
              <a:buClrTx/>
              <a:buFont typeface="Arial" panose="020B0604020202020204" pitchFamily="34" charset="0"/>
              <a:buChar char="•"/>
            </a:pPr>
            <a:endParaRPr lang="en-US" sz="1050" spc="38" dirty="0">
              <a:ea typeface="+mn-ea"/>
            </a:endParaRPr>
          </a:p>
          <a:p>
            <a:pPr marL="171450" indent="-171450" defTabSz="685800">
              <a:spcBef>
                <a:spcPts val="0"/>
              </a:spcBef>
              <a:buClrTx/>
              <a:buFont typeface="Arial" panose="020B0604020202020204" pitchFamily="34" charset="0"/>
              <a:buChar char="•"/>
            </a:pPr>
            <a:r>
              <a:rPr lang="en-US" sz="1050" spc="38" dirty="0" err="1">
                <a:ea typeface="+mn-ea"/>
              </a:rPr>
              <a:t>Servayge</a:t>
            </a:r>
            <a:r>
              <a:rPr lang="en-US" sz="1050" spc="38" dirty="0">
                <a:ea typeface="+mn-ea"/>
              </a:rPr>
              <a:t> et al., 2023. Clinical Guidelines for managing menopausal symptoms in women with a history of breast cancer.</a:t>
            </a:r>
          </a:p>
          <a:p>
            <a:pPr marL="171450" indent="-171450" defTabSz="685800">
              <a:spcBef>
                <a:spcPts val="0"/>
              </a:spcBef>
              <a:buClrTx/>
              <a:buFont typeface="Arial" panose="020B0604020202020204" pitchFamily="34" charset="0"/>
              <a:buChar char="•"/>
            </a:pPr>
            <a:endParaRPr lang="en-US" sz="1050" spc="38" dirty="0">
              <a:ea typeface="+mn-ea"/>
            </a:endParaRPr>
          </a:p>
          <a:p>
            <a:pPr marL="171450" indent="-171450" defTabSz="685800">
              <a:spcBef>
                <a:spcPts val="0"/>
              </a:spcBef>
              <a:buClrTx/>
              <a:buFont typeface="Arial" panose="020B0604020202020204" pitchFamily="34" charset="0"/>
              <a:buChar char="•"/>
            </a:pPr>
            <a:r>
              <a:rPr lang="en-IE" sz="1050" spc="38" dirty="0">
                <a:ea typeface="+mn-ea"/>
              </a:rPr>
              <a:t>BMS Non-hormonal Management Consensus Statement 2026</a:t>
            </a:r>
          </a:p>
          <a:p>
            <a:pPr marL="171450" indent="-171450" defTabSz="685800">
              <a:spcBef>
                <a:spcPts val="0"/>
              </a:spcBef>
              <a:buClrTx/>
              <a:buFont typeface="Arial" panose="020B0604020202020204" pitchFamily="34" charset="0"/>
              <a:buChar char="•"/>
            </a:pPr>
            <a:endParaRPr lang="en-IE" sz="1050" spc="38" dirty="0">
              <a:ea typeface="+mn-ea"/>
            </a:endParaRPr>
          </a:p>
          <a:p>
            <a:pPr marL="171450" indent="-171450" defTabSz="685800">
              <a:spcBef>
                <a:spcPts val="0"/>
              </a:spcBef>
              <a:buClrTx/>
              <a:buFont typeface="Arial" panose="020B0604020202020204" pitchFamily="34" charset="0"/>
              <a:buChar char="•"/>
            </a:pPr>
            <a:endParaRPr lang="en-IE" sz="1050" spc="38" dirty="0">
              <a:ea typeface="+mn-ea"/>
            </a:endParaRPr>
          </a:p>
          <a:p>
            <a:pPr marL="171450" indent="-171450" defTabSz="685800">
              <a:spcBef>
                <a:spcPts val="0"/>
              </a:spcBef>
              <a:buClrTx/>
              <a:buFont typeface="Arial" panose="020B0604020202020204" pitchFamily="34" charset="0"/>
              <a:buChar char="•"/>
            </a:pPr>
            <a:endParaRPr lang="en-IE" sz="1050" spc="38" dirty="0">
              <a:ea typeface="+mn-ea"/>
            </a:endParaRPr>
          </a:p>
        </p:txBody>
      </p:sp>
      <p:sp>
        <p:nvSpPr>
          <p:cNvPr id="3" name="Slide Number Placeholder 2">
            <a:extLst>
              <a:ext uri="{FF2B5EF4-FFF2-40B4-BE49-F238E27FC236}">
                <a16:creationId xmlns:a16="http://schemas.microsoft.com/office/drawing/2014/main" id="{080D69EC-3CAA-8C08-45D0-0E0F26A94207}"/>
              </a:ext>
            </a:extLst>
          </p:cNvPr>
          <p:cNvSpPr>
            <a:spLocks noGrp="1"/>
          </p:cNvSpPr>
          <p:nvPr>
            <p:ph type="sldNum" sz="quarter" idx="12"/>
          </p:nvPr>
        </p:nvSpPr>
        <p:spPr/>
        <p:txBody>
          <a:bodyPr/>
          <a:lstStyle/>
          <a:p>
            <a:pPr defTabSz="457189"/>
            <a:fld id="{8261ACF1-7EB5-A94B-A38A-B3243CD45D89}" type="slidenum">
              <a:rPr lang="en-US">
                <a:solidFill>
                  <a:prstClr val="black">
                    <a:tint val="75000"/>
                  </a:prstClr>
                </a:solidFill>
                <a:latin typeface="Century Gothic"/>
              </a:rPr>
              <a:pPr defTabSz="457189"/>
              <a:t>31</a:t>
            </a:fld>
            <a:endParaRPr lang="en-US">
              <a:solidFill>
                <a:prstClr val="black">
                  <a:tint val="75000"/>
                </a:prstClr>
              </a:solidFill>
              <a:latin typeface="Century Gothic"/>
            </a:endParaRPr>
          </a:p>
        </p:txBody>
      </p:sp>
      <p:sp>
        <p:nvSpPr>
          <p:cNvPr id="4" name="Title 3">
            <a:extLst>
              <a:ext uri="{FF2B5EF4-FFF2-40B4-BE49-F238E27FC236}">
                <a16:creationId xmlns:a16="http://schemas.microsoft.com/office/drawing/2014/main" id="{D1715E81-959C-9D46-666F-C8AB1803B663}"/>
              </a:ext>
            </a:extLst>
          </p:cNvPr>
          <p:cNvSpPr>
            <a:spLocks noGrp="1"/>
          </p:cNvSpPr>
          <p:nvPr>
            <p:ph type="title"/>
          </p:nvPr>
        </p:nvSpPr>
        <p:spPr/>
        <p:txBody>
          <a:bodyPr>
            <a:normAutofit/>
          </a:bodyPr>
          <a:lstStyle/>
          <a:p>
            <a:r>
              <a:rPr lang="en-US" dirty="0"/>
              <a:t>References</a:t>
            </a:r>
            <a:endParaRPr lang="en-IE" dirty="0"/>
          </a:p>
        </p:txBody>
      </p:sp>
    </p:spTree>
    <p:extLst>
      <p:ext uri="{BB962C8B-B14F-4D97-AF65-F5344CB8AC3E}">
        <p14:creationId xmlns:p14="http://schemas.microsoft.com/office/powerpoint/2010/main" val="135615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ial Beacon Hospital PP Template 2020 v5 (003)" id="{4CA53687-D64C-4586-BA5B-56A39ED3C2A0}" vid="{4A07C3CD-B43D-4BE0-AABF-01DE6C813E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956</TotalTime>
  <Words>2976</Words>
  <Application>Microsoft Office PowerPoint</Application>
  <PresentationFormat>On-screen Show (16:9)</PresentationFormat>
  <Paragraphs>400</Paragraphs>
  <Slides>31</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Century Gothic</vt:lpstr>
      <vt:lpstr>Microsoft Sans Serif</vt:lpstr>
      <vt:lpstr>Office Theme</vt:lpstr>
      <vt:lpstr>Breast Health and Menopause: Safe HRT Prescribing in  The General Population  High-Risk Groups  Post Breast Cancer</vt:lpstr>
      <vt:lpstr>Menopause Affects the Whole Body</vt:lpstr>
      <vt:lpstr>Breast Cancer Risk is Multifactorial</vt:lpstr>
      <vt:lpstr>Breast Cancer Treatments Cause Estrogen Deficiency</vt:lpstr>
      <vt:lpstr>Menopause Affects the Whole Body</vt:lpstr>
      <vt:lpstr>Why this Matters</vt:lpstr>
      <vt:lpstr>HRT Prescribing According to Breast Cancer Risk</vt:lpstr>
      <vt:lpstr>PowerPoint Presentation</vt:lpstr>
      <vt:lpstr>PowerPoint Presentation</vt:lpstr>
      <vt:lpstr>Hormonal Menopause Management</vt:lpstr>
      <vt:lpstr>PowerPoint Presentation</vt:lpstr>
      <vt:lpstr>PowerPoint Presentation</vt:lpstr>
      <vt:lpstr> HRT &amp; Breast Cancer Risk </vt:lpstr>
      <vt:lpstr>PowerPoint Presentation</vt:lpstr>
      <vt:lpstr>PowerPoint Presentation</vt:lpstr>
      <vt:lpstr>Family History of Breast Cancer - A Practical Risk Based Approach to HRT </vt:lpstr>
      <vt:lpstr>HRT and Women at Increased Risk of Breast Cancer</vt:lpstr>
      <vt:lpstr>Special Considerations: BRCA1/2 Mutation Carriers</vt:lpstr>
      <vt:lpstr>PowerPoint Presentation</vt:lpstr>
      <vt:lpstr>What Does Contemporary Evidence Show ?</vt:lpstr>
      <vt:lpstr>Menopausal Symptoms Management</vt:lpstr>
      <vt:lpstr>HRT After Breast Cancer: 2026 Practical Approach </vt:lpstr>
      <vt:lpstr>Genitourinary Syndrome of Menopause (GSM)</vt:lpstr>
      <vt:lpstr>PowerPoint Presentation</vt:lpstr>
      <vt:lpstr>Arthralgia: A Common Cause of Treatment Discontinuation</vt:lpstr>
      <vt:lpstr>Final Take-Home Messages </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Ben Murphy</dc:creator>
  <cp:lastModifiedBy>Niamh Harding</cp:lastModifiedBy>
  <cp:revision>101</cp:revision>
  <cp:lastPrinted>2026-09-18T04:34:47Z</cp:lastPrinted>
  <dcterms:created xsi:type="dcterms:W3CDTF">2020-11-06T09:16:24Z</dcterms:created>
  <dcterms:modified xsi:type="dcterms:W3CDTF">2026-09-18T14:33:12Z</dcterms:modified>
</cp:coreProperties>
</file>