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handoutMasterIdLst>
    <p:handoutMasterId r:id="rId13"/>
  </p:handoutMasterIdLst>
  <p:sldIdLst>
    <p:sldId id="345" r:id="rId2"/>
    <p:sldId id="257" r:id="rId3"/>
    <p:sldId id="258" r:id="rId4"/>
    <p:sldId id="259" r:id="rId5"/>
    <p:sldId id="260" r:id="rId6"/>
    <p:sldId id="261" r:id="rId7"/>
    <p:sldId id="263" r:id="rId8"/>
    <p:sldId id="267" r:id="rId9"/>
    <p:sldId id="264" r:id="rId10"/>
    <p:sldId id="266" r:id="rId11"/>
  </p:sldIdLst>
  <p:sldSz cx="9144000" cy="5143500" type="screen16x9"/>
  <p:notesSz cx="9928225" cy="143573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99"/>
    <a:srgbClr val="1C73BE"/>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49" autoAdjust="0"/>
    <p:restoredTop sz="70012" autoAdjust="0"/>
  </p:normalViewPr>
  <p:slideViewPr>
    <p:cSldViewPr snapToGrid="0" snapToObjects="1">
      <p:cViewPr varScale="1">
        <p:scale>
          <a:sx n="77" d="100"/>
          <a:sy n="77" d="100"/>
        </p:scale>
        <p:origin x="1128" y="7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3" d="100"/>
          <a:sy n="53" d="100"/>
        </p:scale>
        <p:origin x="2798"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717867"/>
          </a:xfrm>
          <a:prstGeom prst="rect">
            <a:avLst/>
          </a:prstGeom>
        </p:spPr>
        <p:txBody>
          <a:bodyPr vert="horz" lIns="132762" tIns="66381" rIns="132762" bIns="66381" rtlCol="0"/>
          <a:lstStyle>
            <a:lvl1pPr algn="l">
              <a:defRPr sz="1700"/>
            </a:lvl1pPr>
          </a:lstStyle>
          <a:p>
            <a:endParaRPr lang="en-US"/>
          </a:p>
        </p:txBody>
      </p:sp>
      <p:sp>
        <p:nvSpPr>
          <p:cNvPr id="3" name="Date Placeholder 2"/>
          <p:cNvSpPr>
            <a:spLocks noGrp="1"/>
          </p:cNvSpPr>
          <p:nvPr>
            <p:ph type="dt" sz="quarter" idx="1"/>
          </p:nvPr>
        </p:nvSpPr>
        <p:spPr>
          <a:xfrm>
            <a:off x="5623698" y="1"/>
            <a:ext cx="4302231" cy="717867"/>
          </a:xfrm>
          <a:prstGeom prst="rect">
            <a:avLst/>
          </a:prstGeom>
        </p:spPr>
        <p:txBody>
          <a:bodyPr vert="horz" lIns="132762" tIns="66381" rIns="132762" bIns="66381" rtlCol="0"/>
          <a:lstStyle>
            <a:lvl1pPr algn="r">
              <a:defRPr sz="1700"/>
            </a:lvl1pPr>
          </a:lstStyle>
          <a:p>
            <a:fld id="{F1FFD573-63AC-5B41-8408-C4EEFB13A200}" type="datetimeFigureOut">
              <a:rPr lang="en-US" smtClean="0"/>
              <a:t>9/17/2026</a:t>
            </a:fld>
            <a:endParaRPr lang="en-US"/>
          </a:p>
        </p:txBody>
      </p:sp>
      <p:sp>
        <p:nvSpPr>
          <p:cNvPr id="4" name="Footer Placeholder 3"/>
          <p:cNvSpPr>
            <a:spLocks noGrp="1"/>
          </p:cNvSpPr>
          <p:nvPr>
            <p:ph type="ftr" sz="quarter" idx="2"/>
          </p:nvPr>
        </p:nvSpPr>
        <p:spPr>
          <a:xfrm>
            <a:off x="1" y="13636992"/>
            <a:ext cx="4302231" cy="717867"/>
          </a:xfrm>
          <a:prstGeom prst="rect">
            <a:avLst/>
          </a:prstGeom>
        </p:spPr>
        <p:txBody>
          <a:bodyPr vert="horz" lIns="132762" tIns="66381" rIns="132762" bIns="66381" rtlCol="0" anchor="b"/>
          <a:lstStyle>
            <a:lvl1pPr algn="l">
              <a:defRPr sz="1700"/>
            </a:lvl1pPr>
          </a:lstStyle>
          <a:p>
            <a:endParaRPr lang="en-US"/>
          </a:p>
        </p:txBody>
      </p:sp>
      <p:sp>
        <p:nvSpPr>
          <p:cNvPr id="5" name="Slide Number Placeholder 4"/>
          <p:cNvSpPr>
            <a:spLocks noGrp="1"/>
          </p:cNvSpPr>
          <p:nvPr>
            <p:ph type="sldNum" sz="quarter" idx="3"/>
          </p:nvPr>
        </p:nvSpPr>
        <p:spPr>
          <a:xfrm>
            <a:off x="5623698" y="13636992"/>
            <a:ext cx="4302231" cy="717867"/>
          </a:xfrm>
          <a:prstGeom prst="rect">
            <a:avLst/>
          </a:prstGeom>
        </p:spPr>
        <p:txBody>
          <a:bodyPr vert="horz" lIns="132762" tIns="66381" rIns="132762" bIns="66381" rtlCol="0" anchor="b"/>
          <a:lstStyle>
            <a:lvl1pPr algn="r">
              <a:defRPr sz="1700"/>
            </a:lvl1pPr>
          </a:lstStyle>
          <a:p>
            <a:fld id="{88859A18-8B6F-6247-ACFC-012F51E4C91A}" type="slidenum">
              <a:rPr lang="en-US" smtClean="0"/>
              <a:t>‹#›</a:t>
            </a:fld>
            <a:endParaRPr lang="en-US"/>
          </a:p>
        </p:txBody>
      </p:sp>
    </p:spTree>
    <p:extLst>
      <p:ext uri="{BB962C8B-B14F-4D97-AF65-F5344CB8AC3E}">
        <p14:creationId xmlns:p14="http://schemas.microsoft.com/office/powerpoint/2010/main" val="6377253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717867"/>
          </a:xfrm>
          <a:prstGeom prst="rect">
            <a:avLst/>
          </a:prstGeom>
        </p:spPr>
        <p:txBody>
          <a:bodyPr vert="horz" lIns="132762" tIns="66381" rIns="132762" bIns="66381" rtlCol="0"/>
          <a:lstStyle>
            <a:lvl1pPr algn="l">
              <a:defRPr sz="1700"/>
            </a:lvl1pPr>
          </a:lstStyle>
          <a:p>
            <a:endParaRPr lang="en-US"/>
          </a:p>
        </p:txBody>
      </p:sp>
      <p:sp>
        <p:nvSpPr>
          <p:cNvPr id="3" name="Date Placeholder 2"/>
          <p:cNvSpPr>
            <a:spLocks noGrp="1"/>
          </p:cNvSpPr>
          <p:nvPr>
            <p:ph type="dt" idx="1"/>
          </p:nvPr>
        </p:nvSpPr>
        <p:spPr>
          <a:xfrm>
            <a:off x="5623698" y="1"/>
            <a:ext cx="4302231" cy="717867"/>
          </a:xfrm>
          <a:prstGeom prst="rect">
            <a:avLst/>
          </a:prstGeom>
        </p:spPr>
        <p:txBody>
          <a:bodyPr vert="horz" lIns="132762" tIns="66381" rIns="132762" bIns="66381" rtlCol="0"/>
          <a:lstStyle>
            <a:lvl1pPr algn="r">
              <a:defRPr sz="1700"/>
            </a:lvl1pPr>
          </a:lstStyle>
          <a:p>
            <a:fld id="{EBD7CF49-64BB-DB4D-8FC0-A1F7B9126035}" type="datetimeFigureOut">
              <a:rPr lang="en-US" smtClean="0"/>
              <a:t>9/17/2026</a:t>
            </a:fld>
            <a:endParaRPr lang="en-US"/>
          </a:p>
        </p:txBody>
      </p:sp>
      <p:sp>
        <p:nvSpPr>
          <p:cNvPr id="4" name="Slide Image Placeholder 3"/>
          <p:cNvSpPr>
            <a:spLocks noGrp="1" noRot="1" noChangeAspect="1"/>
          </p:cNvSpPr>
          <p:nvPr>
            <p:ph type="sldImg" idx="2"/>
          </p:nvPr>
        </p:nvSpPr>
        <p:spPr>
          <a:xfrm>
            <a:off x="179388" y="1076325"/>
            <a:ext cx="9569450" cy="5383213"/>
          </a:xfrm>
          <a:prstGeom prst="rect">
            <a:avLst/>
          </a:prstGeom>
          <a:noFill/>
          <a:ln w="12700">
            <a:solidFill>
              <a:prstClr val="black"/>
            </a:solidFill>
          </a:ln>
        </p:spPr>
        <p:txBody>
          <a:bodyPr vert="horz" lIns="132762" tIns="66381" rIns="132762" bIns="66381" rtlCol="0" anchor="ctr"/>
          <a:lstStyle/>
          <a:p>
            <a:endParaRPr lang="en-US"/>
          </a:p>
        </p:txBody>
      </p:sp>
      <p:sp>
        <p:nvSpPr>
          <p:cNvPr id="5" name="Notes Placeholder 4"/>
          <p:cNvSpPr>
            <a:spLocks noGrp="1"/>
          </p:cNvSpPr>
          <p:nvPr>
            <p:ph type="body" sz="quarter" idx="3"/>
          </p:nvPr>
        </p:nvSpPr>
        <p:spPr>
          <a:xfrm>
            <a:off x="992823" y="6819742"/>
            <a:ext cx="7942580" cy="6460807"/>
          </a:xfrm>
          <a:prstGeom prst="rect">
            <a:avLst/>
          </a:prstGeom>
        </p:spPr>
        <p:txBody>
          <a:bodyPr vert="horz" lIns="132762" tIns="66381" rIns="132762" bIns="66381"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1" y="13636992"/>
            <a:ext cx="4302231" cy="717867"/>
          </a:xfrm>
          <a:prstGeom prst="rect">
            <a:avLst/>
          </a:prstGeom>
        </p:spPr>
        <p:txBody>
          <a:bodyPr vert="horz" lIns="132762" tIns="66381" rIns="132762" bIns="66381" rtlCol="0" anchor="b"/>
          <a:lstStyle>
            <a:lvl1pPr algn="l">
              <a:defRPr sz="1700"/>
            </a:lvl1pPr>
          </a:lstStyle>
          <a:p>
            <a:endParaRPr lang="en-US"/>
          </a:p>
        </p:txBody>
      </p:sp>
      <p:sp>
        <p:nvSpPr>
          <p:cNvPr id="7" name="Slide Number Placeholder 6"/>
          <p:cNvSpPr>
            <a:spLocks noGrp="1"/>
          </p:cNvSpPr>
          <p:nvPr>
            <p:ph type="sldNum" sz="quarter" idx="5"/>
          </p:nvPr>
        </p:nvSpPr>
        <p:spPr>
          <a:xfrm>
            <a:off x="5623698" y="13636992"/>
            <a:ext cx="4302231" cy="717867"/>
          </a:xfrm>
          <a:prstGeom prst="rect">
            <a:avLst/>
          </a:prstGeom>
        </p:spPr>
        <p:txBody>
          <a:bodyPr vert="horz" lIns="132762" tIns="66381" rIns="132762" bIns="66381" rtlCol="0" anchor="b"/>
          <a:lstStyle>
            <a:lvl1pPr algn="r">
              <a:defRPr sz="1700"/>
            </a:lvl1pPr>
          </a:lstStyle>
          <a:p>
            <a:fld id="{778088C6-DB3F-4F41-9CC6-6728ACB46118}" type="slidenum">
              <a:rPr lang="en-US" smtClean="0"/>
              <a:t>‹#›</a:t>
            </a:fld>
            <a:endParaRPr lang="en-US"/>
          </a:p>
        </p:txBody>
      </p:sp>
    </p:spTree>
    <p:extLst>
      <p:ext uri="{BB962C8B-B14F-4D97-AF65-F5344CB8AC3E}">
        <p14:creationId xmlns:p14="http://schemas.microsoft.com/office/powerpoint/2010/main" val="127590484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a:t>
            </a:fld>
            <a:endParaRPr lang="en-US"/>
          </a:p>
        </p:txBody>
      </p:sp>
    </p:spTree>
    <p:extLst>
      <p:ext uri="{BB962C8B-B14F-4D97-AF65-F5344CB8AC3E}">
        <p14:creationId xmlns:p14="http://schemas.microsoft.com/office/powerpoint/2010/main" val="2993123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IE" sz="1200" b="1" i="0" kern="1200" dirty="0">
                <a:solidFill>
                  <a:schemeClr val="tx1"/>
                </a:solidFill>
                <a:effectLst/>
                <a:latin typeface="+mn-lt"/>
                <a:ea typeface="+mn-ea"/>
                <a:cs typeface="+mn-cs"/>
              </a:rPr>
              <a:t>The old "3-2-1" avoidance approach</a:t>
            </a:r>
          </a:p>
          <a:p>
            <a:pPr fontAlgn="t"/>
            <a:r>
              <a:rPr lang="en-IE" sz="1200" b="1" i="0" kern="1200" dirty="0">
                <a:solidFill>
                  <a:schemeClr val="tx1"/>
                </a:solidFill>
                <a:effectLst/>
                <a:latin typeface="+mn-lt"/>
                <a:ea typeface="+mn-ea"/>
                <a:cs typeface="+mn-cs"/>
              </a:rPr>
              <a:t>Cow's milk</a:t>
            </a:r>
            <a:r>
              <a:rPr lang="en-IE" sz="1200" b="0" i="0" kern="1200" dirty="0">
                <a:solidFill>
                  <a:schemeClr val="tx1"/>
                </a:solidFill>
                <a:effectLst/>
                <a:latin typeface="+mn-lt"/>
                <a:ea typeface="+mn-ea"/>
                <a:cs typeface="+mn-cs"/>
              </a:rPr>
              <a:t>: avoid until </a:t>
            </a:r>
            <a:r>
              <a:rPr lang="en-IE" sz="1200" b="1" i="0" kern="1200" dirty="0">
                <a:solidFill>
                  <a:schemeClr val="tx1"/>
                </a:solidFill>
                <a:effectLst/>
                <a:latin typeface="+mn-lt"/>
                <a:ea typeface="+mn-ea"/>
                <a:cs typeface="+mn-cs"/>
              </a:rPr>
              <a:t>1 year</a:t>
            </a:r>
            <a:endParaRPr lang="en-IE" sz="1200" b="0" i="0" kern="1200" dirty="0">
              <a:solidFill>
                <a:schemeClr val="tx1"/>
              </a:solidFill>
              <a:effectLst/>
              <a:latin typeface="+mn-lt"/>
              <a:ea typeface="+mn-ea"/>
              <a:cs typeface="+mn-cs"/>
            </a:endParaRPr>
          </a:p>
          <a:p>
            <a:pPr fontAlgn="t"/>
            <a:r>
              <a:rPr lang="en-IE" sz="1200" b="1" i="0" kern="1200" dirty="0">
                <a:solidFill>
                  <a:schemeClr val="tx1"/>
                </a:solidFill>
                <a:effectLst/>
                <a:latin typeface="+mn-lt"/>
                <a:ea typeface="+mn-ea"/>
                <a:cs typeface="+mn-cs"/>
              </a:rPr>
              <a:t>Egg</a:t>
            </a:r>
            <a:r>
              <a:rPr lang="en-IE" sz="1200" b="0" i="0" kern="1200" dirty="0">
                <a:solidFill>
                  <a:schemeClr val="tx1"/>
                </a:solidFill>
                <a:effectLst/>
                <a:latin typeface="+mn-lt"/>
                <a:ea typeface="+mn-ea"/>
                <a:cs typeface="+mn-cs"/>
              </a:rPr>
              <a:t>: avoid until </a:t>
            </a:r>
            <a:r>
              <a:rPr lang="en-IE" sz="1200" b="1" i="0" kern="1200" dirty="0">
                <a:solidFill>
                  <a:schemeClr val="tx1"/>
                </a:solidFill>
                <a:effectLst/>
                <a:latin typeface="+mn-lt"/>
                <a:ea typeface="+mn-ea"/>
                <a:cs typeface="+mn-cs"/>
              </a:rPr>
              <a:t>2 years</a:t>
            </a:r>
            <a:endParaRPr lang="en-IE" sz="1200" b="0" i="0" kern="1200" dirty="0">
              <a:solidFill>
                <a:schemeClr val="tx1"/>
              </a:solidFill>
              <a:effectLst/>
              <a:latin typeface="+mn-lt"/>
              <a:ea typeface="+mn-ea"/>
              <a:cs typeface="+mn-cs"/>
            </a:endParaRPr>
          </a:p>
          <a:p>
            <a:pPr fontAlgn="t"/>
            <a:r>
              <a:rPr lang="en-IE" sz="1200" b="1" i="0" kern="1200" dirty="0">
                <a:solidFill>
                  <a:schemeClr val="tx1"/>
                </a:solidFill>
                <a:effectLst/>
                <a:latin typeface="+mn-lt"/>
                <a:ea typeface="+mn-ea"/>
                <a:cs typeface="+mn-cs"/>
              </a:rPr>
              <a:t>Peanut, tree nuts, fish/shellfish</a:t>
            </a:r>
            <a:r>
              <a:rPr lang="en-IE" sz="1200" b="0" i="0" kern="1200" dirty="0">
                <a:solidFill>
                  <a:schemeClr val="tx1"/>
                </a:solidFill>
                <a:effectLst/>
                <a:latin typeface="+mn-lt"/>
                <a:ea typeface="+mn-ea"/>
                <a:cs typeface="+mn-cs"/>
              </a:rPr>
              <a:t>: avoid until </a:t>
            </a:r>
            <a:r>
              <a:rPr lang="en-IE" sz="1200" b="1" i="0" kern="1200" dirty="0">
                <a:solidFill>
                  <a:schemeClr val="tx1"/>
                </a:solidFill>
                <a:effectLst/>
                <a:latin typeface="+mn-lt"/>
                <a:ea typeface="+mn-ea"/>
                <a:cs typeface="+mn-cs"/>
              </a:rPr>
              <a:t>3 years</a:t>
            </a:r>
            <a:endParaRPr lang="en-IE" sz="1200" b="0" i="0" kern="1200" dirty="0">
              <a:solidFill>
                <a:schemeClr val="tx1"/>
              </a:solidFill>
              <a:effectLst/>
              <a:latin typeface="+mn-lt"/>
              <a:ea typeface="+mn-ea"/>
              <a:cs typeface="+mn-cs"/>
            </a:endParaRPr>
          </a:p>
          <a:p>
            <a:pPr fontAlgn="t"/>
            <a:r>
              <a:rPr lang="en-IE" sz="1200" b="0" i="0" kern="1200" dirty="0">
                <a:solidFill>
                  <a:schemeClr val="tx1"/>
                </a:solidFill>
                <a:effectLst/>
                <a:latin typeface="+mn-lt"/>
                <a:ea typeface="+mn-ea"/>
                <a:cs typeface="+mn-cs"/>
              </a:rPr>
              <a:t>The rationale was that delaying exposure would allow the infant immune system and gut barrier to mature and therefore reduce sensitisation and allergy.</a:t>
            </a:r>
          </a:p>
          <a:p>
            <a:endParaRPr lang="en-IE" dirty="0"/>
          </a:p>
        </p:txBody>
      </p:sp>
      <p:sp>
        <p:nvSpPr>
          <p:cNvPr id="4" name="Slide Number Placeholder 3"/>
          <p:cNvSpPr>
            <a:spLocks noGrp="1"/>
          </p:cNvSpPr>
          <p:nvPr>
            <p:ph type="sldNum" sz="quarter" idx="10"/>
          </p:nvPr>
        </p:nvSpPr>
        <p:spPr/>
        <p:txBody>
          <a:bodyPr/>
          <a:lstStyle/>
          <a:p>
            <a:fld id="{778088C6-DB3F-4F41-9CC6-6728ACB46118}" type="slidenum">
              <a:rPr lang="en-US" smtClean="0"/>
              <a:t>2</a:t>
            </a:fld>
            <a:endParaRPr lang="en-US"/>
          </a:p>
        </p:txBody>
      </p:sp>
    </p:spTree>
    <p:extLst>
      <p:ext uri="{BB962C8B-B14F-4D97-AF65-F5344CB8AC3E}">
        <p14:creationId xmlns:p14="http://schemas.microsoft.com/office/powerpoint/2010/main" val="3103166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E" sz="1200" b="0" i="0" kern="1200" dirty="0">
                <a:solidFill>
                  <a:schemeClr val="tx1"/>
                </a:solidFill>
                <a:effectLst/>
                <a:latin typeface="+mn-lt"/>
                <a:ea typeface="+mn-ea"/>
                <a:cs typeface="+mn-cs"/>
              </a:rPr>
              <a:t>The Australian population study compared infants before and after implementation of guidelines recommending earlier egg introduction. After adjustment for confounding factors, </a:t>
            </a:r>
            <a:r>
              <a:rPr lang="en-IE" sz="1200" b="1" i="0" kern="1200" dirty="0">
                <a:solidFill>
                  <a:schemeClr val="tx1"/>
                </a:solidFill>
                <a:effectLst/>
                <a:latin typeface="+mn-lt"/>
                <a:ea typeface="+mn-ea"/>
                <a:cs typeface="+mn-cs"/>
              </a:rPr>
              <a:t>egg allergy prevalence fell from 9.2% to 7.6%</a:t>
            </a:r>
            <a:r>
              <a:rPr lang="en-IE" sz="1200" b="0" i="0" kern="1200" dirty="0">
                <a:solidFill>
                  <a:schemeClr val="tx1"/>
                </a:solidFill>
                <a:effectLst/>
                <a:latin typeface="+mn-lt"/>
                <a:ea typeface="+mn-ea"/>
                <a:cs typeface="+mn-cs"/>
              </a:rPr>
              <a:t>, an absolute reduction of 1.6 percentage points. This suggests that translating evidence from clinical trials into public health recommendations can reduce food allergy burden.</a:t>
            </a:r>
          </a:p>
          <a:p>
            <a:pPr marL="0" marR="0" lvl="0" indent="0" algn="l" defTabSz="457200" rtl="0" eaLnBrk="1" fontAlgn="auto" latinLnBrk="0" hangingPunct="1">
              <a:lnSpc>
                <a:spcPct val="100000"/>
              </a:lnSpc>
              <a:spcBef>
                <a:spcPts val="0"/>
              </a:spcBef>
              <a:spcAft>
                <a:spcPts val="0"/>
              </a:spcAft>
              <a:buClrTx/>
              <a:buSzTx/>
              <a:buFontTx/>
              <a:buNone/>
              <a:tabLst/>
              <a:defRPr/>
            </a:pPr>
            <a:r>
              <a:rPr lang="en-IE" sz="1200" b="0" i="0" kern="1200" dirty="0">
                <a:solidFill>
                  <a:schemeClr val="tx1"/>
                </a:solidFill>
                <a:effectLst/>
                <a:latin typeface="+mn-lt"/>
                <a:ea typeface="+mn-ea"/>
                <a:cs typeface="+mn-cs"/>
              </a:rPr>
              <a:t>Biggest benefit in </a:t>
            </a:r>
            <a:r>
              <a:rPr lang="en-IE" sz="1200" b="1" i="0" kern="1200" dirty="0">
                <a:solidFill>
                  <a:schemeClr val="tx1"/>
                </a:solidFill>
                <a:effectLst/>
                <a:latin typeface="+mn-lt"/>
                <a:ea typeface="+mn-ea"/>
                <a:cs typeface="+mn-cs"/>
              </a:rPr>
              <a:t>Eczema</a:t>
            </a:r>
            <a:r>
              <a:rPr lang="en-IE" sz="1200" b="0" i="0" kern="1200" dirty="0">
                <a:solidFill>
                  <a:schemeClr val="tx1"/>
                </a:solidFill>
                <a:effectLst/>
                <a:latin typeface="+mn-lt"/>
                <a:ea typeface="+mn-ea"/>
                <a:cs typeface="+mn-cs"/>
              </a:rPr>
              <a:t> group</a:t>
            </a:r>
          </a:p>
          <a:p>
            <a:pPr marL="0" marR="0" lvl="0" indent="0" algn="l" defTabSz="457200" rtl="0" eaLnBrk="1" fontAlgn="auto" latinLnBrk="0" hangingPunct="1">
              <a:lnSpc>
                <a:spcPct val="100000"/>
              </a:lnSpc>
              <a:spcBef>
                <a:spcPts val="0"/>
              </a:spcBef>
              <a:spcAft>
                <a:spcPts val="0"/>
              </a:spcAft>
              <a:buClrTx/>
              <a:buSzTx/>
              <a:buFontTx/>
              <a:buNone/>
              <a:tabLst/>
              <a:defRPr/>
            </a:pPr>
            <a:r>
              <a:rPr lang="en-IE" sz="1200" b="0" i="0" kern="1200" dirty="0">
                <a:solidFill>
                  <a:schemeClr val="tx1"/>
                </a:solidFill>
                <a:effectLst/>
                <a:latin typeface="+mn-lt"/>
                <a:ea typeface="+mn-ea"/>
                <a:cs typeface="+mn-cs"/>
              </a:rPr>
              <a:t>A major shift in allergy prevention has occurred. Earlier guidelines often advised delaying allergenic foods, but the EAACI update concluded that there is evidence in favour of introducing egg during infancy. The 2026 data add real-world confirmation that moving away from avoidance strategies may reduce allergy development.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IE"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IE" sz="1200" b="0" i="0" kern="1200" dirty="0">
                <a:solidFill>
                  <a:schemeClr val="tx1"/>
                </a:solidFill>
                <a:effectLst/>
                <a:latin typeface="+mn-lt"/>
                <a:ea typeface="+mn-ea"/>
                <a:cs typeface="+mn-cs"/>
              </a:rPr>
              <a:t>Australia introduced early egg introduction recommendations in 2016 through revised ASCIA infant feeding guidelines. The 2026 </a:t>
            </a:r>
            <a:r>
              <a:rPr lang="en-IE" sz="1200" b="0" i="0" kern="1200" dirty="0" err="1">
                <a:solidFill>
                  <a:schemeClr val="tx1"/>
                </a:solidFill>
                <a:effectLst/>
                <a:latin typeface="+mn-lt"/>
                <a:ea typeface="+mn-ea"/>
                <a:cs typeface="+mn-cs"/>
              </a:rPr>
              <a:t>Koplin</a:t>
            </a:r>
            <a:r>
              <a:rPr lang="en-IE" sz="1200" b="0" i="0" kern="1200" dirty="0">
                <a:solidFill>
                  <a:schemeClr val="tx1"/>
                </a:solidFill>
                <a:effectLst/>
                <a:latin typeface="+mn-lt"/>
                <a:ea typeface="+mn-ea"/>
                <a:cs typeface="+mn-cs"/>
              </a:rPr>
              <a:t> et al. study compared infants born before (2007-2011) and after (2018-2019) implementation of these recommendations and found a significant reduction in egg allergy prevalence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IE"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IE" sz="1200" b="0" i="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10"/>
          </p:nvPr>
        </p:nvSpPr>
        <p:spPr/>
        <p:txBody>
          <a:bodyPr/>
          <a:lstStyle/>
          <a:p>
            <a:fld id="{778088C6-DB3F-4F41-9CC6-6728ACB46118}" type="slidenum">
              <a:rPr lang="en-US" smtClean="0"/>
              <a:t>3</a:t>
            </a:fld>
            <a:endParaRPr lang="en-US"/>
          </a:p>
        </p:txBody>
      </p:sp>
    </p:spTree>
    <p:extLst>
      <p:ext uri="{BB962C8B-B14F-4D97-AF65-F5344CB8AC3E}">
        <p14:creationId xmlns:p14="http://schemas.microsoft.com/office/powerpoint/2010/main" val="3115372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IE" sz="1200" b="1" i="0" kern="1200" dirty="0">
                <a:solidFill>
                  <a:schemeClr val="tx1"/>
                </a:solidFill>
                <a:effectLst/>
                <a:latin typeface="+mn-lt"/>
                <a:ea typeface="+mn-ea"/>
                <a:cs typeface="+mn-cs"/>
              </a:rPr>
              <a:t>Systematic Review and Meta-analysis</a:t>
            </a:r>
          </a:p>
          <a:p>
            <a:pPr fontAlgn="t"/>
            <a:r>
              <a:rPr lang="en-IE" sz="1200" b="1" i="0" kern="1200" dirty="0">
                <a:solidFill>
                  <a:schemeClr val="tx1"/>
                </a:solidFill>
                <a:effectLst/>
                <a:latin typeface="+mn-lt"/>
                <a:ea typeface="+mn-ea"/>
                <a:cs typeface="+mn-cs"/>
              </a:rPr>
              <a:t>Food</a:t>
            </a:r>
            <a:r>
              <a:rPr lang="en-IE" sz="1200" b="1" i="0" kern="1200" baseline="0" dirty="0">
                <a:solidFill>
                  <a:schemeClr val="tx1"/>
                </a:solidFill>
                <a:effectLst/>
                <a:latin typeface="+mn-lt"/>
                <a:ea typeface="+mn-ea"/>
                <a:cs typeface="+mn-cs"/>
              </a:rPr>
              <a:t> allergy confirmed by OFC</a:t>
            </a:r>
          </a:p>
          <a:p>
            <a:pPr fontAlgn="t"/>
            <a:r>
              <a:rPr lang="en-IE" sz="1200" b="1" i="0" kern="1200" baseline="0" dirty="0">
                <a:solidFill>
                  <a:schemeClr val="tx1"/>
                </a:solidFill>
                <a:effectLst/>
                <a:latin typeface="+mn-lt"/>
                <a:ea typeface="+mn-ea"/>
                <a:cs typeface="+mn-cs"/>
              </a:rPr>
              <a:t>Risk up to age 6 years</a:t>
            </a:r>
          </a:p>
          <a:p>
            <a:pPr fontAlgn="t"/>
            <a:endParaRPr lang="en-IE" sz="1200" b="1" i="0" kern="1200" baseline="0" dirty="0">
              <a:solidFill>
                <a:schemeClr val="tx1"/>
              </a:solidFill>
              <a:effectLst/>
              <a:latin typeface="+mn-lt"/>
              <a:ea typeface="+mn-ea"/>
              <a:cs typeface="+mn-cs"/>
            </a:endParaRPr>
          </a:p>
          <a:p>
            <a:pPr fontAlgn="t"/>
            <a:r>
              <a:rPr lang="en-IE" sz="1200" b="1" i="0" kern="1200" dirty="0">
                <a:solidFill>
                  <a:schemeClr val="tx1"/>
                </a:solidFill>
                <a:effectLst/>
                <a:latin typeface="+mn-lt"/>
                <a:ea typeface="+mn-ea"/>
                <a:cs typeface="+mn-cs"/>
              </a:rPr>
              <a:t>Scale of the Review</a:t>
            </a:r>
          </a:p>
          <a:p>
            <a:pPr fontAlgn="t"/>
            <a:r>
              <a:rPr lang="en-IE" sz="1200" b="0" i="0" kern="1200" dirty="0">
                <a:solidFill>
                  <a:schemeClr val="tx1"/>
                </a:solidFill>
                <a:effectLst/>
                <a:latin typeface="+mn-lt"/>
                <a:ea typeface="+mn-ea"/>
                <a:cs typeface="+mn-cs"/>
              </a:rPr>
              <a:t>The final review included:</a:t>
            </a:r>
          </a:p>
          <a:p>
            <a:pPr fontAlgn="t"/>
            <a:r>
              <a:rPr lang="en-IE" sz="1200" b="1" i="0" kern="1200" dirty="0">
                <a:solidFill>
                  <a:schemeClr val="tx1"/>
                </a:solidFill>
                <a:effectLst/>
                <a:latin typeface="+mn-lt"/>
                <a:ea typeface="+mn-ea"/>
                <a:cs typeface="+mn-cs"/>
              </a:rPr>
              <a:t>190 studies</a:t>
            </a:r>
            <a:endParaRPr lang="en-IE" sz="1200" b="0" i="0" kern="1200" dirty="0">
              <a:solidFill>
                <a:schemeClr val="tx1"/>
              </a:solidFill>
              <a:effectLst/>
              <a:latin typeface="+mn-lt"/>
              <a:ea typeface="+mn-ea"/>
              <a:cs typeface="+mn-cs"/>
            </a:endParaRPr>
          </a:p>
          <a:p>
            <a:pPr fontAlgn="t"/>
            <a:r>
              <a:rPr lang="en-IE" sz="1200" b="0" i="0" kern="1200" dirty="0">
                <a:solidFill>
                  <a:schemeClr val="tx1"/>
                </a:solidFill>
                <a:effectLst/>
                <a:latin typeface="+mn-lt"/>
                <a:ea typeface="+mn-ea"/>
                <a:cs typeface="+mn-cs"/>
              </a:rPr>
              <a:t>Approximately </a:t>
            </a:r>
            <a:r>
              <a:rPr lang="en-IE" sz="1200" b="1" i="0" kern="1200" dirty="0">
                <a:solidFill>
                  <a:schemeClr val="tx1"/>
                </a:solidFill>
                <a:effectLst/>
                <a:latin typeface="+mn-lt"/>
                <a:ea typeface="+mn-ea"/>
                <a:cs typeface="+mn-cs"/>
              </a:rPr>
              <a:t>2.8 million participants</a:t>
            </a:r>
            <a:endParaRPr lang="en-IE" sz="1200" b="0" i="0" kern="1200" dirty="0">
              <a:solidFill>
                <a:schemeClr val="tx1"/>
              </a:solidFill>
              <a:effectLst/>
              <a:latin typeface="+mn-lt"/>
              <a:ea typeface="+mn-ea"/>
              <a:cs typeface="+mn-cs"/>
            </a:endParaRPr>
          </a:p>
          <a:p>
            <a:pPr fontAlgn="t"/>
            <a:r>
              <a:rPr lang="en-IE" sz="1200" b="0" i="0" kern="1200" dirty="0">
                <a:solidFill>
                  <a:schemeClr val="tx1"/>
                </a:solidFill>
                <a:effectLst/>
                <a:latin typeface="+mn-lt"/>
                <a:ea typeface="+mn-ea"/>
                <a:cs typeface="+mn-cs"/>
              </a:rPr>
              <a:t>Studies from </a:t>
            </a:r>
            <a:r>
              <a:rPr lang="en-IE" sz="1200" b="1" i="0" kern="1200" dirty="0">
                <a:solidFill>
                  <a:schemeClr val="tx1"/>
                </a:solidFill>
                <a:effectLst/>
                <a:latin typeface="+mn-lt"/>
                <a:ea typeface="+mn-ea"/>
                <a:cs typeface="+mn-cs"/>
              </a:rPr>
              <a:t>40 countries</a:t>
            </a:r>
            <a:endParaRPr lang="en-IE" sz="1200" b="0" i="0" kern="1200" dirty="0">
              <a:solidFill>
                <a:schemeClr val="tx1"/>
              </a:solidFill>
              <a:effectLst/>
              <a:latin typeface="+mn-lt"/>
              <a:ea typeface="+mn-ea"/>
              <a:cs typeface="+mn-cs"/>
            </a:endParaRPr>
          </a:p>
          <a:p>
            <a:pPr fontAlgn="t"/>
            <a:r>
              <a:rPr lang="en-IE" sz="1200" b="1" i="0" kern="1200" dirty="0">
                <a:solidFill>
                  <a:schemeClr val="tx1"/>
                </a:solidFill>
                <a:effectLst/>
                <a:latin typeface="+mn-lt"/>
                <a:ea typeface="+mn-ea"/>
                <a:cs typeface="+mn-cs"/>
              </a:rPr>
              <a:t>176 studies</a:t>
            </a:r>
            <a:r>
              <a:rPr lang="en-IE" sz="1200" b="0" i="0" kern="1200" dirty="0">
                <a:solidFill>
                  <a:schemeClr val="tx1"/>
                </a:solidFill>
                <a:effectLst/>
                <a:latin typeface="+mn-lt"/>
                <a:ea typeface="+mn-ea"/>
                <a:cs typeface="+mn-cs"/>
              </a:rPr>
              <a:t> contributed to risk-factor analyses</a:t>
            </a:r>
          </a:p>
          <a:p>
            <a:pPr fontAlgn="t"/>
            <a:r>
              <a:rPr lang="en-IE" sz="1200" b="1" i="0" kern="1200" dirty="0">
                <a:solidFill>
                  <a:schemeClr val="tx1"/>
                </a:solidFill>
                <a:effectLst/>
                <a:latin typeface="+mn-lt"/>
                <a:ea typeface="+mn-ea"/>
                <a:cs typeface="+mn-cs"/>
              </a:rPr>
              <a:t>342 individual risk factors</a:t>
            </a:r>
            <a:r>
              <a:rPr lang="en-IE" sz="1200" b="0" i="0" kern="1200" dirty="0">
                <a:solidFill>
                  <a:schemeClr val="tx1"/>
                </a:solidFill>
                <a:effectLst/>
                <a:latin typeface="+mn-lt"/>
                <a:ea typeface="+mn-ea"/>
                <a:cs typeface="+mn-cs"/>
              </a:rPr>
              <a:t> were evaluated.</a:t>
            </a:r>
          </a:p>
          <a:p>
            <a:endParaRPr lang="en-IE" dirty="0"/>
          </a:p>
        </p:txBody>
      </p:sp>
      <p:sp>
        <p:nvSpPr>
          <p:cNvPr id="4" name="Slide Number Placeholder 3"/>
          <p:cNvSpPr>
            <a:spLocks noGrp="1"/>
          </p:cNvSpPr>
          <p:nvPr>
            <p:ph type="sldNum" sz="quarter" idx="10"/>
          </p:nvPr>
        </p:nvSpPr>
        <p:spPr/>
        <p:txBody>
          <a:bodyPr/>
          <a:lstStyle/>
          <a:p>
            <a:fld id="{778088C6-DB3F-4F41-9CC6-6728ACB46118}" type="slidenum">
              <a:rPr lang="en-US" smtClean="0"/>
              <a:t>4</a:t>
            </a:fld>
            <a:endParaRPr lang="en-US"/>
          </a:p>
        </p:txBody>
      </p:sp>
    </p:spTree>
    <p:extLst>
      <p:ext uri="{BB962C8B-B14F-4D97-AF65-F5344CB8AC3E}">
        <p14:creationId xmlns:p14="http://schemas.microsoft.com/office/powerpoint/2010/main" val="2858375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SMACHO ( Small</a:t>
            </a:r>
            <a:r>
              <a:rPr lang="en-IE" baseline="0" dirty="0"/>
              <a:t> Children Oral </a:t>
            </a:r>
            <a:r>
              <a:rPr lang="en-IE" baseline="0" dirty="0" err="1"/>
              <a:t>Immunotx</a:t>
            </a:r>
            <a:r>
              <a:rPr lang="en-IE" baseline="0" dirty="0"/>
              <a:t> Study)</a:t>
            </a:r>
            <a:r>
              <a:rPr lang="en-IE" dirty="0"/>
              <a:t> randomized trial of peanut OIT in Pre-school children with peanut allergy.</a:t>
            </a:r>
          </a:p>
          <a:p>
            <a:r>
              <a:rPr lang="en-IE" dirty="0"/>
              <a:t>‘switch off’—holy</a:t>
            </a:r>
            <a:r>
              <a:rPr lang="en-IE" baseline="0" dirty="0"/>
              <a:t> grail</a:t>
            </a:r>
          </a:p>
          <a:p>
            <a:pPr marL="0" marR="0" lvl="0" indent="0" algn="l" defTabSz="457200" rtl="0" eaLnBrk="1" fontAlgn="auto" latinLnBrk="0" hangingPunct="1">
              <a:lnSpc>
                <a:spcPct val="100000"/>
              </a:lnSpc>
              <a:spcBef>
                <a:spcPts val="0"/>
              </a:spcBef>
              <a:spcAft>
                <a:spcPts val="0"/>
              </a:spcAft>
              <a:buClrTx/>
              <a:buSzTx/>
              <a:buFontTx/>
              <a:buNone/>
              <a:tabLst/>
              <a:defRPr/>
            </a:pPr>
            <a:r>
              <a:rPr lang="en-IE" dirty="0"/>
              <a:t>Younger children greater Immune Plasticity</a:t>
            </a:r>
          </a:p>
          <a:p>
            <a:endParaRPr lang="en-IE" baseline="0" dirty="0"/>
          </a:p>
          <a:p>
            <a:r>
              <a:rPr lang="en-IE" baseline="0" dirty="0"/>
              <a:t>Rapid </a:t>
            </a:r>
            <a:r>
              <a:rPr lang="en-IE" baseline="0" dirty="0" err="1"/>
              <a:t>updose</a:t>
            </a:r>
            <a:r>
              <a:rPr lang="en-IE" baseline="0" dirty="0"/>
              <a:t>—big maintenance—big s/e including anaphylaxis</a:t>
            </a:r>
          </a:p>
          <a:p>
            <a:endParaRPr lang="en-IE" dirty="0"/>
          </a:p>
          <a:p>
            <a:r>
              <a:rPr lang="en-IE" dirty="0"/>
              <a:t>82% sustained unresponsiveness after 3 years treatment</a:t>
            </a:r>
          </a:p>
        </p:txBody>
      </p:sp>
      <p:sp>
        <p:nvSpPr>
          <p:cNvPr id="4" name="Slide Number Placeholder 3"/>
          <p:cNvSpPr>
            <a:spLocks noGrp="1"/>
          </p:cNvSpPr>
          <p:nvPr>
            <p:ph type="sldNum" sz="quarter" idx="10"/>
          </p:nvPr>
        </p:nvSpPr>
        <p:spPr/>
        <p:txBody>
          <a:bodyPr/>
          <a:lstStyle/>
          <a:p>
            <a:fld id="{778088C6-DB3F-4F41-9CC6-6728ACB46118}" type="slidenum">
              <a:rPr lang="en-US" smtClean="0"/>
              <a:t>5</a:t>
            </a:fld>
            <a:endParaRPr lang="en-US"/>
          </a:p>
        </p:txBody>
      </p:sp>
    </p:spTree>
    <p:extLst>
      <p:ext uri="{BB962C8B-B14F-4D97-AF65-F5344CB8AC3E}">
        <p14:creationId xmlns:p14="http://schemas.microsoft.com/office/powerpoint/2010/main" val="1577964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Learning curve- welcome that doesn’t involve injection-not on DPS</a:t>
            </a:r>
          </a:p>
          <a:p>
            <a:r>
              <a:rPr lang="en-IE" dirty="0"/>
              <a:t>Less data than adults</a:t>
            </a:r>
          </a:p>
          <a:p>
            <a:r>
              <a:rPr lang="en-IE" dirty="0"/>
              <a:t>Another product in develop[</a:t>
            </a:r>
            <a:r>
              <a:rPr lang="en-IE" dirty="0" err="1"/>
              <a:t>pment</a:t>
            </a:r>
            <a:r>
              <a:rPr lang="en-IE" dirty="0"/>
              <a:t> besides EUR</a:t>
            </a:r>
            <a:r>
              <a:rPr lang="en-IE" baseline="0" dirty="0"/>
              <a:t> </a:t>
            </a:r>
            <a:r>
              <a:rPr lang="en-IE" baseline="0" dirty="0" err="1"/>
              <a:t>neffy</a:t>
            </a:r>
            <a:endParaRPr lang="en-IE" dirty="0"/>
          </a:p>
          <a:p>
            <a:endParaRPr lang="en-IE" dirty="0"/>
          </a:p>
          <a:p>
            <a:r>
              <a:rPr lang="en-IE" dirty="0"/>
              <a:t>Schools</a:t>
            </a:r>
            <a:r>
              <a:rPr lang="en-IE" baseline="0" dirty="0"/>
              <a:t> don’t have experience with it</a:t>
            </a:r>
          </a:p>
          <a:p>
            <a:endParaRPr lang="en-IE" baseline="0" dirty="0"/>
          </a:p>
          <a:p>
            <a:r>
              <a:rPr lang="en-IE" baseline="0" dirty="0"/>
              <a:t>See Post marketing data- gain valuable experience regarding effectiveness and practical use through using them and passage of time– real life data</a:t>
            </a:r>
          </a:p>
          <a:p>
            <a:endParaRPr lang="en-IE" baseline="0" dirty="0"/>
          </a:p>
          <a:p>
            <a:r>
              <a:rPr lang="en-IE" baseline="0" dirty="0"/>
              <a:t>Not changing my practice currently– Teens if improved compliance</a:t>
            </a:r>
            <a:endParaRPr lang="en-IE" dirty="0"/>
          </a:p>
        </p:txBody>
      </p:sp>
      <p:sp>
        <p:nvSpPr>
          <p:cNvPr id="4" name="Slide Number Placeholder 3"/>
          <p:cNvSpPr>
            <a:spLocks noGrp="1"/>
          </p:cNvSpPr>
          <p:nvPr>
            <p:ph type="sldNum" sz="quarter" idx="10"/>
          </p:nvPr>
        </p:nvSpPr>
        <p:spPr/>
        <p:txBody>
          <a:bodyPr/>
          <a:lstStyle/>
          <a:p>
            <a:fld id="{778088C6-DB3F-4F41-9CC6-6728ACB46118}" type="slidenum">
              <a:rPr lang="en-US" smtClean="0"/>
              <a:t>7</a:t>
            </a:fld>
            <a:endParaRPr lang="en-US"/>
          </a:p>
        </p:txBody>
      </p:sp>
    </p:spTree>
    <p:extLst>
      <p:ext uri="{BB962C8B-B14F-4D97-AF65-F5344CB8AC3E}">
        <p14:creationId xmlns:p14="http://schemas.microsoft.com/office/powerpoint/2010/main" val="1059726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54122" y="1012772"/>
            <a:ext cx="6149187" cy="867133"/>
          </a:xfrm>
        </p:spPr>
        <p:txBody>
          <a:bodyPr lIns="0" anchor="t" anchorCtr="0">
            <a:normAutofit/>
          </a:bodyPr>
          <a:lstStyle>
            <a:lvl1pPr algn="l">
              <a:defRPr sz="20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3" name="Subtitle 2"/>
          <p:cNvSpPr>
            <a:spLocks noGrp="1"/>
          </p:cNvSpPr>
          <p:nvPr>
            <p:ph type="subTitle" idx="1"/>
          </p:nvPr>
        </p:nvSpPr>
        <p:spPr>
          <a:xfrm>
            <a:off x="854122" y="1498177"/>
            <a:ext cx="6149186" cy="966655"/>
          </a:xfrm>
        </p:spPr>
        <p:txBody>
          <a:bodyPr lIns="0">
            <a:normAutofit/>
          </a:bodyPr>
          <a:lstStyle>
            <a:lvl1pPr marL="0" indent="0" algn="l">
              <a:buNone/>
              <a:defRPr sz="16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7" name="Footer Placeholder 4">
            <a:extLst>
              <a:ext uri="{FF2B5EF4-FFF2-40B4-BE49-F238E27FC236}">
                <a16:creationId xmlns:a16="http://schemas.microsoft.com/office/drawing/2014/main" id="{E8AF3428-9D3B-4A7B-B7C5-B7CC51E4C599}"/>
              </a:ext>
            </a:extLst>
          </p:cNvPr>
          <p:cNvSpPr txBox="1">
            <a:spLocks/>
          </p:cNvSpPr>
          <p:nvPr userDrawn="1"/>
        </p:nvSpPr>
        <p:spPr>
          <a:xfrm>
            <a:off x="229609" y="4530326"/>
            <a:ext cx="5950474" cy="236937"/>
          </a:xfrm>
          <a:prstGeom prst="rect">
            <a:avLst/>
          </a:prstGeom>
        </p:spPr>
        <p:txBody>
          <a:bodyPr vert="horz" lIns="0" tIns="34290" rIns="68580" bIns="34290" rtlCol="0" anchor="ctr"/>
          <a:lstStyle>
            <a:defPPr>
              <a:defRPr lang="en-US"/>
            </a:defPPr>
            <a:lvl1pPr marL="0" algn="ctr" defTabSz="914400" rtl="0" eaLnBrk="1" latinLnBrk="0" hangingPunct="1">
              <a:defRPr sz="800" b="0" i="0" kern="1200">
                <a:solidFill>
                  <a:schemeClr val="tx1">
                    <a:lumMod val="65000"/>
                    <a:lumOff val="35000"/>
                  </a:schemeClr>
                </a:solidFill>
                <a:latin typeface="Open Sans" pitchFamily="34" charset="0"/>
                <a:ea typeface="Open Sans" pitchFamily="34" charset="0"/>
                <a:cs typeface="Open Sans"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IE" sz="750" b="0" i="0" dirty="0">
                <a:solidFill>
                  <a:schemeClr val="bg1">
                    <a:lumMod val="50000"/>
                  </a:schemeClr>
                </a:solidFill>
                <a:latin typeface="Century Gothic" panose="020B0502020202020204" pitchFamily="34" charset="0"/>
                <a:ea typeface="Verdana" panose="020B0604030504040204" pitchFamily="34" charset="0"/>
                <a:cs typeface="Arial"/>
              </a:rPr>
              <a:t>Internal use only by approved personnel.  Unpublished Work © Beacon Hospital. All rights Reserved. In Strict Confidence. </a:t>
            </a:r>
          </a:p>
        </p:txBody>
      </p:sp>
      <p:sp>
        <p:nvSpPr>
          <p:cNvPr id="8" name="Slide Number Placeholder 5"/>
          <p:cNvSpPr>
            <a:spLocks noGrp="1"/>
          </p:cNvSpPr>
          <p:nvPr>
            <p:ph type="sldNum" sz="quarter" idx="12"/>
          </p:nvPr>
        </p:nvSpPr>
        <p:spPr>
          <a:xfrm>
            <a:off x="265997" y="4786722"/>
            <a:ext cx="2133600" cy="203908"/>
          </a:xfrm>
        </p:spPr>
        <p:txBody>
          <a:bodyPr/>
          <a:lstStyle/>
          <a:p>
            <a:fld id="{8261ACF1-7EB5-A94B-A38A-B3243CD45D89}" type="slidenum">
              <a:rPr lang="en-US" smtClean="0"/>
              <a:t>‹#›</a:t>
            </a:fld>
            <a:endParaRPr lang="en-US" dirty="0"/>
          </a:p>
        </p:txBody>
      </p:sp>
      <p:pic>
        <p:nvPicPr>
          <p:cNvPr id="6" name="Picture 5">
            <a:extLst>
              <a:ext uri="{FF2B5EF4-FFF2-40B4-BE49-F238E27FC236}">
                <a16:creationId xmlns:a16="http://schemas.microsoft.com/office/drawing/2014/main" id="{F8306824-2FC3-49D1-9221-EE77AA0E4007}"/>
              </a:ext>
            </a:extLst>
          </p:cNvPr>
          <p:cNvPicPr>
            <a:picLocks noChangeAspect="1"/>
          </p:cNvPicPr>
          <p:nvPr userDrawn="1"/>
        </p:nvPicPr>
        <p:blipFill>
          <a:blip r:embed="rId3"/>
          <a:stretch>
            <a:fillRect/>
          </a:stretch>
        </p:blipFill>
        <p:spPr>
          <a:xfrm>
            <a:off x="6301099" y="4321843"/>
            <a:ext cx="2206087" cy="566833"/>
          </a:xfrm>
          <a:prstGeom prst="rect">
            <a:avLst/>
          </a:prstGeom>
        </p:spPr>
      </p:pic>
    </p:spTree>
    <p:extLst>
      <p:ext uri="{BB962C8B-B14F-4D97-AF65-F5344CB8AC3E}">
        <p14:creationId xmlns:p14="http://schemas.microsoft.com/office/powerpoint/2010/main" val="372512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dirty="0"/>
              <a:t>Click to edit Master text styles</a:t>
            </a:r>
          </a:p>
          <a:p>
            <a:pPr lvl="1"/>
            <a:r>
              <a:rPr lang="en-GB" dirty="0"/>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6776"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63330305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6776"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845522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no Lin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215608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no line no logo">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spTree>
    <p:extLst>
      <p:ext uri="{BB962C8B-B14F-4D97-AF65-F5344CB8AC3E}">
        <p14:creationId xmlns:p14="http://schemas.microsoft.com/office/powerpoint/2010/main" val="251709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Bullets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51386"/>
            <a:ext cx="8229600" cy="3394472"/>
          </a:xfrm>
        </p:spPr>
        <p:txBody>
          <a:bodyPr lIns="0"/>
          <a:lstStyle>
            <a:lvl1pPr>
              <a:buClr>
                <a:srgbClr val="1C73BE"/>
              </a:buClr>
              <a:defRPr sz="18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18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8"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07086AC-0EB4-9941-863D-F6DCC4876053}"/>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75478002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910619" y="1012772"/>
            <a:ext cx="6149187" cy="867133"/>
          </a:xfrm>
        </p:spPr>
        <p:txBody>
          <a:bodyPr lIns="0" anchor="t" anchorCtr="0">
            <a:normAutofit/>
          </a:bodyPr>
          <a:lstStyle>
            <a:lvl1pPr algn="l">
              <a:defRPr sz="24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12" name="Subtitle 2"/>
          <p:cNvSpPr>
            <a:spLocks noGrp="1"/>
          </p:cNvSpPr>
          <p:nvPr>
            <p:ph type="subTitle" idx="1"/>
          </p:nvPr>
        </p:nvSpPr>
        <p:spPr>
          <a:xfrm>
            <a:off x="910619" y="1489418"/>
            <a:ext cx="6149186" cy="966655"/>
          </a:xfrm>
        </p:spPr>
        <p:txBody>
          <a:bodyPr lIns="0">
            <a:normAutofit/>
          </a:bodyPr>
          <a:lstStyle>
            <a:lvl1pPr marL="0" indent="0" algn="l">
              <a:buNone/>
              <a:defRPr sz="18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8"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B2E61170-1BF9-4C1F-BEC1-1DDDF562C98B}"/>
              </a:ext>
            </a:extLst>
          </p:cNvPr>
          <p:cNvPicPr>
            <a:picLocks noChangeAspect="1"/>
          </p:cNvPicPr>
          <p:nvPr userDrawn="1"/>
        </p:nvPicPr>
        <p:blipFill>
          <a:blip r:embed="rId3"/>
          <a:stretch>
            <a:fillRect/>
          </a:stretch>
        </p:blipFill>
        <p:spPr>
          <a:xfrm>
            <a:off x="6301099" y="4321843"/>
            <a:ext cx="2206087" cy="566833"/>
          </a:xfrm>
          <a:prstGeom prst="rect">
            <a:avLst/>
          </a:prstGeom>
        </p:spPr>
      </p:pic>
    </p:spTree>
    <p:extLst>
      <p:ext uri="{BB962C8B-B14F-4D97-AF65-F5344CB8AC3E}">
        <p14:creationId xmlns:p14="http://schemas.microsoft.com/office/powerpoint/2010/main" val="656550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9443" y="856441"/>
            <a:ext cx="3734527" cy="3394472"/>
          </a:xfrm>
        </p:spPr>
        <p:txBody>
          <a:bodyPr lIns="0"/>
          <a:lstStyle>
            <a:lvl1pPr>
              <a:buClr>
                <a:srgbClr val="1C73BE"/>
              </a:buClr>
              <a:defRPr sz="1600" b="0" i="0">
                <a:latin typeface="Century Gothic" panose="020B0502020202020204" pitchFamily="34" charset="0"/>
                <a:ea typeface="Verdana" panose="020B0604030504040204" pitchFamily="34" charset="0"/>
                <a:cs typeface="Verdana" panose="020B0604030504040204" pitchFamily="34" charset="0"/>
              </a:defRPr>
            </a:lvl1pPr>
            <a:lvl2pPr>
              <a:defRPr sz="1600" b="0" i="0">
                <a:latin typeface="Century Gothic" panose="020B0502020202020204" pitchFamily="34" charset="0"/>
                <a:ea typeface="Verdana" panose="020B0604030504040204" pitchFamily="34" charset="0"/>
                <a:cs typeface="Verdana" panose="020B0604030504040204" pitchFamily="34" charset="0"/>
              </a:defRPr>
            </a:lvl2pPr>
            <a:lvl3pPr>
              <a:defRPr sz="1400" b="0" i="0">
                <a:latin typeface="Century Gothic" panose="020B0502020202020204" pitchFamily="34" charset="0"/>
                <a:ea typeface="Verdana" panose="020B0604030504040204" pitchFamily="34" charset="0"/>
                <a:cs typeface="Verdana" panose="020B0604030504040204" pitchFamily="34" charset="0"/>
              </a:defRPr>
            </a:lvl3pPr>
            <a:lvl4pPr>
              <a:defRPr sz="1400" b="0" i="0">
                <a:latin typeface="Century Gothic" panose="020B0502020202020204" pitchFamily="34" charset="0"/>
                <a:ea typeface="Verdana" panose="020B0604030504040204" pitchFamily="34" charset="0"/>
                <a:cs typeface="Verdana" panose="020B0604030504040204" pitchFamily="34" charset="0"/>
              </a:defRPr>
            </a:lvl4pPr>
            <a:lvl5pPr>
              <a:defRPr sz="1400" b="0" i="0">
                <a:latin typeface="Century Gothic" panose="020B050202020202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sz="half" idx="13"/>
          </p:nvPr>
        </p:nvSpPr>
        <p:spPr>
          <a:xfrm>
            <a:off x="4291496" y="856441"/>
            <a:ext cx="3734527" cy="3394472"/>
          </a:xfrm>
        </p:spPr>
        <p:txBody>
          <a:bodyPr lIns="0"/>
          <a:lstStyle>
            <a:lvl1pPr>
              <a:buClr>
                <a:srgbClr val="1C73BE"/>
              </a:buClr>
              <a:defRPr sz="1600" b="0" i="0">
                <a:latin typeface="Century Gothic" panose="020B0502020202020204" pitchFamily="34" charset="0"/>
                <a:ea typeface="Verdana" panose="020B0604030504040204" pitchFamily="34" charset="0"/>
                <a:cs typeface="Verdana" panose="020B0604030504040204" pitchFamily="34" charset="0"/>
              </a:defRPr>
            </a:lvl1pPr>
            <a:lvl2pPr>
              <a:defRPr sz="1600" b="0" i="0">
                <a:latin typeface="Century Gothic" panose="020B0502020202020204" pitchFamily="34" charset="0"/>
                <a:ea typeface="Verdana" panose="020B0604030504040204" pitchFamily="34" charset="0"/>
                <a:cs typeface="Verdana" panose="020B0604030504040204" pitchFamily="34" charset="0"/>
              </a:defRPr>
            </a:lvl2pPr>
            <a:lvl3pPr>
              <a:defRPr sz="1400" b="0" i="0">
                <a:latin typeface="Century Gothic" panose="020B0502020202020204" pitchFamily="34" charset="0"/>
                <a:ea typeface="Verdana" panose="020B0604030504040204" pitchFamily="34" charset="0"/>
                <a:cs typeface="Verdana" panose="020B0604030504040204" pitchFamily="34" charset="0"/>
              </a:defRPr>
            </a:lvl3pPr>
            <a:lvl4pPr>
              <a:defRPr sz="1400" b="0" i="0">
                <a:latin typeface="Century Gothic" panose="020B0502020202020204" pitchFamily="34" charset="0"/>
                <a:ea typeface="Verdana" panose="020B0604030504040204" pitchFamily="34" charset="0"/>
                <a:cs typeface="Verdana" panose="020B0604030504040204" pitchFamily="34" charset="0"/>
              </a:defRPr>
            </a:lvl4pPr>
            <a:lvl5pPr>
              <a:defRPr sz="1400" b="0" i="0">
                <a:latin typeface="Century Gothic" panose="020B050202020202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9"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3" name="Straight Connector 12"/>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07D4120-44BF-F545-A546-4410EF17F2EC}"/>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63090380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7"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3D60AB8-75A7-9E4F-A6B3-20A5B96DFF5A}"/>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213271432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no logo">
    <p:bg>
      <p:bgRef idx="1001">
        <a:schemeClr val="bg1"/>
      </p:bgRef>
    </p:bg>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6"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82442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th Globe">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07871598-A944-D349-9AD3-5A38A2289383}"/>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56519891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atin typeface="Century Gothic" panose="020B0502020202020204" pitchFamily="34" charset="0"/>
              </a:defRPr>
            </a:lvl1pPr>
          </a:lstStyle>
          <a:p>
            <a:r>
              <a:rPr lang="en-GB"/>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atin typeface="Century Gothic" panose="020B0502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atin typeface="Century Gothic" panose="020B0502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9" name="Picture 8">
            <a:extLst>
              <a:ext uri="{FF2B5EF4-FFF2-40B4-BE49-F238E27FC236}">
                <a16:creationId xmlns:a16="http://schemas.microsoft.com/office/drawing/2014/main" id="{2436E9D2-757D-044F-BC43-04135529AEEA}"/>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103843974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ackground">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229609" y="4767263"/>
            <a:ext cx="2133600" cy="203908"/>
          </a:xfrm>
        </p:spPr>
        <p:txBody>
          <a:bodyPr/>
          <a:lstStyle>
            <a:lvl1pPr>
              <a:defRPr>
                <a:solidFill>
                  <a:srgbClr val="FFFFFF"/>
                </a:solidFill>
              </a:defRPr>
            </a:lvl1pPr>
          </a:lstStyle>
          <a:p>
            <a:fld id="{8261ACF1-7EB5-A94B-A38A-B3243CD45D89}" type="slidenum">
              <a:rPr lang="en-US" smtClean="0"/>
              <a:pPr/>
              <a:t>‹#›</a:t>
            </a:fld>
            <a:endParaRPr lang="en-US" dirty="0"/>
          </a:p>
        </p:txBody>
      </p:sp>
      <p:pic>
        <p:nvPicPr>
          <p:cNvPr id="5" name="Picture 4">
            <a:extLst>
              <a:ext uri="{FF2B5EF4-FFF2-40B4-BE49-F238E27FC236}">
                <a16:creationId xmlns:a16="http://schemas.microsoft.com/office/drawing/2014/main" id="{D01E5E0F-DE03-904C-8868-E03A569D77BE}"/>
              </a:ext>
            </a:extLst>
          </p:cNvPr>
          <p:cNvPicPr>
            <a:picLocks noChangeAspect="1"/>
          </p:cNvPicPr>
          <p:nvPr userDrawn="1"/>
        </p:nvPicPr>
        <p:blipFill>
          <a:blip r:embed="rId3"/>
          <a:srcRect/>
          <a:stretch/>
        </p:blipFill>
        <p:spPr>
          <a:xfrm>
            <a:off x="7243011" y="4679694"/>
            <a:ext cx="1491914" cy="263066"/>
          </a:xfrm>
          <a:prstGeom prst="rect">
            <a:avLst/>
          </a:prstGeom>
        </p:spPr>
      </p:pic>
    </p:spTree>
    <p:extLst>
      <p:ext uri="{BB962C8B-B14F-4D97-AF65-F5344CB8AC3E}">
        <p14:creationId xmlns:p14="http://schemas.microsoft.com/office/powerpoint/2010/main" val="2695728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White">
    <p:bg>
      <p:bgRef idx="1001">
        <a:schemeClr val="bg1"/>
      </p:bgRef>
    </p:bg>
    <p:spTree>
      <p:nvGrpSpPr>
        <p:cNvPr id="1" name=""/>
        <p:cNvGrpSpPr/>
        <p:nvPr/>
      </p:nvGrpSpPr>
      <p:grpSpPr>
        <a:xfrm>
          <a:off x="0" y="0"/>
          <a:ext cx="0" cy="0"/>
          <a:chOff x="0" y="0"/>
          <a:chExt cx="0" cy="0"/>
        </a:xfrm>
      </p:grpSpPr>
      <p:sp>
        <p:nvSpPr>
          <p:cNvPr id="10" name="Content Placeholder 2"/>
          <p:cNvSpPr>
            <a:spLocks noGrp="1"/>
          </p:cNvSpPr>
          <p:nvPr>
            <p:ph idx="10"/>
          </p:nvPr>
        </p:nvSpPr>
        <p:spPr>
          <a:xfrm rot="5400000">
            <a:off x="2461209" y="-1097929"/>
            <a:ext cx="3967718" cy="7125011"/>
          </a:xfrm>
        </p:spPr>
        <p:txBody>
          <a:bodyPr lIns="0"/>
          <a:lstStyle>
            <a:lvl1pPr>
              <a:buClr>
                <a:srgbClr val="1C73BE"/>
              </a:buCl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Slide Number Placeholder 5"/>
          <p:cNvSpPr>
            <a:spLocks noGrp="1"/>
          </p:cNvSpPr>
          <p:nvPr>
            <p:ph type="sldNum" sz="quarter" idx="12"/>
          </p:nvPr>
        </p:nvSpPr>
        <p:spPr>
          <a:xfrm rot="5400000">
            <a:off x="-817977" y="1170824"/>
            <a:ext cx="2133600" cy="203908"/>
          </a:xfrm>
        </p:spPr>
        <p:txBody>
          <a:bodyPr/>
          <a:lstStyle/>
          <a:p>
            <a:fld id="{8261ACF1-7EB5-A94B-A38A-B3243CD45D89}" type="slidenum">
              <a:rPr lang="en-US" smtClean="0"/>
              <a:t>‹#›</a:t>
            </a:fld>
            <a:endParaRPr lang="en-US"/>
          </a:p>
        </p:txBody>
      </p:sp>
      <p:cxnSp>
        <p:nvCxnSpPr>
          <p:cNvPr id="14" name="Straight Connector 13"/>
          <p:cNvCxnSpPr>
            <a:cxnSpLocks/>
          </p:cNvCxnSpPr>
          <p:nvPr userDrawn="1"/>
        </p:nvCxnSpPr>
        <p:spPr>
          <a:xfrm flipH="1">
            <a:off x="8415146" y="499974"/>
            <a:ext cx="2" cy="4643526"/>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
        <p:nvSpPr>
          <p:cNvPr id="19" name="Vertical Title 18"/>
          <p:cNvSpPr>
            <a:spLocks noGrp="1"/>
          </p:cNvSpPr>
          <p:nvPr>
            <p:ph type="title" orient="vert" hasCustomPrompt="1"/>
          </p:nvPr>
        </p:nvSpPr>
        <p:spPr>
          <a:xfrm>
            <a:off x="8300341" y="480717"/>
            <a:ext cx="638321" cy="4387850"/>
          </a:xfrm>
        </p:spPr>
        <p:txBody>
          <a:bodyPr vert="eaVert">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7" name="Picture 6">
            <a:extLst>
              <a:ext uri="{FF2B5EF4-FFF2-40B4-BE49-F238E27FC236}">
                <a16:creationId xmlns:a16="http://schemas.microsoft.com/office/drawing/2014/main" id="{B7FB833F-5119-2F47-B275-C73750608B49}"/>
              </a:ext>
            </a:extLst>
          </p:cNvPr>
          <p:cNvPicPr>
            <a:picLocks noChangeAspect="1"/>
          </p:cNvPicPr>
          <p:nvPr userDrawn="1"/>
        </p:nvPicPr>
        <p:blipFill rotWithShape="1">
          <a:blip r:embed="rId2"/>
          <a:srcRect b="19129"/>
          <a:stretch/>
        </p:blipFill>
        <p:spPr>
          <a:xfrm rot="5400000">
            <a:off x="-350119" y="4001063"/>
            <a:ext cx="1491916" cy="381004"/>
          </a:xfrm>
          <a:prstGeom prst="rect">
            <a:avLst/>
          </a:prstGeom>
        </p:spPr>
      </p:pic>
    </p:spTree>
    <p:extLst>
      <p:ext uri="{BB962C8B-B14F-4D97-AF65-F5344CB8AC3E}">
        <p14:creationId xmlns:p14="http://schemas.microsoft.com/office/powerpoint/2010/main" val="382667907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Blu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a:xfrm rot="5400000">
            <a:off x="-817977" y="1170824"/>
            <a:ext cx="2133600" cy="203908"/>
          </a:xfrm>
        </p:spPr>
        <p:txBody>
          <a:bodyPr/>
          <a:lstStyle>
            <a:lvl1pPr>
              <a:defRPr>
                <a:solidFill>
                  <a:srgbClr val="FFFFFF"/>
                </a:solidFill>
              </a:defRPr>
            </a:lvl1pPr>
          </a:lstStyle>
          <a:p>
            <a:fld id="{8261ACF1-7EB5-A94B-A38A-B3243CD45D89}" type="slidenum">
              <a:rPr lang="en-US" smtClean="0"/>
              <a:pPr/>
              <a:t>‹#›</a:t>
            </a:fld>
            <a:endParaRPr lang="en-US" dirty="0"/>
          </a:p>
        </p:txBody>
      </p:sp>
      <p:sp>
        <p:nvSpPr>
          <p:cNvPr id="8" name="Content Placeholder 2"/>
          <p:cNvSpPr>
            <a:spLocks noGrp="1"/>
          </p:cNvSpPr>
          <p:nvPr>
            <p:ph idx="10"/>
          </p:nvPr>
        </p:nvSpPr>
        <p:spPr>
          <a:xfrm rot="5400000">
            <a:off x="2461209" y="-1097929"/>
            <a:ext cx="3967718" cy="7125011"/>
          </a:xfrm>
        </p:spPr>
        <p:txBody>
          <a:bodyPr lIns="0"/>
          <a:lstStyle>
            <a:lvl1pPr>
              <a:buClr>
                <a:schemeClr val="bg1"/>
              </a:buClr>
              <a:defRPr sz="16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1pPr>
            <a:lvl2pPr>
              <a:defRPr sz="16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9" name="Straight Connector 8"/>
          <p:cNvCxnSpPr>
            <a:cxnSpLocks/>
          </p:cNvCxnSpPr>
          <p:nvPr userDrawn="1"/>
        </p:nvCxnSpPr>
        <p:spPr>
          <a:xfrm flipH="1">
            <a:off x="8407976" y="499974"/>
            <a:ext cx="1" cy="4643526"/>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Vertical Title 18"/>
          <p:cNvSpPr>
            <a:spLocks noGrp="1"/>
          </p:cNvSpPr>
          <p:nvPr>
            <p:ph type="title" orient="vert" hasCustomPrompt="1"/>
          </p:nvPr>
        </p:nvSpPr>
        <p:spPr>
          <a:xfrm>
            <a:off x="8300341" y="480717"/>
            <a:ext cx="638321" cy="4387850"/>
          </a:xfrm>
        </p:spPr>
        <p:txBody>
          <a:bodyPr vert="eaVert">
            <a:normAutofit/>
          </a:bodyPr>
          <a:lstStyle>
            <a:lvl1pPr algn="l">
              <a:defRPr sz="200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11" name="Picture 10">
            <a:extLst>
              <a:ext uri="{FF2B5EF4-FFF2-40B4-BE49-F238E27FC236}">
                <a16:creationId xmlns:a16="http://schemas.microsoft.com/office/drawing/2014/main" id="{69634EF4-EEF6-7740-ADEC-1D3E60C7AA08}"/>
              </a:ext>
            </a:extLst>
          </p:cNvPr>
          <p:cNvPicPr>
            <a:picLocks noChangeAspect="1"/>
          </p:cNvPicPr>
          <p:nvPr userDrawn="1"/>
        </p:nvPicPr>
        <p:blipFill>
          <a:blip r:embed="rId3"/>
          <a:srcRect/>
          <a:stretch/>
        </p:blipFill>
        <p:spPr>
          <a:xfrm rot="5400000">
            <a:off x="-357542" y="4060032"/>
            <a:ext cx="1491914" cy="263066"/>
          </a:xfrm>
          <a:prstGeom prst="rect">
            <a:avLst/>
          </a:prstGeom>
        </p:spPr>
      </p:pic>
    </p:spTree>
    <p:extLst>
      <p:ext uri="{BB962C8B-B14F-4D97-AF65-F5344CB8AC3E}">
        <p14:creationId xmlns:p14="http://schemas.microsoft.com/office/powerpoint/2010/main" val="2318808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553200" y="4767263"/>
            <a:ext cx="2133600" cy="273844"/>
          </a:xfrm>
          <a:prstGeom prst="rect">
            <a:avLst/>
          </a:prstGeom>
        </p:spPr>
        <p:txBody>
          <a:bodyPr vert="horz" lIns="91440" tIns="45720" rIns="91440" bIns="45720" rtlCol="0" anchor="ctr"/>
          <a:lstStyle>
            <a:lvl1pPr algn="r">
              <a:defRPr sz="1050">
                <a:solidFill>
                  <a:schemeClr val="tx1">
                    <a:tint val="75000"/>
                  </a:schemeClr>
                </a:solidFill>
              </a:defRPr>
            </a:lvl1pPr>
          </a:lstStyle>
          <a:p>
            <a:fld id="{CBF46508-FCCE-3E4A-8DBC-F8572B94EAEB}" type="datetime1">
              <a:rPr lang="en-IE" smtClean="0"/>
              <a:pPr/>
              <a:t>17/09/2026</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1266" y="4767263"/>
            <a:ext cx="2133600" cy="273844"/>
          </a:xfrm>
          <a:prstGeom prst="rect">
            <a:avLst/>
          </a:prstGeom>
        </p:spPr>
        <p:txBody>
          <a:bodyPr vert="horz" lIns="0" tIns="45720" rIns="91440" bIns="45720" rtlCol="0" anchor="ctr"/>
          <a:lstStyle>
            <a:lvl1pPr algn="l">
              <a:defRPr sz="900">
                <a:solidFill>
                  <a:schemeClr val="tx1">
                    <a:tint val="75000"/>
                  </a:schemeClr>
                </a:solidFill>
              </a:defRPr>
            </a:lvl1pPr>
          </a:lstStyle>
          <a:p>
            <a:fld id="{8261ACF1-7EB5-A94B-A38A-B3243CD45D89}" type="slidenum">
              <a:rPr lang="en-US" smtClean="0"/>
              <a:pPr/>
              <a:t>‹#›</a:t>
            </a:fld>
            <a:endParaRPr lang="en-US" dirty="0"/>
          </a:p>
        </p:txBody>
      </p:sp>
    </p:spTree>
    <p:extLst>
      <p:ext uri="{BB962C8B-B14F-4D97-AF65-F5344CB8AC3E}">
        <p14:creationId xmlns:p14="http://schemas.microsoft.com/office/powerpoint/2010/main" val="2501430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67" r:id="rId5"/>
    <p:sldLayoutId id="2147483660" r:id="rId6"/>
    <p:sldLayoutId id="2147483651" r:id="rId7"/>
    <p:sldLayoutId id="2147483652" r:id="rId8"/>
    <p:sldLayoutId id="2147483654" r:id="rId9"/>
    <p:sldLayoutId id="2147483662" r:id="rId10"/>
    <p:sldLayoutId id="2147483655" r:id="rId11"/>
    <p:sldLayoutId id="2147483657" r:id="rId12"/>
    <p:sldLayoutId id="2147483658" r:id="rId13"/>
    <p:sldLayoutId id="2147483663" r:id="rId14"/>
    <p:sldLayoutId id="2147483664" r:id="rId15"/>
  </p:sldLayoutIdLst>
  <p:hf hdr="0" ftr="0" dt="0"/>
  <p:txStyles>
    <p:titleStyle>
      <a:lvl1pPr algn="ctr" defTabSz="457200" rtl="0" eaLnBrk="1" latinLnBrk="0" hangingPunct="1">
        <a:spcBef>
          <a:spcPct val="0"/>
        </a:spcBef>
        <a:buNone/>
        <a:defRPr sz="4000" kern="1200">
          <a:solidFill>
            <a:schemeClr val="tx1"/>
          </a:solidFill>
          <a:latin typeface="Century Gothic" panose="020B0502020202020204" pitchFamily="34" charset="0"/>
          <a:ea typeface="Verdana" panose="020B0604030504040204" pitchFamily="34" charset="0"/>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Century Gothic" panose="020B0502020202020204" pitchFamily="34" charset="0"/>
          <a:ea typeface="Verdana" panose="020B0604030504040204" pitchFamily="34" charset="0"/>
          <a:cs typeface="+mn-cs"/>
        </a:defRPr>
      </a:lvl1pPr>
      <a:lvl2pPr marL="742950" indent="-285750" algn="l" defTabSz="457200" rtl="0" eaLnBrk="1" latinLnBrk="0" hangingPunct="1">
        <a:spcBef>
          <a:spcPct val="20000"/>
        </a:spcBef>
        <a:buFont typeface="Arial"/>
        <a:buChar char="–"/>
        <a:defRPr sz="1800" kern="1200">
          <a:solidFill>
            <a:schemeClr val="tx1"/>
          </a:solidFill>
          <a:latin typeface="Century Gothic" panose="020B0502020202020204" pitchFamily="34" charset="0"/>
          <a:ea typeface="Verdana" panose="020B0604030504040204" pitchFamily="34" charset="0"/>
          <a:cs typeface="+mn-cs"/>
        </a:defRPr>
      </a:lvl2pPr>
      <a:lvl3pPr marL="11430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3pPr>
      <a:lvl4pPr marL="16002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4pPr>
      <a:lvl5pPr marL="20574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34330-D423-EC49-B886-739E02456C75}"/>
              </a:ext>
            </a:extLst>
          </p:cNvPr>
          <p:cNvSpPr>
            <a:spLocks noGrp="1"/>
          </p:cNvSpPr>
          <p:nvPr>
            <p:ph type="ctrTitle"/>
          </p:nvPr>
        </p:nvSpPr>
        <p:spPr>
          <a:xfrm>
            <a:off x="854121" y="1064610"/>
            <a:ext cx="6149187" cy="867133"/>
          </a:xfrm>
        </p:spPr>
        <p:txBody>
          <a:bodyPr>
            <a:normAutofit/>
          </a:bodyPr>
          <a:lstStyle/>
          <a:p>
            <a:r>
              <a:rPr lang="en-US" dirty="0">
                <a:solidFill>
                  <a:srgbClr val="FFFFFF"/>
                </a:solidFill>
                <a:latin typeface="Century Gothic"/>
              </a:rPr>
              <a:t>Food Allergy in Children, Highlights from 2026</a:t>
            </a:r>
            <a:endParaRPr lang="en-US" dirty="0"/>
          </a:p>
        </p:txBody>
      </p:sp>
      <p:sp>
        <p:nvSpPr>
          <p:cNvPr id="3" name="Subtitle 2">
            <a:extLst>
              <a:ext uri="{FF2B5EF4-FFF2-40B4-BE49-F238E27FC236}">
                <a16:creationId xmlns:a16="http://schemas.microsoft.com/office/drawing/2014/main" id="{9AFA88E2-CB69-6748-A059-180354470BB4}"/>
              </a:ext>
            </a:extLst>
          </p:cNvPr>
          <p:cNvSpPr>
            <a:spLocks noGrp="1"/>
          </p:cNvSpPr>
          <p:nvPr>
            <p:ph type="subTitle" idx="1"/>
          </p:nvPr>
        </p:nvSpPr>
        <p:spPr/>
        <p:txBody>
          <a:bodyPr/>
          <a:lstStyle/>
          <a:p>
            <a:r>
              <a:rPr lang="en-IE" dirty="0">
                <a:solidFill>
                  <a:srgbClr val="FFFFFF"/>
                </a:solidFill>
                <a:latin typeface="Century Gothic"/>
              </a:rPr>
              <a:t>Prof David Coghlan, Consultant Paediatrician</a:t>
            </a:r>
            <a:endParaRPr lang="en-US" dirty="0"/>
          </a:p>
        </p:txBody>
      </p:sp>
      <p:cxnSp>
        <p:nvCxnSpPr>
          <p:cNvPr id="4" name="Straight Connector 3">
            <a:extLst>
              <a:ext uri="{FF2B5EF4-FFF2-40B4-BE49-F238E27FC236}">
                <a16:creationId xmlns:a16="http://schemas.microsoft.com/office/drawing/2014/main" id="{653D60E3-3725-4CDA-8126-B922A3D0741B}"/>
              </a:ext>
            </a:extLst>
          </p:cNvPr>
          <p:cNvCxnSpPr>
            <a:cxnSpLocks/>
          </p:cNvCxnSpPr>
          <p:nvPr/>
        </p:nvCxnSpPr>
        <p:spPr>
          <a:xfrm>
            <a:off x="854122" y="1500461"/>
            <a:ext cx="8289878" cy="0"/>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8643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888" y="4800600"/>
            <a:ext cx="274320" cy="164592"/>
          </a:xfrm>
          <a:prstGeom prst="rect">
            <a:avLst/>
          </a:prstGeom>
          <a:noFill/>
        </p:spPr>
        <p:txBody>
          <a:bodyPr wrap="none">
            <a:spAutoFit/>
          </a:bodyPr>
          <a:lstStyle/>
          <a:p>
            <a:pPr>
              <a:defRPr sz="700">
                <a:solidFill>
                  <a:srgbClr val="FFFFFF"/>
                </a:solidFill>
                <a:latin typeface="Century Gothic"/>
              </a:defRPr>
            </a:pPr>
            <a:r>
              <a:t>2</a:t>
            </a:r>
          </a:p>
        </p:txBody>
      </p:sp>
      <p:sp>
        <p:nvSpPr>
          <p:cNvPr id="4" name="TextBox 3"/>
          <p:cNvSpPr txBox="1"/>
          <p:nvPr/>
        </p:nvSpPr>
        <p:spPr>
          <a:xfrm>
            <a:off x="594360" y="401533"/>
            <a:ext cx="7955279" cy="390876"/>
          </a:xfrm>
          <a:prstGeom prst="rect">
            <a:avLst/>
          </a:prstGeom>
          <a:noFill/>
        </p:spPr>
        <p:txBody>
          <a:bodyPr wrap="square" lIns="18288" tIns="18288" rIns="18288" bIns="18288" anchor="t">
            <a:spAutoFit/>
          </a:bodyPr>
          <a:lstStyle/>
          <a:p>
            <a:pPr algn="l"/>
            <a:r>
              <a:rPr sz="2300" b="1" i="0" dirty="0">
                <a:solidFill>
                  <a:srgbClr val="FFFFFF"/>
                </a:solidFill>
                <a:latin typeface="Century Gothic"/>
              </a:rPr>
              <a:t>Five papers → three practical shifts</a:t>
            </a:r>
          </a:p>
        </p:txBody>
      </p:sp>
      <p:sp>
        <p:nvSpPr>
          <p:cNvPr id="5" name="Rounded Rectangle 4"/>
          <p:cNvSpPr/>
          <p:nvPr/>
        </p:nvSpPr>
        <p:spPr>
          <a:xfrm>
            <a:off x="731520" y="1243584"/>
            <a:ext cx="2304288" cy="153619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77824" y="1417320"/>
            <a:ext cx="2011680" cy="274320"/>
          </a:xfrm>
          <a:prstGeom prst="rect">
            <a:avLst/>
          </a:prstGeom>
          <a:noFill/>
        </p:spPr>
        <p:txBody>
          <a:bodyPr wrap="square" lIns="18288" tIns="18288" rIns="18288" bIns="18288" anchor="t">
            <a:spAutoFit/>
          </a:bodyPr>
          <a:lstStyle/>
          <a:p>
            <a:pPr algn="ctr"/>
            <a:r>
              <a:rPr sz="1200" b="1" i="0" dirty="0">
                <a:solidFill>
                  <a:srgbClr val="0C4375"/>
                </a:solidFill>
                <a:latin typeface="Century Gothic"/>
              </a:rPr>
              <a:t>PREVENT</a:t>
            </a:r>
          </a:p>
        </p:txBody>
      </p:sp>
      <p:sp>
        <p:nvSpPr>
          <p:cNvPr id="7" name="TextBox 6"/>
          <p:cNvSpPr txBox="1"/>
          <p:nvPr/>
        </p:nvSpPr>
        <p:spPr>
          <a:xfrm>
            <a:off x="877824" y="1837944"/>
            <a:ext cx="1975104" cy="676656"/>
          </a:xfrm>
          <a:prstGeom prst="rect">
            <a:avLst/>
          </a:prstGeom>
          <a:noFill/>
        </p:spPr>
        <p:txBody>
          <a:bodyPr wrap="square" lIns="18288" tIns="18288" rIns="18288" bIns="18288" anchor="t">
            <a:spAutoFit/>
          </a:bodyPr>
          <a:lstStyle/>
          <a:p>
            <a:pPr algn="ctr"/>
            <a:r>
              <a:rPr sz="1050" b="0" i="0" dirty="0">
                <a:solidFill>
                  <a:srgbClr val="27343E"/>
                </a:solidFill>
                <a:latin typeface="Century Gothic"/>
              </a:rPr>
              <a:t>Earlier allergen introduction
+ identify infants at risk</a:t>
            </a:r>
          </a:p>
        </p:txBody>
      </p:sp>
      <p:sp>
        <p:nvSpPr>
          <p:cNvPr id="8" name="Rounded Rectangle 7"/>
          <p:cNvSpPr/>
          <p:nvPr/>
        </p:nvSpPr>
        <p:spPr>
          <a:xfrm>
            <a:off x="3401568" y="1243584"/>
            <a:ext cx="2304288" cy="153619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547872" y="1411590"/>
            <a:ext cx="2011680" cy="274320"/>
          </a:xfrm>
          <a:prstGeom prst="rect">
            <a:avLst/>
          </a:prstGeom>
          <a:noFill/>
        </p:spPr>
        <p:txBody>
          <a:bodyPr wrap="square" lIns="18288" tIns="18288" rIns="18288" bIns="18288" anchor="t">
            <a:spAutoFit/>
          </a:bodyPr>
          <a:lstStyle/>
          <a:p>
            <a:pPr algn="ctr"/>
            <a:r>
              <a:rPr sz="1200" b="1" i="0" dirty="0">
                <a:solidFill>
                  <a:srgbClr val="0C4375"/>
                </a:solidFill>
                <a:latin typeface="Century Gothic"/>
              </a:rPr>
              <a:t>DESENSITISE</a:t>
            </a:r>
          </a:p>
        </p:txBody>
      </p:sp>
      <p:sp>
        <p:nvSpPr>
          <p:cNvPr id="10" name="TextBox 9"/>
          <p:cNvSpPr txBox="1"/>
          <p:nvPr/>
        </p:nvSpPr>
        <p:spPr>
          <a:xfrm>
            <a:off x="3621023" y="1837944"/>
            <a:ext cx="1975104" cy="676656"/>
          </a:xfrm>
          <a:prstGeom prst="rect">
            <a:avLst/>
          </a:prstGeom>
          <a:noFill/>
        </p:spPr>
        <p:txBody>
          <a:bodyPr wrap="square" lIns="18288" tIns="18288" rIns="18288" bIns="18288" anchor="t">
            <a:spAutoFit/>
          </a:bodyPr>
          <a:lstStyle/>
          <a:p>
            <a:pPr algn="ctr"/>
            <a:r>
              <a:rPr sz="1050" b="0" i="0" dirty="0">
                <a:solidFill>
                  <a:srgbClr val="27343E"/>
                </a:solidFill>
                <a:latin typeface="Century Gothic"/>
              </a:rPr>
              <a:t>Earlier peanut OIT
+ lower maintenance doses</a:t>
            </a:r>
          </a:p>
        </p:txBody>
      </p:sp>
      <p:sp>
        <p:nvSpPr>
          <p:cNvPr id="11" name="Rounded Rectangle 10"/>
          <p:cNvSpPr/>
          <p:nvPr/>
        </p:nvSpPr>
        <p:spPr>
          <a:xfrm>
            <a:off x="6071616" y="1243584"/>
            <a:ext cx="2304288" cy="1536192"/>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217920" y="1417320"/>
            <a:ext cx="2011680" cy="274320"/>
          </a:xfrm>
          <a:prstGeom prst="rect">
            <a:avLst/>
          </a:prstGeom>
          <a:noFill/>
        </p:spPr>
        <p:txBody>
          <a:bodyPr wrap="square" lIns="18288" tIns="18288" rIns="18288" bIns="18288" anchor="t">
            <a:spAutoFit/>
          </a:bodyPr>
          <a:lstStyle/>
          <a:p>
            <a:pPr algn="ctr"/>
            <a:r>
              <a:rPr sz="1200" b="1" i="0" dirty="0">
                <a:solidFill>
                  <a:srgbClr val="0C4375"/>
                </a:solidFill>
                <a:latin typeface="Century Gothic"/>
              </a:rPr>
              <a:t>PROTECT</a:t>
            </a:r>
          </a:p>
        </p:txBody>
      </p:sp>
      <p:sp>
        <p:nvSpPr>
          <p:cNvPr id="13" name="TextBox 12"/>
          <p:cNvSpPr txBox="1"/>
          <p:nvPr/>
        </p:nvSpPr>
        <p:spPr>
          <a:xfrm>
            <a:off x="6236207" y="1837944"/>
            <a:ext cx="1975104" cy="676656"/>
          </a:xfrm>
          <a:prstGeom prst="rect">
            <a:avLst/>
          </a:prstGeom>
          <a:noFill/>
        </p:spPr>
        <p:txBody>
          <a:bodyPr wrap="square" lIns="18288" tIns="18288" rIns="18288" bIns="18288" anchor="t">
            <a:spAutoFit/>
          </a:bodyPr>
          <a:lstStyle/>
          <a:p>
            <a:pPr algn="ctr"/>
            <a:r>
              <a:rPr sz="1050" b="0" i="0" dirty="0">
                <a:solidFill>
                  <a:srgbClr val="27343E"/>
                </a:solidFill>
                <a:latin typeface="Century Gothic"/>
              </a:rPr>
              <a:t>Biologics for </a:t>
            </a:r>
            <a:r>
              <a:rPr sz="1050" b="0" i="0" dirty="0" err="1">
                <a:solidFill>
                  <a:srgbClr val="27343E"/>
                </a:solidFill>
                <a:latin typeface="Century Gothic"/>
              </a:rPr>
              <a:t>multifood</a:t>
            </a:r>
            <a:r>
              <a:rPr sz="1050" b="0" i="0" dirty="0">
                <a:solidFill>
                  <a:srgbClr val="27343E"/>
                </a:solidFill>
                <a:latin typeface="Century Gothic"/>
              </a:rPr>
              <a:t> allergy
+ new adrenaline delivery</a:t>
            </a:r>
          </a:p>
        </p:txBody>
      </p:sp>
      <p:sp>
        <p:nvSpPr>
          <p:cNvPr id="14" name="TextBox 13"/>
          <p:cNvSpPr txBox="1"/>
          <p:nvPr/>
        </p:nvSpPr>
        <p:spPr>
          <a:xfrm>
            <a:off x="795529" y="3230951"/>
            <a:ext cx="7498079" cy="438912"/>
          </a:xfrm>
          <a:prstGeom prst="rect">
            <a:avLst/>
          </a:prstGeom>
          <a:noFill/>
        </p:spPr>
        <p:txBody>
          <a:bodyPr wrap="square" lIns="18288" tIns="18288" rIns="18288" bIns="18288" anchor="t">
            <a:spAutoFit/>
          </a:bodyPr>
          <a:lstStyle/>
          <a:p>
            <a:pPr algn="ctr"/>
            <a:r>
              <a:rPr sz="1200" b="1" i="0" dirty="0">
                <a:solidFill>
                  <a:srgbClr val="FFFFFF"/>
                </a:solidFill>
                <a:latin typeface="Century Gothic"/>
              </a:rPr>
              <a:t>Selected for clinical relevance, study quality and direct implications for </a:t>
            </a:r>
            <a:r>
              <a:rPr sz="1200" b="1" i="0" dirty="0" err="1">
                <a:solidFill>
                  <a:srgbClr val="FFFFFF"/>
                </a:solidFill>
                <a:latin typeface="Century Gothic"/>
              </a:rPr>
              <a:t>paediatric</a:t>
            </a:r>
            <a:r>
              <a:rPr sz="1200" b="1" i="0" dirty="0">
                <a:solidFill>
                  <a:srgbClr val="FFFFFF"/>
                </a:solidFill>
                <a:latin typeface="Century Gothic"/>
              </a:rPr>
              <a:t> food-allergy care.</a:t>
            </a:r>
          </a:p>
        </p:txBody>
      </p:sp>
      <p:sp>
        <p:nvSpPr>
          <p:cNvPr id="15" name="TextBox 14"/>
          <p:cNvSpPr txBox="1"/>
          <p:nvPr/>
        </p:nvSpPr>
        <p:spPr>
          <a:xfrm>
            <a:off x="850392" y="3637931"/>
            <a:ext cx="7406640" cy="365760"/>
          </a:xfrm>
          <a:prstGeom prst="rect">
            <a:avLst/>
          </a:prstGeom>
          <a:noFill/>
        </p:spPr>
        <p:txBody>
          <a:bodyPr wrap="square" lIns="18288" tIns="18288" rIns="18288" bIns="18288" anchor="t">
            <a:spAutoFit/>
          </a:bodyPr>
          <a:lstStyle/>
          <a:p>
            <a:pPr algn="ctr"/>
            <a:r>
              <a:rPr sz="950" b="0" i="0" dirty="0">
                <a:solidFill>
                  <a:srgbClr val="FFFFFF"/>
                </a:solidFill>
                <a:latin typeface="Century Gothic"/>
              </a:rPr>
              <a:t>1  </a:t>
            </a:r>
            <a:r>
              <a:rPr sz="950" b="0" i="0" dirty="0" err="1">
                <a:solidFill>
                  <a:srgbClr val="FFFFFF"/>
                </a:solidFill>
                <a:latin typeface="Century Gothic"/>
              </a:rPr>
              <a:t>Koplin</a:t>
            </a:r>
            <a:r>
              <a:rPr sz="950" b="0" i="0" dirty="0">
                <a:solidFill>
                  <a:srgbClr val="FFFFFF"/>
                </a:solidFill>
                <a:latin typeface="Century Gothic"/>
              </a:rPr>
              <a:t> et al.  •  2  Islam et al.  •  3  </a:t>
            </a:r>
            <a:r>
              <a:rPr sz="950" b="0" i="0" dirty="0" err="1">
                <a:solidFill>
                  <a:srgbClr val="FFFFFF"/>
                </a:solidFill>
                <a:latin typeface="Century Gothic"/>
              </a:rPr>
              <a:t>Klevebro</a:t>
            </a:r>
            <a:r>
              <a:rPr sz="950" b="0" i="0" dirty="0">
                <a:solidFill>
                  <a:srgbClr val="FFFFFF"/>
                </a:solidFill>
                <a:latin typeface="Century Gothic"/>
              </a:rPr>
              <a:t> et al.  •  4  Upton et al.  •  5  Wood et al.</a:t>
            </a:r>
          </a:p>
        </p:txBody>
      </p:sp>
      <p:sp>
        <p:nvSpPr>
          <p:cNvPr id="16" name="TextBox 15"/>
          <p:cNvSpPr txBox="1"/>
          <p:nvPr/>
        </p:nvSpPr>
        <p:spPr>
          <a:xfrm>
            <a:off x="731521" y="4154687"/>
            <a:ext cx="7882127" cy="329184"/>
          </a:xfrm>
          <a:prstGeom prst="rect">
            <a:avLst/>
          </a:prstGeom>
          <a:noFill/>
        </p:spPr>
        <p:txBody>
          <a:bodyPr wrap="square" lIns="0" tIns="0" rIns="0" bIns="0" anchor="t">
            <a:spAutoFit/>
          </a:bodyPr>
          <a:lstStyle/>
          <a:p>
            <a:pPr algn="l"/>
            <a:r>
              <a:rPr sz="670" b="0" i="0" dirty="0">
                <a:solidFill>
                  <a:srgbClr val="FFFFFF"/>
                </a:solidFill>
                <a:latin typeface="Century Gothic"/>
              </a:rPr>
              <a:t>Primary papers: JAMA </a:t>
            </a:r>
            <a:r>
              <a:rPr sz="670" b="0" i="0" dirty="0" err="1">
                <a:solidFill>
                  <a:srgbClr val="FFFFFF"/>
                </a:solidFill>
                <a:latin typeface="Century Gothic"/>
              </a:rPr>
              <a:t>Pediatr</a:t>
            </a:r>
            <a:r>
              <a:rPr sz="670" b="0" i="0" dirty="0">
                <a:solidFill>
                  <a:srgbClr val="FFFFFF"/>
                </a:solidFill>
                <a:latin typeface="Century Gothic"/>
              </a:rPr>
              <a:t> 2026; Lancet Reg Health Eur 2026; J Allergy Clin Immunol </a:t>
            </a:r>
            <a:r>
              <a:rPr sz="670" b="0" i="0" dirty="0" err="1">
                <a:solidFill>
                  <a:srgbClr val="FFFFFF"/>
                </a:solidFill>
                <a:latin typeface="Century Gothic"/>
              </a:rPr>
              <a:t>Pract</a:t>
            </a:r>
            <a:r>
              <a:rPr sz="670" b="0" i="0" dirty="0">
                <a:solidFill>
                  <a:srgbClr val="FFFFFF"/>
                </a:solidFill>
                <a:latin typeface="Century Gothic"/>
              </a:rPr>
              <a:t> 2026. Guideline context: EAACI 2024 / prevention update 2021.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888" y="4800600"/>
            <a:ext cx="274320" cy="164592"/>
          </a:xfrm>
          <a:prstGeom prst="rect">
            <a:avLst/>
          </a:prstGeom>
          <a:noFill/>
        </p:spPr>
        <p:txBody>
          <a:bodyPr wrap="none">
            <a:spAutoFit/>
          </a:bodyPr>
          <a:lstStyle/>
          <a:p>
            <a:pPr>
              <a:defRPr sz="700">
                <a:solidFill>
                  <a:srgbClr val="5A646C"/>
                </a:solidFill>
                <a:latin typeface="Century Gothic"/>
              </a:defRPr>
            </a:pPr>
            <a:r>
              <a:t>3</a:t>
            </a:r>
          </a:p>
        </p:txBody>
      </p:sp>
      <p:sp>
        <p:nvSpPr>
          <p:cNvPr id="3" name="TextBox 2"/>
          <p:cNvSpPr txBox="1"/>
          <p:nvPr/>
        </p:nvSpPr>
        <p:spPr>
          <a:xfrm>
            <a:off x="594360" y="329184"/>
            <a:ext cx="8001000" cy="228600"/>
          </a:xfrm>
          <a:prstGeom prst="rect">
            <a:avLst/>
          </a:prstGeom>
          <a:noFill/>
        </p:spPr>
        <p:txBody>
          <a:bodyPr wrap="square" lIns="18288" tIns="18288" rIns="18288" bIns="18288" anchor="t">
            <a:spAutoFit/>
          </a:bodyPr>
          <a:lstStyle/>
          <a:p>
            <a:pPr algn="l"/>
            <a:r>
              <a:rPr sz="900" b="1" i="0">
                <a:solidFill>
                  <a:srgbClr val="1973B7"/>
                </a:solidFill>
                <a:latin typeface="Century Gothic"/>
              </a:rPr>
              <a:t>PAPER 1  •  PREVENTION</a:t>
            </a:r>
          </a:p>
        </p:txBody>
      </p:sp>
      <p:sp>
        <p:nvSpPr>
          <p:cNvPr id="4" name="TextBox 3"/>
          <p:cNvSpPr txBox="1"/>
          <p:nvPr/>
        </p:nvSpPr>
        <p:spPr>
          <a:xfrm>
            <a:off x="521209" y="603292"/>
            <a:ext cx="7194042" cy="652486"/>
          </a:xfrm>
          <a:prstGeom prst="rect">
            <a:avLst/>
          </a:prstGeom>
          <a:noFill/>
        </p:spPr>
        <p:txBody>
          <a:bodyPr wrap="square" lIns="18288" tIns="18288" rIns="18288" bIns="18288" anchor="t">
            <a:spAutoFit/>
          </a:bodyPr>
          <a:lstStyle/>
          <a:p>
            <a:r>
              <a:rPr lang="en-IE" sz="2000" b="1" dirty="0">
                <a:solidFill>
                  <a:schemeClr val="tx2"/>
                </a:solidFill>
                <a:latin typeface="Century Gothic" panose="020B0502020202020204" pitchFamily="34" charset="0"/>
              </a:rPr>
              <a:t>After earlier-introduction guidance, population egg-allergy prevalence was lower</a:t>
            </a:r>
            <a:endParaRPr sz="2000" b="1" i="0" dirty="0">
              <a:solidFill>
                <a:schemeClr val="tx2"/>
              </a:solidFill>
              <a:latin typeface="Century Gothic" panose="020B0502020202020204" pitchFamily="34" charset="0"/>
            </a:endParaRPr>
          </a:p>
        </p:txBody>
      </p:sp>
      <p:sp>
        <p:nvSpPr>
          <p:cNvPr id="5" name="TextBox 4"/>
          <p:cNvSpPr txBox="1"/>
          <p:nvPr/>
        </p:nvSpPr>
        <p:spPr>
          <a:xfrm>
            <a:off x="557784" y="1313328"/>
            <a:ext cx="5212080" cy="175433"/>
          </a:xfrm>
          <a:prstGeom prst="rect">
            <a:avLst/>
          </a:prstGeom>
          <a:noFill/>
        </p:spPr>
        <p:txBody>
          <a:bodyPr wrap="square" lIns="18288" tIns="18288" rIns="18288" bIns="18288" anchor="t">
            <a:spAutoFit/>
          </a:bodyPr>
          <a:lstStyle/>
          <a:p>
            <a:pPr algn="l"/>
            <a:r>
              <a:rPr sz="900" b="0" i="0" dirty="0">
                <a:solidFill>
                  <a:srgbClr val="546777"/>
                </a:solidFill>
                <a:latin typeface="Century Gothic"/>
              </a:rPr>
              <a:t>Koplin JJ et al. JAMA Pediatrics, 8 June 2026</a:t>
            </a:r>
          </a:p>
        </p:txBody>
      </p:sp>
      <p:sp>
        <p:nvSpPr>
          <p:cNvPr id="6" name="TextBox 5"/>
          <p:cNvSpPr txBox="1"/>
          <p:nvPr/>
        </p:nvSpPr>
        <p:spPr>
          <a:xfrm>
            <a:off x="685800" y="1552957"/>
            <a:ext cx="3017520" cy="256032"/>
          </a:xfrm>
          <a:prstGeom prst="rect">
            <a:avLst/>
          </a:prstGeom>
          <a:noFill/>
        </p:spPr>
        <p:txBody>
          <a:bodyPr wrap="square" lIns="18288" tIns="18288" rIns="18288" bIns="18288" anchor="t">
            <a:spAutoFit/>
          </a:bodyPr>
          <a:lstStyle/>
          <a:p>
            <a:pPr algn="l"/>
            <a:r>
              <a:rPr sz="1200" b="1" i="0" dirty="0">
                <a:solidFill>
                  <a:srgbClr val="27343E"/>
                </a:solidFill>
                <a:latin typeface="Century Gothic"/>
              </a:rPr>
              <a:t>Egg allergy at ~12 months</a:t>
            </a:r>
          </a:p>
        </p:txBody>
      </p:sp>
      <p:sp>
        <p:nvSpPr>
          <p:cNvPr id="7" name="TextBox 6"/>
          <p:cNvSpPr txBox="1"/>
          <p:nvPr/>
        </p:nvSpPr>
        <p:spPr>
          <a:xfrm>
            <a:off x="713232" y="1962170"/>
            <a:ext cx="822960" cy="219456"/>
          </a:xfrm>
          <a:prstGeom prst="rect">
            <a:avLst/>
          </a:prstGeom>
          <a:noFill/>
        </p:spPr>
        <p:txBody>
          <a:bodyPr wrap="square" lIns="18288" tIns="18288" rIns="18288" bIns="18288" anchor="t">
            <a:spAutoFit/>
          </a:bodyPr>
          <a:lstStyle/>
          <a:p>
            <a:pPr algn="l"/>
            <a:r>
              <a:rPr sz="950" b="1" i="0">
                <a:solidFill>
                  <a:srgbClr val="546777"/>
                </a:solidFill>
                <a:latin typeface="Century Gothic"/>
              </a:rPr>
              <a:t>2007–11</a:t>
            </a:r>
          </a:p>
        </p:txBody>
      </p:sp>
      <p:sp>
        <p:nvSpPr>
          <p:cNvPr id="8" name="Rectangle 7"/>
          <p:cNvSpPr/>
          <p:nvPr/>
        </p:nvSpPr>
        <p:spPr>
          <a:xfrm>
            <a:off x="1572768" y="1931067"/>
            <a:ext cx="2971800" cy="274320"/>
          </a:xfrm>
          <a:prstGeom prst="rect">
            <a:avLst/>
          </a:prstGeom>
          <a:solidFill>
            <a:srgbClr val="DDE5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1572768" y="1931067"/>
            <a:ext cx="2734056" cy="274320"/>
          </a:xfrm>
          <a:prstGeom prst="rect">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645152" y="1958805"/>
            <a:ext cx="640080" cy="274320"/>
          </a:xfrm>
          <a:prstGeom prst="rect">
            <a:avLst/>
          </a:prstGeom>
          <a:noFill/>
        </p:spPr>
        <p:txBody>
          <a:bodyPr wrap="square" lIns="18288" tIns="18288" rIns="18288" bIns="18288" anchor="t">
            <a:spAutoFit/>
          </a:bodyPr>
          <a:lstStyle/>
          <a:p>
            <a:pPr algn="l"/>
            <a:r>
              <a:rPr sz="1200" b="1" i="0" dirty="0">
                <a:solidFill>
                  <a:srgbClr val="0C4375"/>
                </a:solidFill>
                <a:latin typeface="Century Gothic"/>
              </a:rPr>
              <a:t>9.2%</a:t>
            </a:r>
          </a:p>
        </p:txBody>
      </p:sp>
      <p:sp>
        <p:nvSpPr>
          <p:cNvPr id="11" name="TextBox 10"/>
          <p:cNvSpPr txBox="1"/>
          <p:nvPr/>
        </p:nvSpPr>
        <p:spPr>
          <a:xfrm>
            <a:off x="713232" y="2541059"/>
            <a:ext cx="822960" cy="219456"/>
          </a:xfrm>
          <a:prstGeom prst="rect">
            <a:avLst/>
          </a:prstGeom>
          <a:noFill/>
        </p:spPr>
        <p:txBody>
          <a:bodyPr wrap="square" lIns="18288" tIns="18288" rIns="18288" bIns="18288" anchor="t">
            <a:spAutoFit/>
          </a:bodyPr>
          <a:lstStyle/>
          <a:p>
            <a:pPr algn="l"/>
            <a:r>
              <a:rPr sz="950" b="1" i="0" dirty="0">
                <a:solidFill>
                  <a:srgbClr val="546777"/>
                </a:solidFill>
                <a:latin typeface="Century Gothic"/>
              </a:rPr>
              <a:t>2018–19</a:t>
            </a:r>
          </a:p>
        </p:txBody>
      </p:sp>
      <p:sp>
        <p:nvSpPr>
          <p:cNvPr id="12" name="Rectangle 11"/>
          <p:cNvSpPr/>
          <p:nvPr/>
        </p:nvSpPr>
        <p:spPr>
          <a:xfrm>
            <a:off x="1572768" y="2507140"/>
            <a:ext cx="2971800" cy="274320"/>
          </a:xfrm>
          <a:prstGeom prst="rect">
            <a:avLst/>
          </a:prstGeom>
          <a:solidFill>
            <a:srgbClr val="DDE5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1572768" y="2507438"/>
            <a:ext cx="2258568" cy="274320"/>
          </a:xfrm>
          <a:prstGeom prst="rect">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4" name="TextBox 13"/>
          <p:cNvSpPr txBox="1"/>
          <p:nvPr/>
        </p:nvSpPr>
        <p:spPr>
          <a:xfrm>
            <a:off x="4645152" y="2517783"/>
            <a:ext cx="640080" cy="274320"/>
          </a:xfrm>
          <a:prstGeom prst="rect">
            <a:avLst/>
          </a:prstGeom>
          <a:noFill/>
        </p:spPr>
        <p:txBody>
          <a:bodyPr wrap="square" lIns="18288" tIns="18288" rIns="18288" bIns="18288" anchor="t">
            <a:spAutoFit/>
          </a:bodyPr>
          <a:lstStyle/>
          <a:p>
            <a:pPr algn="l"/>
            <a:r>
              <a:rPr sz="1200" b="1" i="0" dirty="0">
                <a:solidFill>
                  <a:srgbClr val="0C4375"/>
                </a:solidFill>
                <a:latin typeface="Century Gothic"/>
              </a:rPr>
              <a:t>7.6%</a:t>
            </a:r>
          </a:p>
        </p:txBody>
      </p:sp>
      <p:sp>
        <p:nvSpPr>
          <p:cNvPr id="15" name="TextBox 14"/>
          <p:cNvSpPr txBox="1"/>
          <p:nvPr/>
        </p:nvSpPr>
        <p:spPr>
          <a:xfrm>
            <a:off x="1572768" y="2878928"/>
            <a:ext cx="3657600" cy="237744"/>
          </a:xfrm>
          <a:prstGeom prst="rect">
            <a:avLst/>
          </a:prstGeom>
          <a:noFill/>
        </p:spPr>
        <p:txBody>
          <a:bodyPr wrap="square" lIns="18288" tIns="18288" rIns="18288" bIns="18288" anchor="t">
            <a:spAutoFit/>
          </a:bodyPr>
          <a:lstStyle/>
          <a:p>
            <a:pPr algn="l"/>
            <a:r>
              <a:rPr sz="950" b="0" i="0" dirty="0">
                <a:solidFill>
                  <a:srgbClr val="546777"/>
                </a:solidFill>
                <a:latin typeface="Century Gothic"/>
              </a:rPr>
              <a:t>Adjusted absolute difference −1.6 percentage points</a:t>
            </a:r>
          </a:p>
        </p:txBody>
      </p:sp>
      <p:sp>
        <p:nvSpPr>
          <p:cNvPr id="16" name="Rounded Rectangle 15"/>
          <p:cNvSpPr/>
          <p:nvPr/>
        </p:nvSpPr>
        <p:spPr>
          <a:xfrm>
            <a:off x="5623560" y="1547020"/>
            <a:ext cx="2423160" cy="1481328"/>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769864" y="1661028"/>
            <a:ext cx="2130552" cy="375487"/>
          </a:xfrm>
          <a:prstGeom prst="rect">
            <a:avLst/>
          </a:prstGeom>
          <a:noFill/>
        </p:spPr>
        <p:txBody>
          <a:bodyPr wrap="square" lIns="18288" tIns="18288" rIns="18288" bIns="18288" anchor="t">
            <a:spAutoFit/>
          </a:bodyPr>
          <a:lstStyle/>
          <a:p>
            <a:pPr algn="ctr"/>
            <a:r>
              <a:rPr sz="2200" b="1" i="0" dirty="0">
                <a:solidFill>
                  <a:srgbClr val="034E96"/>
                </a:solidFill>
                <a:latin typeface="Century Gothic"/>
              </a:rPr>
              <a:t>34.6% </a:t>
            </a:r>
            <a:r>
              <a:rPr lang="en-IE" sz="2200" b="1" i="0" dirty="0">
                <a:solidFill>
                  <a:srgbClr val="034E96"/>
                </a:solidFill>
                <a:latin typeface="Century Gothic"/>
              </a:rPr>
              <a:t>→ </a:t>
            </a:r>
            <a:r>
              <a:rPr sz="2200" b="1" i="0" dirty="0">
                <a:solidFill>
                  <a:srgbClr val="034E96"/>
                </a:solidFill>
                <a:latin typeface="Century Gothic"/>
              </a:rPr>
              <a:t>21.9%</a:t>
            </a:r>
          </a:p>
        </p:txBody>
      </p:sp>
      <p:sp>
        <p:nvSpPr>
          <p:cNvPr id="18" name="TextBox 17"/>
          <p:cNvSpPr txBox="1"/>
          <p:nvPr/>
        </p:nvSpPr>
        <p:spPr>
          <a:xfrm>
            <a:off x="5769864" y="2168812"/>
            <a:ext cx="2130552" cy="384048"/>
          </a:xfrm>
          <a:prstGeom prst="rect">
            <a:avLst/>
          </a:prstGeom>
          <a:noFill/>
        </p:spPr>
        <p:txBody>
          <a:bodyPr wrap="square" lIns="18288" tIns="18288" rIns="18288" bIns="18288" anchor="t">
            <a:spAutoFit/>
          </a:bodyPr>
          <a:lstStyle/>
          <a:p>
            <a:pPr algn="ctr"/>
            <a:r>
              <a:rPr sz="1000" b="1" i="0" dirty="0">
                <a:solidFill>
                  <a:srgbClr val="27343E"/>
                </a:solidFill>
                <a:latin typeface="Century Gothic"/>
              </a:rPr>
              <a:t>egg allergy in infants with early eczema</a:t>
            </a:r>
          </a:p>
        </p:txBody>
      </p:sp>
      <p:sp>
        <p:nvSpPr>
          <p:cNvPr id="19" name="TextBox 18"/>
          <p:cNvSpPr txBox="1"/>
          <p:nvPr/>
        </p:nvSpPr>
        <p:spPr>
          <a:xfrm>
            <a:off x="5769864" y="2566576"/>
            <a:ext cx="2130552" cy="429768"/>
          </a:xfrm>
          <a:prstGeom prst="rect">
            <a:avLst/>
          </a:prstGeom>
          <a:noFill/>
        </p:spPr>
        <p:txBody>
          <a:bodyPr wrap="square" lIns="18288" tIns="18288" rIns="18288" bIns="18288" anchor="t">
            <a:spAutoFit/>
          </a:bodyPr>
          <a:lstStyle/>
          <a:p>
            <a:pPr algn="ctr"/>
            <a:r>
              <a:rPr sz="850" b="0" i="0" dirty="0">
                <a:solidFill>
                  <a:srgbClr val="546777"/>
                </a:solidFill>
                <a:latin typeface="Century Gothic"/>
              </a:rPr>
              <a:t>after guideline change</a:t>
            </a:r>
          </a:p>
        </p:txBody>
      </p:sp>
      <p:sp>
        <p:nvSpPr>
          <p:cNvPr id="20" name="TextBox 19"/>
          <p:cNvSpPr txBox="1"/>
          <p:nvPr/>
        </p:nvSpPr>
        <p:spPr>
          <a:xfrm>
            <a:off x="668020" y="3246348"/>
            <a:ext cx="164592" cy="237744"/>
          </a:xfrm>
          <a:prstGeom prst="rect">
            <a:avLst/>
          </a:prstGeom>
          <a:noFill/>
        </p:spPr>
        <p:txBody>
          <a:bodyPr wrap="square" lIns="18288" tIns="18288" rIns="18288" bIns="18288" anchor="t">
            <a:spAutoFit/>
          </a:bodyPr>
          <a:lstStyle/>
          <a:p>
            <a:pPr algn="l"/>
            <a:r>
              <a:rPr sz="1170" b="1" i="0" dirty="0">
                <a:solidFill>
                  <a:srgbClr val="1973B7"/>
                </a:solidFill>
                <a:latin typeface="Century Gothic"/>
              </a:rPr>
              <a:t>•</a:t>
            </a:r>
          </a:p>
        </p:txBody>
      </p:sp>
      <p:sp>
        <p:nvSpPr>
          <p:cNvPr id="21" name="TextBox 20"/>
          <p:cNvSpPr txBox="1"/>
          <p:nvPr/>
        </p:nvSpPr>
        <p:spPr>
          <a:xfrm>
            <a:off x="868680" y="3250919"/>
            <a:ext cx="3593592" cy="201594"/>
          </a:xfrm>
          <a:prstGeom prst="rect">
            <a:avLst/>
          </a:prstGeom>
          <a:noFill/>
        </p:spPr>
        <p:txBody>
          <a:bodyPr wrap="square" lIns="18288" tIns="18288" rIns="18288" bIns="18288" anchor="t">
            <a:spAutoFit/>
          </a:bodyPr>
          <a:lstStyle/>
          <a:p>
            <a:pPr algn="l"/>
            <a:r>
              <a:rPr sz="970" b="0" i="0" dirty="0">
                <a:solidFill>
                  <a:srgbClr val="27343E"/>
                </a:solidFill>
                <a:latin typeface="Century Gothic"/>
              </a:rPr>
              <a:t>7,209 infants across two population cohorts</a:t>
            </a:r>
            <a:r>
              <a:rPr sz="1070" b="0" i="0" dirty="0">
                <a:solidFill>
                  <a:srgbClr val="27343E"/>
                </a:solidFill>
                <a:latin typeface="Century Gothic"/>
              </a:rPr>
              <a:t>.</a:t>
            </a:r>
          </a:p>
        </p:txBody>
      </p:sp>
      <p:sp>
        <p:nvSpPr>
          <p:cNvPr id="22" name="TextBox 21"/>
          <p:cNvSpPr txBox="1"/>
          <p:nvPr/>
        </p:nvSpPr>
        <p:spPr>
          <a:xfrm>
            <a:off x="667512" y="3523127"/>
            <a:ext cx="164592" cy="237744"/>
          </a:xfrm>
          <a:prstGeom prst="rect">
            <a:avLst/>
          </a:prstGeom>
          <a:noFill/>
        </p:spPr>
        <p:txBody>
          <a:bodyPr wrap="square" lIns="18288" tIns="18288" rIns="18288" bIns="18288" anchor="t">
            <a:spAutoFit/>
          </a:bodyPr>
          <a:lstStyle/>
          <a:p>
            <a:pPr algn="l"/>
            <a:r>
              <a:rPr sz="1170" b="1" i="0" dirty="0">
                <a:solidFill>
                  <a:srgbClr val="1973B7"/>
                </a:solidFill>
                <a:latin typeface="Century Gothic"/>
              </a:rPr>
              <a:t>•</a:t>
            </a:r>
          </a:p>
        </p:txBody>
      </p:sp>
      <p:sp>
        <p:nvSpPr>
          <p:cNvPr id="23" name="TextBox 22"/>
          <p:cNvSpPr txBox="1"/>
          <p:nvPr/>
        </p:nvSpPr>
        <p:spPr>
          <a:xfrm>
            <a:off x="868680" y="3540716"/>
            <a:ext cx="4005072" cy="186205"/>
          </a:xfrm>
          <a:prstGeom prst="rect">
            <a:avLst/>
          </a:prstGeom>
          <a:noFill/>
        </p:spPr>
        <p:txBody>
          <a:bodyPr wrap="square" lIns="18288" tIns="18288" rIns="18288" bIns="18288" anchor="t">
            <a:spAutoFit/>
          </a:bodyPr>
          <a:lstStyle/>
          <a:p>
            <a:pPr algn="l"/>
            <a:r>
              <a:rPr sz="970" b="0" i="0" dirty="0">
                <a:solidFill>
                  <a:srgbClr val="27343E"/>
                </a:solidFill>
                <a:latin typeface="Century Gothic"/>
              </a:rPr>
              <a:t>Median egg introduction moved from 8 to 6 months.</a:t>
            </a:r>
          </a:p>
        </p:txBody>
      </p:sp>
      <p:sp>
        <p:nvSpPr>
          <p:cNvPr id="24" name="TextBox 23"/>
          <p:cNvSpPr txBox="1"/>
          <p:nvPr/>
        </p:nvSpPr>
        <p:spPr>
          <a:xfrm>
            <a:off x="4725803" y="3238446"/>
            <a:ext cx="164592" cy="201594"/>
          </a:xfrm>
          <a:prstGeom prst="rect">
            <a:avLst/>
          </a:prstGeom>
          <a:noFill/>
        </p:spPr>
        <p:txBody>
          <a:bodyPr wrap="square" lIns="18288" tIns="18288" rIns="18288" bIns="18288" anchor="t">
            <a:spAutoFit/>
          </a:bodyPr>
          <a:lstStyle/>
          <a:p>
            <a:pPr algn="l"/>
            <a:r>
              <a:rPr sz="1070" b="1" i="0" dirty="0">
                <a:solidFill>
                  <a:srgbClr val="006199"/>
                </a:solidFill>
                <a:latin typeface="Century Gothic"/>
              </a:rPr>
              <a:t>•</a:t>
            </a:r>
          </a:p>
        </p:txBody>
      </p:sp>
      <p:sp>
        <p:nvSpPr>
          <p:cNvPr id="25" name="TextBox 24"/>
          <p:cNvSpPr txBox="1"/>
          <p:nvPr/>
        </p:nvSpPr>
        <p:spPr>
          <a:xfrm>
            <a:off x="4892040" y="3250919"/>
            <a:ext cx="3227832" cy="310896"/>
          </a:xfrm>
          <a:prstGeom prst="rect">
            <a:avLst/>
          </a:prstGeom>
          <a:noFill/>
        </p:spPr>
        <p:txBody>
          <a:bodyPr wrap="square" lIns="18288" tIns="18288" rIns="18288" bIns="18288" anchor="t">
            <a:spAutoFit/>
          </a:bodyPr>
          <a:lstStyle/>
          <a:p>
            <a:pPr algn="l"/>
            <a:r>
              <a:rPr sz="969" b="0" i="0" dirty="0">
                <a:solidFill>
                  <a:srgbClr val="27343E"/>
                </a:solidFill>
                <a:latin typeface="Century Gothic"/>
              </a:rPr>
              <a:t>Observational before/after comparison: association, not proof of individual causation.</a:t>
            </a:r>
          </a:p>
        </p:txBody>
      </p:sp>
      <p:sp>
        <p:nvSpPr>
          <p:cNvPr id="27" name="TextBox 26"/>
          <p:cNvSpPr txBox="1"/>
          <p:nvPr/>
        </p:nvSpPr>
        <p:spPr>
          <a:xfrm>
            <a:off x="685800" y="3829995"/>
            <a:ext cx="7214616" cy="341632"/>
          </a:xfrm>
          <a:prstGeom prst="rect">
            <a:avLst/>
          </a:prstGeom>
          <a:noFill/>
        </p:spPr>
        <p:txBody>
          <a:bodyPr wrap="square" lIns="18288" tIns="9144" rIns="18288" bIns="9144" anchor="t">
            <a:spAutoFit/>
          </a:bodyPr>
          <a:lstStyle/>
          <a:p>
            <a:pPr algn="l"/>
            <a:r>
              <a:rPr sz="1050" b="1" i="0" dirty="0">
                <a:solidFill>
                  <a:srgbClr val="006199"/>
                </a:solidFill>
                <a:latin typeface="Century Gothic"/>
              </a:rPr>
              <a:t>Support timely introduction of well-cooked egg as part of complementary feeding; eczema is a major prevention opportunity.</a:t>
            </a:r>
          </a:p>
        </p:txBody>
      </p:sp>
      <p:sp>
        <p:nvSpPr>
          <p:cNvPr id="28" name="TextBox 27"/>
          <p:cNvSpPr txBox="1"/>
          <p:nvPr/>
        </p:nvSpPr>
        <p:spPr>
          <a:xfrm>
            <a:off x="713232" y="4301115"/>
            <a:ext cx="7882127" cy="329184"/>
          </a:xfrm>
          <a:prstGeom prst="rect">
            <a:avLst/>
          </a:prstGeom>
          <a:noFill/>
        </p:spPr>
        <p:txBody>
          <a:bodyPr wrap="square" lIns="0" tIns="0" rIns="0" bIns="0" anchor="t">
            <a:spAutoFit/>
          </a:bodyPr>
          <a:lstStyle/>
          <a:p>
            <a:pPr algn="l"/>
            <a:r>
              <a:rPr sz="670" b="0" i="0" dirty="0" err="1">
                <a:solidFill>
                  <a:srgbClr val="5A646C"/>
                </a:solidFill>
                <a:latin typeface="Century Gothic"/>
              </a:rPr>
              <a:t>Koplin</a:t>
            </a:r>
            <a:r>
              <a:rPr sz="670" b="0" i="0" dirty="0">
                <a:solidFill>
                  <a:srgbClr val="5A646C"/>
                </a:solidFill>
                <a:latin typeface="Century Gothic"/>
              </a:rPr>
              <a:t> JJ et al. Egg Allergy Prevalence Before and After Guidelines for Earlier Egg Introduction. JAMA </a:t>
            </a:r>
            <a:r>
              <a:rPr sz="670" b="0" i="0" dirty="0" err="1">
                <a:solidFill>
                  <a:srgbClr val="5A646C"/>
                </a:solidFill>
                <a:latin typeface="Century Gothic"/>
              </a:rPr>
              <a:t>Pediatr</a:t>
            </a:r>
            <a:r>
              <a:rPr sz="670" b="0" i="0" dirty="0">
                <a:solidFill>
                  <a:srgbClr val="5A646C"/>
                </a:solidFill>
                <a:latin typeface="Century Gothic"/>
              </a:rPr>
              <a:t>. 2026. doi:10.1001/jamapediatrics.2026.2080. EAACI prevention guideline update. </a:t>
            </a:r>
            <a:r>
              <a:rPr sz="670" b="0" i="0" dirty="0" err="1">
                <a:solidFill>
                  <a:srgbClr val="5A646C"/>
                </a:solidFill>
                <a:latin typeface="Century Gothic"/>
              </a:rPr>
              <a:t>Pediatr</a:t>
            </a:r>
            <a:r>
              <a:rPr sz="670" b="0" i="0" dirty="0">
                <a:solidFill>
                  <a:srgbClr val="5A646C"/>
                </a:solidFill>
                <a:latin typeface="Century Gothic"/>
              </a:rPr>
              <a:t> Allergy Immunol. 2021;32:843–858.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888" y="4800600"/>
            <a:ext cx="274320" cy="164592"/>
          </a:xfrm>
          <a:prstGeom prst="rect">
            <a:avLst/>
          </a:prstGeom>
          <a:noFill/>
        </p:spPr>
        <p:txBody>
          <a:bodyPr wrap="none">
            <a:spAutoFit/>
          </a:bodyPr>
          <a:lstStyle/>
          <a:p>
            <a:pPr>
              <a:defRPr sz="700">
                <a:solidFill>
                  <a:srgbClr val="5A646C"/>
                </a:solidFill>
                <a:latin typeface="Century Gothic"/>
              </a:defRPr>
            </a:pPr>
            <a:r>
              <a:t>4</a:t>
            </a:r>
          </a:p>
        </p:txBody>
      </p:sp>
      <p:sp>
        <p:nvSpPr>
          <p:cNvPr id="3" name="TextBox 2"/>
          <p:cNvSpPr txBox="1"/>
          <p:nvPr/>
        </p:nvSpPr>
        <p:spPr>
          <a:xfrm>
            <a:off x="594360" y="329184"/>
            <a:ext cx="8001000" cy="228600"/>
          </a:xfrm>
          <a:prstGeom prst="rect">
            <a:avLst/>
          </a:prstGeom>
          <a:noFill/>
        </p:spPr>
        <p:txBody>
          <a:bodyPr wrap="square" lIns="18288" tIns="18288" rIns="18288" bIns="18288" anchor="t">
            <a:spAutoFit/>
          </a:bodyPr>
          <a:lstStyle/>
          <a:p>
            <a:pPr algn="l"/>
            <a:r>
              <a:rPr sz="900" b="1" i="0">
                <a:solidFill>
                  <a:srgbClr val="1973B7"/>
                </a:solidFill>
                <a:latin typeface="Century Gothic"/>
              </a:rPr>
              <a:t>PAPER 2  •  RISK</a:t>
            </a:r>
          </a:p>
        </p:txBody>
      </p:sp>
      <p:sp>
        <p:nvSpPr>
          <p:cNvPr id="4" name="TextBox 3"/>
          <p:cNvSpPr txBox="1"/>
          <p:nvPr/>
        </p:nvSpPr>
        <p:spPr>
          <a:xfrm>
            <a:off x="521208" y="609628"/>
            <a:ext cx="7955279" cy="344710"/>
          </a:xfrm>
          <a:prstGeom prst="rect">
            <a:avLst/>
          </a:prstGeom>
          <a:noFill/>
        </p:spPr>
        <p:txBody>
          <a:bodyPr wrap="square" lIns="18288" tIns="18288" rIns="18288" bIns="18288" anchor="t">
            <a:spAutoFit/>
          </a:bodyPr>
          <a:lstStyle/>
          <a:p>
            <a:pPr algn="l"/>
            <a:r>
              <a:rPr sz="2000" b="1" i="0" dirty="0">
                <a:solidFill>
                  <a:srgbClr val="0C4375"/>
                </a:solidFill>
                <a:latin typeface="Century Gothic"/>
              </a:rPr>
              <a:t>What predicts food allergy? </a:t>
            </a:r>
            <a:r>
              <a:rPr sz="2000" b="1" i="0" dirty="0">
                <a:solidFill>
                  <a:srgbClr val="92D050"/>
                </a:solidFill>
                <a:latin typeface="Century Gothic"/>
              </a:rPr>
              <a:t>Eczema remains the clearest signal</a:t>
            </a:r>
          </a:p>
        </p:txBody>
      </p:sp>
      <p:sp>
        <p:nvSpPr>
          <p:cNvPr id="5" name="TextBox 4"/>
          <p:cNvSpPr txBox="1"/>
          <p:nvPr/>
        </p:nvSpPr>
        <p:spPr>
          <a:xfrm>
            <a:off x="521208" y="1027490"/>
            <a:ext cx="7498079" cy="175433"/>
          </a:xfrm>
          <a:prstGeom prst="rect">
            <a:avLst/>
          </a:prstGeom>
          <a:noFill/>
        </p:spPr>
        <p:txBody>
          <a:bodyPr wrap="square" lIns="18288" tIns="18288" rIns="18288" bIns="18288" anchor="t">
            <a:spAutoFit/>
          </a:bodyPr>
          <a:lstStyle/>
          <a:p>
            <a:pPr algn="l"/>
            <a:r>
              <a:rPr sz="900" b="0" i="0" dirty="0">
                <a:solidFill>
                  <a:srgbClr val="546777"/>
                </a:solidFill>
                <a:latin typeface="Century Gothic"/>
              </a:rPr>
              <a:t>Islam N et al. JAMA Pediatrics, 2026  |  190 studies  |  2.8 million participants</a:t>
            </a:r>
          </a:p>
        </p:txBody>
      </p:sp>
      <p:sp>
        <p:nvSpPr>
          <p:cNvPr id="6" name="Rounded Rectangle 5"/>
          <p:cNvSpPr/>
          <p:nvPr/>
        </p:nvSpPr>
        <p:spPr>
          <a:xfrm>
            <a:off x="667512" y="1333983"/>
            <a:ext cx="7434072" cy="420624"/>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60" y="1422569"/>
            <a:ext cx="2971800" cy="228600"/>
          </a:xfrm>
          <a:prstGeom prst="rect">
            <a:avLst/>
          </a:prstGeom>
          <a:noFill/>
        </p:spPr>
        <p:txBody>
          <a:bodyPr wrap="square" lIns="18288" tIns="18288" rIns="18288" bIns="18288" anchor="t">
            <a:spAutoFit/>
          </a:bodyPr>
          <a:lstStyle/>
          <a:p>
            <a:pPr algn="l"/>
            <a:r>
              <a:rPr sz="1080" b="1" i="0" dirty="0">
                <a:solidFill>
                  <a:srgbClr val="27343E"/>
                </a:solidFill>
                <a:latin typeface="Century Gothic"/>
              </a:rPr>
              <a:t>Atopic dermatitis in year 1</a:t>
            </a:r>
          </a:p>
        </p:txBody>
      </p:sp>
      <p:sp>
        <p:nvSpPr>
          <p:cNvPr id="8" name="TextBox 7"/>
          <p:cNvSpPr txBox="1"/>
          <p:nvPr/>
        </p:nvSpPr>
        <p:spPr>
          <a:xfrm>
            <a:off x="3794760" y="1426428"/>
            <a:ext cx="1005840" cy="228600"/>
          </a:xfrm>
          <a:prstGeom prst="rect">
            <a:avLst/>
          </a:prstGeom>
          <a:noFill/>
        </p:spPr>
        <p:txBody>
          <a:bodyPr wrap="square" lIns="18288" tIns="18288" rIns="18288" bIns="18288" anchor="t">
            <a:spAutoFit/>
          </a:bodyPr>
          <a:lstStyle/>
          <a:p>
            <a:pPr algn="ctr"/>
            <a:r>
              <a:rPr sz="1120" b="1" i="0" dirty="0">
                <a:solidFill>
                  <a:srgbClr val="034E96"/>
                </a:solidFill>
                <a:latin typeface="Century Gothic"/>
              </a:rPr>
              <a:t>OR 3.88</a:t>
            </a:r>
          </a:p>
        </p:txBody>
      </p:sp>
      <p:sp>
        <p:nvSpPr>
          <p:cNvPr id="9" name="TextBox 8"/>
          <p:cNvSpPr txBox="1"/>
          <p:nvPr/>
        </p:nvSpPr>
        <p:spPr>
          <a:xfrm>
            <a:off x="4937760" y="1435920"/>
            <a:ext cx="2926080" cy="228600"/>
          </a:xfrm>
          <a:prstGeom prst="rect">
            <a:avLst/>
          </a:prstGeom>
          <a:noFill/>
        </p:spPr>
        <p:txBody>
          <a:bodyPr wrap="square" lIns="18288" tIns="18288" rIns="18288" bIns="18288" anchor="t">
            <a:spAutoFit/>
          </a:bodyPr>
          <a:lstStyle/>
          <a:p>
            <a:pPr algn="l"/>
            <a:r>
              <a:rPr sz="980" b="0" i="0" dirty="0">
                <a:solidFill>
                  <a:srgbClr val="546777"/>
                </a:solidFill>
                <a:latin typeface="Century Gothic"/>
              </a:rPr>
              <a:t>Strongest clinically actionable signal</a:t>
            </a:r>
          </a:p>
        </p:txBody>
      </p:sp>
      <p:sp>
        <p:nvSpPr>
          <p:cNvPr id="10" name="Rounded Rectangle 9"/>
          <p:cNvSpPr/>
          <p:nvPr/>
        </p:nvSpPr>
        <p:spPr>
          <a:xfrm>
            <a:off x="667512" y="1864335"/>
            <a:ext cx="7434072" cy="420624"/>
          </a:xfrm>
          <a:prstGeom prst="roundRect">
            <a:avLst/>
          </a:prstGeom>
          <a:solidFill>
            <a:srgbClr val="F5F9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22960" y="1952921"/>
            <a:ext cx="2971800" cy="228600"/>
          </a:xfrm>
          <a:prstGeom prst="rect">
            <a:avLst/>
          </a:prstGeom>
          <a:noFill/>
        </p:spPr>
        <p:txBody>
          <a:bodyPr wrap="square" lIns="18288" tIns="18288" rIns="18288" bIns="18288" anchor="t">
            <a:spAutoFit/>
          </a:bodyPr>
          <a:lstStyle/>
          <a:p>
            <a:pPr algn="l"/>
            <a:r>
              <a:rPr sz="1080" b="1" i="0" dirty="0">
                <a:solidFill>
                  <a:srgbClr val="27343E"/>
                </a:solidFill>
                <a:latin typeface="Century Gothic"/>
              </a:rPr>
              <a:t>Increased skin water loss</a:t>
            </a:r>
          </a:p>
        </p:txBody>
      </p:sp>
      <p:sp>
        <p:nvSpPr>
          <p:cNvPr id="12" name="TextBox 11"/>
          <p:cNvSpPr txBox="1"/>
          <p:nvPr/>
        </p:nvSpPr>
        <p:spPr>
          <a:xfrm>
            <a:off x="3794760" y="1937487"/>
            <a:ext cx="1005840" cy="228600"/>
          </a:xfrm>
          <a:prstGeom prst="rect">
            <a:avLst/>
          </a:prstGeom>
          <a:noFill/>
        </p:spPr>
        <p:txBody>
          <a:bodyPr wrap="square" lIns="18288" tIns="18288" rIns="18288" bIns="18288" anchor="t">
            <a:spAutoFit/>
          </a:bodyPr>
          <a:lstStyle/>
          <a:p>
            <a:pPr algn="ctr"/>
            <a:r>
              <a:rPr sz="1120" b="1" i="0">
                <a:solidFill>
                  <a:srgbClr val="034E96"/>
                </a:solidFill>
                <a:latin typeface="Century Gothic"/>
              </a:rPr>
              <a:t>OR 3.36</a:t>
            </a:r>
          </a:p>
        </p:txBody>
      </p:sp>
      <p:sp>
        <p:nvSpPr>
          <p:cNvPr id="13" name="TextBox 12"/>
          <p:cNvSpPr txBox="1"/>
          <p:nvPr/>
        </p:nvSpPr>
        <p:spPr>
          <a:xfrm>
            <a:off x="4937760" y="1931403"/>
            <a:ext cx="2926080" cy="228600"/>
          </a:xfrm>
          <a:prstGeom prst="rect">
            <a:avLst/>
          </a:prstGeom>
          <a:noFill/>
        </p:spPr>
        <p:txBody>
          <a:bodyPr wrap="square" lIns="18288" tIns="18288" rIns="18288" bIns="18288" anchor="t">
            <a:spAutoFit/>
          </a:bodyPr>
          <a:lstStyle/>
          <a:p>
            <a:pPr algn="l"/>
            <a:r>
              <a:rPr sz="980" b="0" i="0" dirty="0">
                <a:solidFill>
                  <a:srgbClr val="546777"/>
                </a:solidFill>
                <a:latin typeface="Century Gothic"/>
              </a:rPr>
              <a:t>Supports the skin-barrier pathway</a:t>
            </a:r>
          </a:p>
        </p:txBody>
      </p:sp>
      <p:sp>
        <p:nvSpPr>
          <p:cNvPr id="14" name="Rounded Rectangle 13"/>
          <p:cNvSpPr/>
          <p:nvPr/>
        </p:nvSpPr>
        <p:spPr>
          <a:xfrm>
            <a:off x="667512" y="2394687"/>
            <a:ext cx="7434072" cy="420624"/>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22960" y="2476983"/>
            <a:ext cx="2971800" cy="228600"/>
          </a:xfrm>
          <a:prstGeom prst="rect">
            <a:avLst/>
          </a:prstGeom>
          <a:noFill/>
        </p:spPr>
        <p:txBody>
          <a:bodyPr wrap="square" lIns="18288" tIns="18288" rIns="18288" bIns="18288" anchor="t">
            <a:spAutoFit/>
          </a:bodyPr>
          <a:lstStyle/>
          <a:p>
            <a:pPr algn="l"/>
            <a:r>
              <a:rPr sz="1080" b="1" i="0" dirty="0">
                <a:solidFill>
                  <a:srgbClr val="27343E"/>
                </a:solidFill>
                <a:latin typeface="Century Gothic"/>
              </a:rPr>
              <a:t>Peanut introduced after 12 months</a:t>
            </a:r>
          </a:p>
        </p:txBody>
      </p:sp>
      <p:sp>
        <p:nvSpPr>
          <p:cNvPr id="16" name="TextBox 15"/>
          <p:cNvSpPr txBox="1"/>
          <p:nvPr/>
        </p:nvSpPr>
        <p:spPr>
          <a:xfrm>
            <a:off x="3794760" y="2484700"/>
            <a:ext cx="1005840" cy="228600"/>
          </a:xfrm>
          <a:prstGeom prst="rect">
            <a:avLst/>
          </a:prstGeom>
          <a:noFill/>
        </p:spPr>
        <p:txBody>
          <a:bodyPr wrap="square" lIns="18288" tIns="18288" rIns="18288" bIns="18288" anchor="t">
            <a:spAutoFit/>
          </a:bodyPr>
          <a:lstStyle/>
          <a:p>
            <a:pPr algn="ctr"/>
            <a:r>
              <a:rPr sz="1120" b="1" i="0" dirty="0">
                <a:solidFill>
                  <a:srgbClr val="034E96"/>
                </a:solidFill>
                <a:latin typeface="Century Gothic"/>
              </a:rPr>
              <a:t>OR 2.55</a:t>
            </a:r>
          </a:p>
        </p:txBody>
      </p:sp>
      <p:sp>
        <p:nvSpPr>
          <p:cNvPr id="17" name="TextBox 16"/>
          <p:cNvSpPr txBox="1"/>
          <p:nvPr/>
        </p:nvSpPr>
        <p:spPr>
          <a:xfrm>
            <a:off x="4937760" y="2484700"/>
            <a:ext cx="2926080" cy="228600"/>
          </a:xfrm>
          <a:prstGeom prst="rect">
            <a:avLst/>
          </a:prstGeom>
          <a:noFill/>
        </p:spPr>
        <p:txBody>
          <a:bodyPr wrap="square" lIns="18288" tIns="18288" rIns="18288" bIns="18288" anchor="t">
            <a:spAutoFit/>
          </a:bodyPr>
          <a:lstStyle/>
          <a:p>
            <a:pPr algn="l"/>
            <a:r>
              <a:rPr sz="980" b="0" i="0" dirty="0">
                <a:solidFill>
                  <a:srgbClr val="546777"/>
                </a:solidFill>
                <a:latin typeface="Century Gothic"/>
              </a:rPr>
              <a:t>Delay associated with higher risk</a:t>
            </a:r>
          </a:p>
        </p:txBody>
      </p:sp>
      <p:sp>
        <p:nvSpPr>
          <p:cNvPr id="18" name="Rounded Rectangle 17"/>
          <p:cNvSpPr/>
          <p:nvPr/>
        </p:nvSpPr>
        <p:spPr>
          <a:xfrm>
            <a:off x="667512" y="2925038"/>
            <a:ext cx="7434072" cy="420624"/>
          </a:xfrm>
          <a:prstGeom prst="roundRect">
            <a:avLst/>
          </a:prstGeom>
          <a:solidFill>
            <a:srgbClr val="F5F9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22960" y="3021050"/>
            <a:ext cx="2971800" cy="228600"/>
          </a:xfrm>
          <a:prstGeom prst="rect">
            <a:avLst/>
          </a:prstGeom>
          <a:noFill/>
        </p:spPr>
        <p:txBody>
          <a:bodyPr wrap="square" lIns="18288" tIns="18288" rIns="18288" bIns="18288" anchor="t">
            <a:spAutoFit/>
          </a:bodyPr>
          <a:lstStyle/>
          <a:p>
            <a:pPr algn="l"/>
            <a:r>
              <a:rPr sz="1080" b="1" i="0" dirty="0">
                <a:solidFill>
                  <a:srgbClr val="27343E"/>
                </a:solidFill>
                <a:latin typeface="Century Gothic"/>
              </a:rPr>
              <a:t>Family history</a:t>
            </a:r>
          </a:p>
        </p:txBody>
      </p:sp>
      <p:sp>
        <p:nvSpPr>
          <p:cNvPr id="20" name="TextBox 19"/>
          <p:cNvSpPr txBox="1"/>
          <p:nvPr/>
        </p:nvSpPr>
        <p:spPr>
          <a:xfrm>
            <a:off x="3794760" y="3005616"/>
            <a:ext cx="1005840" cy="228600"/>
          </a:xfrm>
          <a:prstGeom prst="rect">
            <a:avLst/>
          </a:prstGeom>
          <a:noFill/>
        </p:spPr>
        <p:txBody>
          <a:bodyPr wrap="square" lIns="18288" tIns="18288" rIns="18288" bIns="18288" anchor="t">
            <a:spAutoFit/>
          </a:bodyPr>
          <a:lstStyle/>
          <a:p>
            <a:pPr algn="ctr"/>
            <a:r>
              <a:rPr sz="1120" b="1" i="0" dirty="0">
                <a:solidFill>
                  <a:srgbClr val="034E96"/>
                </a:solidFill>
                <a:latin typeface="Century Gothic"/>
              </a:rPr>
              <a:t>~OR 1.7–2.4</a:t>
            </a:r>
          </a:p>
        </p:txBody>
      </p:sp>
      <p:sp>
        <p:nvSpPr>
          <p:cNvPr id="21" name="TextBox 20"/>
          <p:cNvSpPr txBox="1"/>
          <p:nvPr/>
        </p:nvSpPr>
        <p:spPr>
          <a:xfrm>
            <a:off x="4988052" y="3021050"/>
            <a:ext cx="2926080" cy="228600"/>
          </a:xfrm>
          <a:prstGeom prst="rect">
            <a:avLst/>
          </a:prstGeom>
          <a:noFill/>
        </p:spPr>
        <p:txBody>
          <a:bodyPr wrap="square" lIns="18288" tIns="18288" rIns="18288" bIns="18288" anchor="t">
            <a:spAutoFit/>
          </a:bodyPr>
          <a:lstStyle/>
          <a:p>
            <a:pPr algn="l"/>
            <a:r>
              <a:rPr sz="980" b="0" i="0" dirty="0">
                <a:solidFill>
                  <a:srgbClr val="546777"/>
                </a:solidFill>
                <a:latin typeface="Century Gothic"/>
              </a:rPr>
              <a:t>Useful context; not diagnostic</a:t>
            </a:r>
          </a:p>
        </p:txBody>
      </p:sp>
      <p:sp>
        <p:nvSpPr>
          <p:cNvPr id="22" name="TextBox 21"/>
          <p:cNvSpPr txBox="1"/>
          <p:nvPr/>
        </p:nvSpPr>
        <p:spPr>
          <a:xfrm>
            <a:off x="667512" y="3455389"/>
            <a:ext cx="7406640" cy="317010"/>
          </a:xfrm>
          <a:prstGeom prst="rect">
            <a:avLst/>
          </a:prstGeom>
          <a:noFill/>
        </p:spPr>
        <p:txBody>
          <a:bodyPr wrap="square" lIns="18288" tIns="9144" rIns="18288" bIns="9144" anchor="t">
            <a:spAutoFit/>
          </a:bodyPr>
          <a:lstStyle/>
          <a:p>
            <a:pPr algn="l"/>
            <a:r>
              <a:rPr sz="970" b="1" i="0" dirty="0">
                <a:solidFill>
                  <a:srgbClr val="B37114"/>
                </a:solidFill>
                <a:latin typeface="Century Gothic"/>
              </a:rPr>
              <a:t>Important: </a:t>
            </a:r>
            <a:r>
              <a:rPr sz="970" b="0" i="0" dirty="0">
                <a:solidFill>
                  <a:srgbClr val="27343E"/>
                </a:solidFill>
                <a:latin typeface="Century Gothic"/>
              </a:rPr>
              <a:t>antibiotic exposure, caesarean delivery and demographic factors were associations in observational data — not reasons to alter necessary clinical care.</a:t>
            </a:r>
          </a:p>
        </p:txBody>
      </p:sp>
      <p:sp>
        <p:nvSpPr>
          <p:cNvPr id="24" name="TextBox 23"/>
          <p:cNvSpPr txBox="1"/>
          <p:nvPr/>
        </p:nvSpPr>
        <p:spPr>
          <a:xfrm>
            <a:off x="667512" y="3865569"/>
            <a:ext cx="7635240" cy="326243"/>
          </a:xfrm>
          <a:prstGeom prst="rect">
            <a:avLst/>
          </a:prstGeom>
          <a:noFill/>
        </p:spPr>
        <p:txBody>
          <a:bodyPr wrap="square" lIns="18288" tIns="9144" rIns="18288" bIns="9144" anchor="t">
            <a:spAutoFit/>
          </a:bodyPr>
          <a:lstStyle/>
          <a:p>
            <a:r>
              <a:rPr lang="en-IE" sz="970" b="1" dirty="0">
                <a:solidFill>
                  <a:srgbClr val="006199"/>
                </a:solidFill>
                <a:latin typeface="Century Gothic" panose="020B0502020202020204" pitchFamily="34" charset="0"/>
              </a:rPr>
              <a:t>Recognise infants with early eczema as a high-risk group; avoid unnecessary delay in allergen introduction. </a:t>
            </a:r>
          </a:p>
          <a:p>
            <a:r>
              <a:rPr lang="en-IE" sz="970" b="1" dirty="0">
                <a:solidFill>
                  <a:srgbClr val="006199"/>
                </a:solidFill>
                <a:latin typeface="Century Gothic" panose="020B0502020202020204" pitchFamily="34" charset="0"/>
              </a:rPr>
              <a:t>A</a:t>
            </a:r>
            <a:r>
              <a:rPr sz="970" b="1" i="0" dirty="0">
                <a:solidFill>
                  <a:srgbClr val="006199"/>
                </a:solidFill>
                <a:latin typeface="Century Gothic" panose="020B0502020202020204" pitchFamily="34" charset="0"/>
              </a:rPr>
              <a:t>void unnecessary delay in complementary allergen introduction, and use history</a:t>
            </a:r>
            <a:r>
              <a:rPr lang="en-IE" sz="970" b="1" i="0" dirty="0">
                <a:solidFill>
                  <a:srgbClr val="006199"/>
                </a:solidFill>
                <a:latin typeface="Century Gothic" panose="020B0502020202020204" pitchFamily="34" charset="0"/>
              </a:rPr>
              <a:t> n</a:t>
            </a:r>
            <a:r>
              <a:rPr sz="970" b="1" i="0" dirty="0" err="1">
                <a:solidFill>
                  <a:srgbClr val="006199"/>
                </a:solidFill>
                <a:latin typeface="Century Gothic" panose="020B0502020202020204" pitchFamily="34" charset="0"/>
              </a:rPr>
              <a:t>ot</a:t>
            </a:r>
            <a:r>
              <a:rPr sz="970" b="1" i="0" dirty="0">
                <a:solidFill>
                  <a:srgbClr val="006199"/>
                </a:solidFill>
                <a:latin typeface="Century Gothic" panose="020B0502020202020204" pitchFamily="34" charset="0"/>
              </a:rPr>
              <a:t> “risk-factor panels”</a:t>
            </a:r>
            <a:r>
              <a:rPr lang="en-IE" sz="970" b="1" i="0" dirty="0">
                <a:solidFill>
                  <a:srgbClr val="006199"/>
                </a:solidFill>
                <a:latin typeface="Century Gothic" panose="020B0502020202020204" pitchFamily="34" charset="0"/>
              </a:rPr>
              <a:t>, </a:t>
            </a:r>
            <a:r>
              <a:rPr sz="970" b="1" i="0" dirty="0">
                <a:solidFill>
                  <a:srgbClr val="006199"/>
                </a:solidFill>
                <a:latin typeface="Century Gothic" panose="020B0502020202020204" pitchFamily="34" charset="0"/>
              </a:rPr>
              <a:t>to diagnose allergy.</a:t>
            </a:r>
          </a:p>
        </p:txBody>
      </p:sp>
      <p:sp>
        <p:nvSpPr>
          <p:cNvPr id="25" name="TextBox 24"/>
          <p:cNvSpPr txBox="1"/>
          <p:nvPr/>
        </p:nvSpPr>
        <p:spPr>
          <a:xfrm>
            <a:off x="667512" y="4303258"/>
            <a:ext cx="7882127" cy="329184"/>
          </a:xfrm>
          <a:prstGeom prst="rect">
            <a:avLst/>
          </a:prstGeom>
          <a:noFill/>
        </p:spPr>
        <p:txBody>
          <a:bodyPr wrap="square" lIns="0" tIns="0" rIns="0" bIns="0" anchor="t">
            <a:spAutoFit/>
          </a:bodyPr>
          <a:lstStyle/>
          <a:p>
            <a:pPr algn="l"/>
            <a:r>
              <a:rPr sz="670" b="0" i="0" dirty="0">
                <a:solidFill>
                  <a:srgbClr val="5A646C"/>
                </a:solidFill>
                <a:latin typeface="Century Gothic"/>
              </a:rPr>
              <a:t>Islam N et al. Risk Factors for the Development of Food Allergy in Infants and Children: A Systematic Review and Meta-Analysis. JAMA </a:t>
            </a:r>
            <a:r>
              <a:rPr sz="670" b="0" i="0" dirty="0" err="1">
                <a:solidFill>
                  <a:srgbClr val="5A646C"/>
                </a:solidFill>
                <a:latin typeface="Century Gothic"/>
              </a:rPr>
              <a:t>Pediatr</a:t>
            </a:r>
            <a:r>
              <a:rPr sz="670" b="0" i="0" dirty="0">
                <a:solidFill>
                  <a:srgbClr val="5A646C"/>
                </a:solidFill>
                <a:latin typeface="Century Gothic"/>
              </a:rPr>
              <a:t>. 2026;180(5):486–499. doi:10.1001/jamapediatrics.2025.6105.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888" y="4800600"/>
            <a:ext cx="274320" cy="164592"/>
          </a:xfrm>
          <a:prstGeom prst="rect">
            <a:avLst/>
          </a:prstGeom>
          <a:noFill/>
        </p:spPr>
        <p:txBody>
          <a:bodyPr wrap="none">
            <a:spAutoFit/>
          </a:bodyPr>
          <a:lstStyle/>
          <a:p>
            <a:pPr>
              <a:defRPr sz="700">
                <a:solidFill>
                  <a:srgbClr val="5A646C"/>
                </a:solidFill>
                <a:latin typeface="Century Gothic"/>
              </a:defRPr>
            </a:pPr>
            <a:r>
              <a:t>5</a:t>
            </a:r>
          </a:p>
        </p:txBody>
      </p:sp>
      <p:sp>
        <p:nvSpPr>
          <p:cNvPr id="3" name="TextBox 2"/>
          <p:cNvSpPr txBox="1"/>
          <p:nvPr/>
        </p:nvSpPr>
        <p:spPr>
          <a:xfrm>
            <a:off x="594360" y="329184"/>
            <a:ext cx="8001000" cy="228600"/>
          </a:xfrm>
          <a:prstGeom prst="rect">
            <a:avLst/>
          </a:prstGeom>
          <a:noFill/>
        </p:spPr>
        <p:txBody>
          <a:bodyPr wrap="square" lIns="18288" tIns="18288" rIns="18288" bIns="18288" anchor="t">
            <a:spAutoFit/>
          </a:bodyPr>
          <a:lstStyle/>
          <a:p>
            <a:pPr algn="l"/>
            <a:r>
              <a:rPr sz="900" b="1" i="0">
                <a:solidFill>
                  <a:srgbClr val="1973B7"/>
                </a:solidFill>
                <a:latin typeface="Century Gothic"/>
              </a:rPr>
              <a:t>PAPER 3  •  EARLY OIT</a:t>
            </a:r>
          </a:p>
        </p:txBody>
      </p:sp>
      <p:sp>
        <p:nvSpPr>
          <p:cNvPr id="4" name="TextBox 3"/>
          <p:cNvSpPr txBox="1"/>
          <p:nvPr/>
        </p:nvSpPr>
        <p:spPr>
          <a:xfrm>
            <a:off x="521208" y="596129"/>
            <a:ext cx="7955279" cy="344710"/>
          </a:xfrm>
          <a:prstGeom prst="rect">
            <a:avLst/>
          </a:prstGeom>
          <a:noFill/>
        </p:spPr>
        <p:txBody>
          <a:bodyPr wrap="square" lIns="18288" tIns="18288" rIns="18288" bIns="18288" anchor="t">
            <a:spAutoFit/>
          </a:bodyPr>
          <a:lstStyle/>
          <a:p>
            <a:pPr algn="l"/>
            <a:r>
              <a:rPr sz="2000" b="1" i="0" dirty="0">
                <a:solidFill>
                  <a:srgbClr val="0C4375"/>
                </a:solidFill>
                <a:latin typeface="Century Gothic"/>
              </a:rPr>
              <a:t>Peanut OIT in toddlers: slow up-dosing, low maintenance</a:t>
            </a:r>
          </a:p>
        </p:txBody>
      </p:sp>
      <p:sp>
        <p:nvSpPr>
          <p:cNvPr id="5" name="TextBox 4"/>
          <p:cNvSpPr txBox="1"/>
          <p:nvPr/>
        </p:nvSpPr>
        <p:spPr>
          <a:xfrm>
            <a:off x="521208" y="1019135"/>
            <a:ext cx="7498079" cy="175433"/>
          </a:xfrm>
          <a:prstGeom prst="rect">
            <a:avLst/>
          </a:prstGeom>
          <a:noFill/>
        </p:spPr>
        <p:txBody>
          <a:bodyPr wrap="square" lIns="18288" tIns="18288" rIns="18288" bIns="18288" anchor="t">
            <a:spAutoFit/>
          </a:bodyPr>
          <a:lstStyle/>
          <a:p>
            <a:pPr algn="l"/>
            <a:r>
              <a:rPr sz="900" b="0" i="0" dirty="0">
                <a:solidFill>
                  <a:srgbClr val="546777"/>
                </a:solidFill>
                <a:latin typeface="Century Gothic"/>
              </a:rPr>
              <a:t>SMACHO RCT  |  75 children aged 1–3 years  |  3 years treatment</a:t>
            </a:r>
          </a:p>
        </p:txBody>
      </p:sp>
      <p:sp>
        <p:nvSpPr>
          <p:cNvPr id="6" name="Rounded Rectangle 5"/>
          <p:cNvSpPr/>
          <p:nvPr/>
        </p:nvSpPr>
        <p:spPr>
          <a:xfrm>
            <a:off x="694944" y="1369323"/>
            <a:ext cx="2240280" cy="1572768"/>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p:cNvSpPr txBox="1"/>
          <p:nvPr/>
        </p:nvSpPr>
        <p:spPr>
          <a:xfrm>
            <a:off x="832104" y="1474401"/>
            <a:ext cx="1965960" cy="438912"/>
          </a:xfrm>
          <a:prstGeom prst="rect">
            <a:avLst/>
          </a:prstGeom>
          <a:noFill/>
        </p:spPr>
        <p:txBody>
          <a:bodyPr wrap="square" lIns="18288" tIns="18288" rIns="18288" bIns="18288" anchor="t">
            <a:spAutoFit/>
          </a:bodyPr>
          <a:lstStyle/>
          <a:p>
            <a:pPr algn="ctr"/>
            <a:r>
              <a:rPr sz="2500" b="1" i="0" dirty="0">
                <a:solidFill>
                  <a:srgbClr val="034E96"/>
                </a:solidFill>
                <a:latin typeface="Century Gothic"/>
              </a:rPr>
              <a:t>82%</a:t>
            </a:r>
          </a:p>
        </p:txBody>
      </p:sp>
      <p:sp>
        <p:nvSpPr>
          <p:cNvPr id="8" name="TextBox 7"/>
          <p:cNvSpPr txBox="1"/>
          <p:nvPr/>
        </p:nvSpPr>
        <p:spPr>
          <a:xfrm>
            <a:off x="841248" y="1986466"/>
            <a:ext cx="1947672" cy="384048"/>
          </a:xfrm>
          <a:prstGeom prst="rect">
            <a:avLst/>
          </a:prstGeom>
          <a:noFill/>
        </p:spPr>
        <p:txBody>
          <a:bodyPr wrap="square" lIns="18288" tIns="18288" rIns="18288" bIns="18288" anchor="t">
            <a:spAutoFit/>
          </a:bodyPr>
          <a:lstStyle/>
          <a:p>
            <a:pPr algn="ctr"/>
            <a:r>
              <a:rPr sz="1000" b="1" i="0">
                <a:solidFill>
                  <a:srgbClr val="27343E"/>
                </a:solidFill>
                <a:latin typeface="Century Gothic"/>
              </a:rPr>
              <a:t>sustained unresponsiveness</a:t>
            </a:r>
          </a:p>
        </p:txBody>
      </p:sp>
      <p:sp>
        <p:nvSpPr>
          <p:cNvPr id="9" name="TextBox 8"/>
          <p:cNvSpPr txBox="1"/>
          <p:nvPr/>
        </p:nvSpPr>
        <p:spPr>
          <a:xfrm>
            <a:off x="841248" y="2352226"/>
            <a:ext cx="1947672" cy="521208"/>
          </a:xfrm>
          <a:prstGeom prst="rect">
            <a:avLst/>
          </a:prstGeom>
          <a:noFill/>
        </p:spPr>
        <p:txBody>
          <a:bodyPr wrap="square" lIns="18288" tIns="18288" rIns="18288" bIns="18288" anchor="t">
            <a:spAutoFit/>
          </a:bodyPr>
          <a:lstStyle/>
          <a:p>
            <a:pPr algn="ctr"/>
            <a:r>
              <a:rPr sz="850" b="0" i="0">
                <a:solidFill>
                  <a:srgbClr val="546777"/>
                </a:solidFill>
                <a:latin typeface="Century Gothic"/>
              </a:rPr>
              <a:t>≥750 mg after 4–6 weeks off peanut</a:t>
            </a:r>
          </a:p>
        </p:txBody>
      </p:sp>
      <p:sp>
        <p:nvSpPr>
          <p:cNvPr id="10" name="Rounded Rectangle 9"/>
          <p:cNvSpPr/>
          <p:nvPr/>
        </p:nvSpPr>
        <p:spPr>
          <a:xfrm>
            <a:off x="3182112" y="1369323"/>
            <a:ext cx="2240280" cy="1572768"/>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319272" y="1479050"/>
            <a:ext cx="1965960" cy="438912"/>
          </a:xfrm>
          <a:prstGeom prst="rect">
            <a:avLst/>
          </a:prstGeom>
          <a:noFill/>
        </p:spPr>
        <p:txBody>
          <a:bodyPr wrap="square" lIns="18288" tIns="18288" rIns="18288" bIns="18288" anchor="t">
            <a:spAutoFit/>
          </a:bodyPr>
          <a:lstStyle/>
          <a:p>
            <a:pPr algn="ctr"/>
            <a:r>
              <a:rPr sz="2500" b="1" i="0">
                <a:solidFill>
                  <a:srgbClr val="034E96"/>
                </a:solidFill>
                <a:latin typeface="Century Gothic"/>
              </a:rPr>
              <a:t>5000 mg</a:t>
            </a:r>
          </a:p>
        </p:txBody>
      </p:sp>
      <p:sp>
        <p:nvSpPr>
          <p:cNvPr id="12" name="TextBox 11"/>
          <p:cNvSpPr txBox="1"/>
          <p:nvPr/>
        </p:nvSpPr>
        <p:spPr>
          <a:xfrm>
            <a:off x="3328416" y="1991115"/>
            <a:ext cx="1947672" cy="384048"/>
          </a:xfrm>
          <a:prstGeom prst="rect">
            <a:avLst/>
          </a:prstGeom>
          <a:noFill/>
        </p:spPr>
        <p:txBody>
          <a:bodyPr wrap="square" lIns="18288" tIns="18288" rIns="18288" bIns="18288" anchor="t">
            <a:spAutoFit/>
          </a:bodyPr>
          <a:lstStyle/>
          <a:p>
            <a:pPr algn="ctr"/>
            <a:r>
              <a:rPr sz="1000" b="1" i="0">
                <a:solidFill>
                  <a:srgbClr val="27343E"/>
                </a:solidFill>
                <a:latin typeface="Century Gothic"/>
              </a:rPr>
              <a:t>median tolerated dose</a:t>
            </a:r>
          </a:p>
        </p:txBody>
      </p:sp>
      <p:sp>
        <p:nvSpPr>
          <p:cNvPr id="13" name="TextBox 12"/>
          <p:cNvSpPr txBox="1"/>
          <p:nvPr/>
        </p:nvSpPr>
        <p:spPr>
          <a:xfrm>
            <a:off x="3328416" y="2356875"/>
            <a:ext cx="1947672" cy="521208"/>
          </a:xfrm>
          <a:prstGeom prst="rect">
            <a:avLst/>
          </a:prstGeom>
          <a:noFill/>
        </p:spPr>
        <p:txBody>
          <a:bodyPr wrap="square" lIns="18288" tIns="18288" rIns="18288" bIns="18288" anchor="t">
            <a:spAutoFit/>
          </a:bodyPr>
          <a:lstStyle/>
          <a:p>
            <a:pPr algn="ctr"/>
            <a:r>
              <a:rPr sz="850" b="0" i="0">
                <a:solidFill>
                  <a:srgbClr val="546777"/>
                </a:solidFill>
                <a:latin typeface="Century Gothic"/>
              </a:rPr>
              <a:t>vs 3 mg after avoidance</a:t>
            </a:r>
          </a:p>
        </p:txBody>
      </p:sp>
      <p:sp>
        <p:nvSpPr>
          <p:cNvPr id="14" name="Rounded Rectangle 13"/>
          <p:cNvSpPr/>
          <p:nvPr/>
        </p:nvSpPr>
        <p:spPr>
          <a:xfrm>
            <a:off x="5669280" y="1369323"/>
            <a:ext cx="2240280" cy="1572768"/>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TextBox 14"/>
          <p:cNvSpPr txBox="1"/>
          <p:nvPr/>
        </p:nvSpPr>
        <p:spPr>
          <a:xfrm>
            <a:off x="5806440" y="1479050"/>
            <a:ext cx="1965960" cy="438912"/>
          </a:xfrm>
          <a:prstGeom prst="rect">
            <a:avLst/>
          </a:prstGeom>
          <a:noFill/>
        </p:spPr>
        <p:txBody>
          <a:bodyPr wrap="square" lIns="18288" tIns="18288" rIns="18288" bIns="18288" anchor="t">
            <a:spAutoFit/>
          </a:bodyPr>
          <a:lstStyle/>
          <a:p>
            <a:pPr algn="ctr"/>
            <a:r>
              <a:rPr sz="2500" b="1" i="0" dirty="0">
                <a:solidFill>
                  <a:srgbClr val="034E96"/>
                </a:solidFill>
                <a:latin typeface="Century Gothic"/>
              </a:rPr>
              <a:t>0.7%</a:t>
            </a:r>
          </a:p>
        </p:txBody>
      </p:sp>
      <p:sp>
        <p:nvSpPr>
          <p:cNvPr id="16" name="TextBox 15"/>
          <p:cNvSpPr txBox="1"/>
          <p:nvPr/>
        </p:nvSpPr>
        <p:spPr>
          <a:xfrm>
            <a:off x="5815584" y="1991115"/>
            <a:ext cx="1947672" cy="384048"/>
          </a:xfrm>
          <a:prstGeom prst="rect">
            <a:avLst/>
          </a:prstGeom>
          <a:noFill/>
        </p:spPr>
        <p:txBody>
          <a:bodyPr wrap="square" lIns="18288" tIns="18288" rIns="18288" bIns="18288" anchor="t">
            <a:spAutoFit/>
          </a:bodyPr>
          <a:lstStyle/>
          <a:p>
            <a:pPr algn="ctr"/>
            <a:r>
              <a:rPr sz="1000" b="1" i="0">
                <a:solidFill>
                  <a:srgbClr val="27343E"/>
                </a:solidFill>
                <a:latin typeface="Century Gothic"/>
              </a:rPr>
              <a:t>of OIT doses had AEs</a:t>
            </a:r>
          </a:p>
        </p:txBody>
      </p:sp>
      <p:sp>
        <p:nvSpPr>
          <p:cNvPr id="17" name="TextBox 16"/>
          <p:cNvSpPr txBox="1"/>
          <p:nvPr/>
        </p:nvSpPr>
        <p:spPr>
          <a:xfrm>
            <a:off x="5815584" y="2356875"/>
            <a:ext cx="1947672" cy="521208"/>
          </a:xfrm>
          <a:prstGeom prst="rect">
            <a:avLst/>
          </a:prstGeom>
          <a:noFill/>
        </p:spPr>
        <p:txBody>
          <a:bodyPr wrap="square" lIns="18288" tIns="18288" rIns="18288" bIns="18288" anchor="t">
            <a:spAutoFit/>
          </a:bodyPr>
          <a:lstStyle/>
          <a:p>
            <a:pPr algn="ctr"/>
            <a:r>
              <a:rPr sz="850" b="0" i="0">
                <a:solidFill>
                  <a:srgbClr val="546777"/>
                </a:solidFill>
                <a:latin typeface="Century Gothic"/>
              </a:rPr>
              <a:t>most were mild</a:t>
            </a:r>
          </a:p>
        </p:txBody>
      </p:sp>
      <p:sp>
        <p:nvSpPr>
          <p:cNvPr id="18" name="TextBox 17"/>
          <p:cNvSpPr txBox="1"/>
          <p:nvPr/>
        </p:nvSpPr>
        <p:spPr>
          <a:xfrm>
            <a:off x="694944" y="3224529"/>
            <a:ext cx="164592" cy="237744"/>
          </a:xfrm>
          <a:prstGeom prst="rect">
            <a:avLst/>
          </a:prstGeom>
          <a:noFill/>
        </p:spPr>
        <p:txBody>
          <a:bodyPr wrap="square" lIns="18288" tIns="18288" rIns="18288" bIns="18288" anchor="t">
            <a:spAutoFit/>
          </a:bodyPr>
          <a:lstStyle/>
          <a:p>
            <a:pPr algn="l"/>
            <a:r>
              <a:rPr sz="1120" b="1" i="0" dirty="0">
                <a:solidFill>
                  <a:srgbClr val="1973B7"/>
                </a:solidFill>
                <a:latin typeface="Century Gothic"/>
              </a:rPr>
              <a:t>•</a:t>
            </a:r>
          </a:p>
        </p:txBody>
      </p:sp>
      <p:sp>
        <p:nvSpPr>
          <p:cNvPr id="19" name="TextBox 18"/>
          <p:cNvSpPr txBox="1"/>
          <p:nvPr/>
        </p:nvSpPr>
        <p:spPr>
          <a:xfrm>
            <a:off x="896112" y="3224529"/>
            <a:ext cx="3959352" cy="310896"/>
          </a:xfrm>
          <a:prstGeom prst="rect">
            <a:avLst/>
          </a:prstGeom>
          <a:noFill/>
        </p:spPr>
        <p:txBody>
          <a:bodyPr wrap="square" lIns="18288" tIns="18288" rIns="18288" bIns="18288" anchor="t">
            <a:spAutoFit/>
          </a:bodyPr>
          <a:lstStyle/>
          <a:p>
            <a:pPr algn="l"/>
            <a:r>
              <a:rPr sz="1019" b="0" i="0" dirty="0">
                <a:solidFill>
                  <a:srgbClr val="27343E"/>
                </a:solidFill>
                <a:latin typeface="Century Gothic"/>
              </a:rPr>
              <a:t>Maintenance dose: 285 mg peanut protein; up-dosing every 4–6 weeks.</a:t>
            </a:r>
          </a:p>
        </p:txBody>
      </p:sp>
      <p:sp>
        <p:nvSpPr>
          <p:cNvPr id="21" name="TextBox 20"/>
          <p:cNvSpPr txBox="1"/>
          <p:nvPr/>
        </p:nvSpPr>
        <p:spPr>
          <a:xfrm>
            <a:off x="5535637" y="3225037"/>
            <a:ext cx="3364991" cy="310896"/>
          </a:xfrm>
          <a:prstGeom prst="rect">
            <a:avLst/>
          </a:prstGeom>
          <a:noFill/>
        </p:spPr>
        <p:txBody>
          <a:bodyPr wrap="square" lIns="18288" tIns="18288" rIns="18288" bIns="18288" anchor="t">
            <a:spAutoFit/>
          </a:bodyPr>
          <a:lstStyle/>
          <a:p>
            <a:pPr algn="l"/>
            <a:r>
              <a:rPr sz="969" b="0" i="0" dirty="0">
                <a:solidFill>
                  <a:srgbClr val="27343E"/>
                </a:solidFill>
                <a:latin typeface="Century Gothic"/>
              </a:rPr>
              <a:t>6 children had 8 severe dose-related events; home epinephrine used 3 times in 2 children.</a:t>
            </a:r>
          </a:p>
        </p:txBody>
      </p:sp>
      <p:sp>
        <p:nvSpPr>
          <p:cNvPr id="23" name="TextBox 22"/>
          <p:cNvSpPr txBox="1"/>
          <p:nvPr/>
        </p:nvSpPr>
        <p:spPr>
          <a:xfrm>
            <a:off x="694944" y="3687107"/>
            <a:ext cx="7635240" cy="341632"/>
          </a:xfrm>
          <a:prstGeom prst="rect">
            <a:avLst/>
          </a:prstGeom>
          <a:noFill/>
        </p:spPr>
        <p:txBody>
          <a:bodyPr wrap="square" lIns="18288" tIns="9144" rIns="18288" bIns="9144" anchor="t">
            <a:spAutoFit/>
          </a:bodyPr>
          <a:lstStyle/>
          <a:p>
            <a:pPr algn="l"/>
            <a:r>
              <a:rPr sz="1050" b="1" i="0" dirty="0">
                <a:solidFill>
                  <a:srgbClr val="006199"/>
                </a:solidFill>
                <a:latin typeface="Century Gothic"/>
              </a:rPr>
              <a:t>Very promising specialist therapy in preschoolers</a:t>
            </a:r>
            <a:r>
              <a:rPr lang="en-IE" sz="1050" b="1" i="0" dirty="0">
                <a:solidFill>
                  <a:srgbClr val="006199"/>
                </a:solidFill>
                <a:latin typeface="Century Gothic"/>
              </a:rPr>
              <a:t>, however </a:t>
            </a:r>
            <a:r>
              <a:rPr sz="1050" b="1" i="0" dirty="0">
                <a:solidFill>
                  <a:srgbClr val="006199"/>
                </a:solidFill>
                <a:latin typeface="Century Gothic"/>
              </a:rPr>
              <a:t>OIT still requires structured protocols, supervision and emergency planning.</a:t>
            </a:r>
          </a:p>
        </p:txBody>
      </p:sp>
      <p:sp>
        <p:nvSpPr>
          <p:cNvPr id="24" name="TextBox 23"/>
          <p:cNvSpPr txBox="1"/>
          <p:nvPr/>
        </p:nvSpPr>
        <p:spPr>
          <a:xfrm>
            <a:off x="713233" y="4197511"/>
            <a:ext cx="7882127" cy="329184"/>
          </a:xfrm>
          <a:prstGeom prst="rect">
            <a:avLst/>
          </a:prstGeom>
          <a:noFill/>
        </p:spPr>
        <p:txBody>
          <a:bodyPr wrap="square" lIns="0" tIns="0" rIns="0" bIns="0" anchor="t">
            <a:spAutoFit/>
          </a:bodyPr>
          <a:lstStyle/>
          <a:p>
            <a:pPr algn="l"/>
            <a:r>
              <a:rPr sz="670" b="0" i="0" dirty="0" err="1">
                <a:solidFill>
                  <a:srgbClr val="5A646C"/>
                </a:solidFill>
                <a:latin typeface="Century Gothic"/>
              </a:rPr>
              <a:t>Klevebro</a:t>
            </a:r>
            <a:r>
              <a:rPr sz="670" b="0" i="0" dirty="0">
                <a:solidFill>
                  <a:srgbClr val="5A646C"/>
                </a:solidFill>
                <a:latin typeface="Century Gothic"/>
              </a:rPr>
              <a:t> S et al. Safety and efficiency of peanut oral immunotherapy in preschool children with slow up-dosing and low maintenance dosing: a </a:t>
            </a:r>
            <a:r>
              <a:rPr sz="670" b="0" i="0" dirty="0" err="1">
                <a:solidFill>
                  <a:srgbClr val="5A646C"/>
                </a:solidFill>
                <a:latin typeface="Century Gothic"/>
              </a:rPr>
              <a:t>randomised</a:t>
            </a:r>
            <a:r>
              <a:rPr sz="670" b="0" i="0" dirty="0">
                <a:solidFill>
                  <a:srgbClr val="5A646C"/>
                </a:solidFill>
                <a:latin typeface="Century Gothic"/>
              </a:rPr>
              <a:t> controlled trial. Lancet </a:t>
            </a:r>
            <a:r>
              <a:rPr sz="670" b="0" i="0" dirty="0" err="1">
                <a:solidFill>
                  <a:srgbClr val="5A646C"/>
                </a:solidFill>
                <a:latin typeface="Century Gothic"/>
              </a:rPr>
              <a:t>Reg</a:t>
            </a:r>
            <a:r>
              <a:rPr sz="670" b="0" i="0" dirty="0">
                <a:solidFill>
                  <a:srgbClr val="5A646C"/>
                </a:solidFill>
                <a:latin typeface="Century Gothic"/>
              </a:rPr>
              <a:t> Health Eur. 2026;66:101690. doi:10.1016/j.lanepe.2026.101690.</a:t>
            </a:r>
          </a:p>
        </p:txBody>
      </p:sp>
      <p:sp>
        <p:nvSpPr>
          <p:cNvPr id="25" name="TextBox 24">
            <a:extLst>
              <a:ext uri="{FF2B5EF4-FFF2-40B4-BE49-F238E27FC236}">
                <a16:creationId xmlns:a16="http://schemas.microsoft.com/office/drawing/2014/main" id="{DDF41A63-6566-49D4-9872-6AEC8AB5B822}"/>
              </a:ext>
            </a:extLst>
          </p:cNvPr>
          <p:cNvSpPr txBox="1"/>
          <p:nvPr/>
        </p:nvSpPr>
        <p:spPr>
          <a:xfrm>
            <a:off x="5276088" y="3224529"/>
            <a:ext cx="164592" cy="237744"/>
          </a:xfrm>
          <a:prstGeom prst="rect">
            <a:avLst/>
          </a:prstGeom>
          <a:noFill/>
        </p:spPr>
        <p:txBody>
          <a:bodyPr wrap="square" lIns="18288" tIns="18288" rIns="18288" bIns="18288" anchor="t">
            <a:spAutoFit/>
          </a:bodyPr>
          <a:lstStyle/>
          <a:p>
            <a:pPr algn="l"/>
            <a:r>
              <a:rPr sz="1120" b="1" i="0" dirty="0">
                <a:solidFill>
                  <a:srgbClr val="1973B7"/>
                </a:solidFill>
                <a:latin typeface="Century Gothic"/>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888" y="4800600"/>
            <a:ext cx="274320" cy="164592"/>
          </a:xfrm>
          <a:prstGeom prst="rect">
            <a:avLst/>
          </a:prstGeom>
          <a:noFill/>
        </p:spPr>
        <p:txBody>
          <a:bodyPr wrap="none">
            <a:spAutoFit/>
          </a:bodyPr>
          <a:lstStyle/>
          <a:p>
            <a:pPr>
              <a:defRPr sz="700">
                <a:solidFill>
                  <a:srgbClr val="5A646C"/>
                </a:solidFill>
                <a:latin typeface="Century Gothic"/>
              </a:defRPr>
            </a:pPr>
            <a:r>
              <a:t>6</a:t>
            </a:r>
          </a:p>
        </p:txBody>
      </p:sp>
      <p:sp>
        <p:nvSpPr>
          <p:cNvPr id="3" name="TextBox 2"/>
          <p:cNvSpPr txBox="1"/>
          <p:nvPr/>
        </p:nvSpPr>
        <p:spPr>
          <a:xfrm>
            <a:off x="594360" y="329184"/>
            <a:ext cx="8001000" cy="228600"/>
          </a:xfrm>
          <a:prstGeom prst="rect">
            <a:avLst/>
          </a:prstGeom>
          <a:noFill/>
        </p:spPr>
        <p:txBody>
          <a:bodyPr wrap="square" lIns="18288" tIns="18288" rIns="18288" bIns="18288" anchor="t">
            <a:spAutoFit/>
          </a:bodyPr>
          <a:lstStyle/>
          <a:p>
            <a:pPr algn="l"/>
            <a:r>
              <a:rPr sz="900" b="1" i="0">
                <a:solidFill>
                  <a:srgbClr val="1973B7"/>
                </a:solidFill>
                <a:latin typeface="Century Gothic"/>
              </a:rPr>
              <a:t>PAPER 4  •  DOSE</a:t>
            </a:r>
          </a:p>
        </p:txBody>
      </p:sp>
      <p:sp>
        <p:nvSpPr>
          <p:cNvPr id="4" name="TextBox 3"/>
          <p:cNvSpPr txBox="1"/>
          <p:nvPr/>
        </p:nvSpPr>
        <p:spPr>
          <a:xfrm>
            <a:off x="521208" y="603504"/>
            <a:ext cx="7955279" cy="344710"/>
          </a:xfrm>
          <a:prstGeom prst="rect">
            <a:avLst/>
          </a:prstGeom>
          <a:noFill/>
        </p:spPr>
        <p:txBody>
          <a:bodyPr wrap="square" lIns="18288" tIns="18288" rIns="18288" bIns="18288" anchor="t">
            <a:spAutoFit/>
          </a:bodyPr>
          <a:lstStyle/>
          <a:p>
            <a:pPr algn="l"/>
            <a:r>
              <a:rPr sz="2000" b="1" i="0" dirty="0">
                <a:solidFill>
                  <a:srgbClr val="0C4375"/>
                </a:solidFill>
                <a:latin typeface="Century Gothic"/>
              </a:rPr>
              <a:t>Peanut OIT: could a much lower daily dose be enough?</a:t>
            </a:r>
          </a:p>
        </p:txBody>
      </p:sp>
      <p:sp>
        <p:nvSpPr>
          <p:cNvPr id="5" name="TextBox 4"/>
          <p:cNvSpPr txBox="1"/>
          <p:nvPr/>
        </p:nvSpPr>
        <p:spPr>
          <a:xfrm>
            <a:off x="521208" y="1060430"/>
            <a:ext cx="7498079" cy="175433"/>
          </a:xfrm>
          <a:prstGeom prst="rect">
            <a:avLst/>
          </a:prstGeom>
          <a:noFill/>
        </p:spPr>
        <p:txBody>
          <a:bodyPr wrap="square" lIns="18288" tIns="18288" rIns="18288" bIns="18288" anchor="t">
            <a:spAutoFit/>
          </a:bodyPr>
          <a:lstStyle/>
          <a:p>
            <a:pPr algn="l"/>
            <a:r>
              <a:rPr sz="900" b="0" i="0" dirty="0">
                <a:solidFill>
                  <a:srgbClr val="546777"/>
                </a:solidFill>
                <a:latin typeface="Century Gothic"/>
              </a:rPr>
              <a:t>Upton JEM et al.  |  51 peanut-allergic children  |  median age 10 years</a:t>
            </a:r>
          </a:p>
        </p:txBody>
      </p:sp>
      <p:sp>
        <p:nvSpPr>
          <p:cNvPr id="6" name="Rounded Rectangle 5"/>
          <p:cNvSpPr/>
          <p:nvPr/>
        </p:nvSpPr>
        <p:spPr>
          <a:xfrm>
            <a:off x="987552" y="1423000"/>
            <a:ext cx="3246120" cy="1874519"/>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70432" y="1615024"/>
            <a:ext cx="2880360" cy="274320"/>
          </a:xfrm>
          <a:prstGeom prst="rect">
            <a:avLst/>
          </a:prstGeom>
          <a:noFill/>
        </p:spPr>
        <p:txBody>
          <a:bodyPr wrap="square" lIns="18288" tIns="18288" rIns="18288" bIns="18288" anchor="t">
            <a:spAutoFit/>
          </a:bodyPr>
          <a:lstStyle/>
          <a:p>
            <a:pPr algn="ctr"/>
            <a:r>
              <a:rPr sz="1200" b="1" i="0" dirty="0">
                <a:solidFill>
                  <a:srgbClr val="0C4375"/>
                </a:solidFill>
                <a:latin typeface="Century Gothic"/>
              </a:rPr>
              <a:t>30 mg maintenance</a:t>
            </a:r>
          </a:p>
        </p:txBody>
      </p:sp>
      <p:sp>
        <p:nvSpPr>
          <p:cNvPr id="8" name="Rounded Rectangle 7"/>
          <p:cNvSpPr/>
          <p:nvPr/>
        </p:nvSpPr>
        <p:spPr>
          <a:xfrm>
            <a:off x="4709160" y="1423000"/>
            <a:ext cx="3246120" cy="1874519"/>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892040" y="1615024"/>
            <a:ext cx="2880360" cy="274320"/>
          </a:xfrm>
          <a:prstGeom prst="rect">
            <a:avLst/>
          </a:prstGeom>
          <a:noFill/>
        </p:spPr>
        <p:txBody>
          <a:bodyPr wrap="square" lIns="18288" tIns="18288" rIns="18288" bIns="18288" anchor="t">
            <a:spAutoFit/>
          </a:bodyPr>
          <a:lstStyle/>
          <a:p>
            <a:pPr algn="ctr"/>
            <a:r>
              <a:rPr sz="1200" b="1" i="0">
                <a:solidFill>
                  <a:srgbClr val="0C4375"/>
                </a:solidFill>
                <a:latin typeface="Century Gothic"/>
              </a:rPr>
              <a:t>300 mg maintenance</a:t>
            </a:r>
          </a:p>
        </p:txBody>
      </p:sp>
      <p:sp>
        <p:nvSpPr>
          <p:cNvPr id="10" name="TextBox 9"/>
          <p:cNvSpPr txBox="1"/>
          <p:nvPr/>
        </p:nvSpPr>
        <p:spPr>
          <a:xfrm>
            <a:off x="1170432" y="2063080"/>
            <a:ext cx="2880360" cy="420624"/>
          </a:xfrm>
          <a:prstGeom prst="rect">
            <a:avLst/>
          </a:prstGeom>
          <a:noFill/>
        </p:spPr>
        <p:txBody>
          <a:bodyPr wrap="square" lIns="18288" tIns="18288" rIns="18288" bIns="18288" anchor="t">
            <a:spAutoFit/>
          </a:bodyPr>
          <a:lstStyle/>
          <a:p>
            <a:pPr algn="ctr"/>
            <a:r>
              <a:rPr sz="2400" b="1" i="0" dirty="0">
                <a:solidFill>
                  <a:srgbClr val="034E96"/>
                </a:solidFill>
                <a:latin typeface="Century Gothic"/>
              </a:rPr>
              <a:t>76.5%</a:t>
            </a:r>
          </a:p>
        </p:txBody>
      </p:sp>
      <p:sp>
        <p:nvSpPr>
          <p:cNvPr id="11" name="TextBox 10"/>
          <p:cNvSpPr txBox="1"/>
          <p:nvPr/>
        </p:nvSpPr>
        <p:spPr>
          <a:xfrm>
            <a:off x="1170432" y="2547712"/>
            <a:ext cx="2880360" cy="256032"/>
          </a:xfrm>
          <a:prstGeom prst="rect">
            <a:avLst/>
          </a:prstGeom>
          <a:noFill/>
        </p:spPr>
        <p:txBody>
          <a:bodyPr wrap="square" lIns="18288" tIns="18288" rIns="18288" bIns="18288" anchor="t">
            <a:spAutoFit/>
          </a:bodyPr>
          <a:lstStyle/>
          <a:p>
            <a:pPr algn="ctr"/>
            <a:r>
              <a:rPr sz="1000" b="0" i="0" dirty="0">
                <a:solidFill>
                  <a:srgbClr val="27343E"/>
                </a:solidFill>
                <a:latin typeface="Century Gothic"/>
              </a:rPr>
              <a:t>tolerated ≥443 mg</a:t>
            </a:r>
          </a:p>
        </p:txBody>
      </p:sp>
      <p:sp>
        <p:nvSpPr>
          <p:cNvPr id="12" name="TextBox 11"/>
          <p:cNvSpPr txBox="1"/>
          <p:nvPr/>
        </p:nvSpPr>
        <p:spPr>
          <a:xfrm>
            <a:off x="4892040" y="2063080"/>
            <a:ext cx="2880360" cy="420624"/>
          </a:xfrm>
          <a:prstGeom prst="rect">
            <a:avLst/>
          </a:prstGeom>
          <a:noFill/>
        </p:spPr>
        <p:txBody>
          <a:bodyPr wrap="square" lIns="18288" tIns="18288" rIns="18288" bIns="18288" anchor="t">
            <a:spAutoFit/>
          </a:bodyPr>
          <a:lstStyle/>
          <a:p>
            <a:pPr algn="ctr"/>
            <a:r>
              <a:rPr sz="2400" b="1" i="0" dirty="0">
                <a:solidFill>
                  <a:srgbClr val="034E96"/>
                </a:solidFill>
                <a:latin typeface="Century Gothic"/>
              </a:rPr>
              <a:t>58.8%</a:t>
            </a:r>
          </a:p>
        </p:txBody>
      </p:sp>
      <p:sp>
        <p:nvSpPr>
          <p:cNvPr id="13" name="TextBox 12"/>
          <p:cNvSpPr txBox="1"/>
          <p:nvPr/>
        </p:nvSpPr>
        <p:spPr>
          <a:xfrm>
            <a:off x="4892040" y="2547712"/>
            <a:ext cx="2880360" cy="256032"/>
          </a:xfrm>
          <a:prstGeom prst="rect">
            <a:avLst/>
          </a:prstGeom>
          <a:noFill/>
        </p:spPr>
        <p:txBody>
          <a:bodyPr wrap="square" lIns="18288" tIns="18288" rIns="18288" bIns="18288" anchor="t">
            <a:spAutoFit/>
          </a:bodyPr>
          <a:lstStyle/>
          <a:p>
            <a:pPr algn="ctr"/>
            <a:r>
              <a:rPr sz="1000" b="0" i="0">
                <a:solidFill>
                  <a:srgbClr val="27343E"/>
                </a:solidFill>
                <a:latin typeface="Century Gothic"/>
              </a:rPr>
              <a:t>tolerated ≥443 mg</a:t>
            </a:r>
          </a:p>
        </p:txBody>
      </p:sp>
      <p:sp>
        <p:nvSpPr>
          <p:cNvPr id="14" name="TextBox 13"/>
          <p:cNvSpPr txBox="1"/>
          <p:nvPr/>
        </p:nvSpPr>
        <p:spPr>
          <a:xfrm>
            <a:off x="1234440" y="2913472"/>
            <a:ext cx="2743200" cy="228600"/>
          </a:xfrm>
          <a:prstGeom prst="rect">
            <a:avLst/>
          </a:prstGeom>
          <a:noFill/>
        </p:spPr>
        <p:txBody>
          <a:bodyPr wrap="square" lIns="18288" tIns="18288" rIns="18288" bIns="18288" anchor="t">
            <a:spAutoFit/>
          </a:bodyPr>
          <a:lstStyle/>
          <a:p>
            <a:pPr algn="ctr"/>
            <a:r>
              <a:rPr sz="950" b="0" i="0">
                <a:solidFill>
                  <a:srgbClr val="546777"/>
                </a:solidFill>
                <a:latin typeface="Century Gothic"/>
              </a:rPr>
              <a:t>41.2% tolerated ≥1043 mg</a:t>
            </a:r>
          </a:p>
        </p:txBody>
      </p:sp>
      <p:sp>
        <p:nvSpPr>
          <p:cNvPr id="15" name="TextBox 14"/>
          <p:cNvSpPr txBox="1"/>
          <p:nvPr/>
        </p:nvSpPr>
        <p:spPr>
          <a:xfrm>
            <a:off x="4956048" y="2913472"/>
            <a:ext cx="2743200" cy="228600"/>
          </a:xfrm>
          <a:prstGeom prst="rect">
            <a:avLst/>
          </a:prstGeom>
          <a:noFill/>
        </p:spPr>
        <p:txBody>
          <a:bodyPr wrap="square" lIns="18288" tIns="18288" rIns="18288" bIns="18288" anchor="t">
            <a:spAutoFit/>
          </a:bodyPr>
          <a:lstStyle/>
          <a:p>
            <a:pPr algn="ctr"/>
            <a:r>
              <a:rPr sz="950" b="0" i="0">
                <a:solidFill>
                  <a:srgbClr val="546777"/>
                </a:solidFill>
                <a:latin typeface="Century Gothic"/>
              </a:rPr>
              <a:t>47.1% tolerated ≥1043 mg</a:t>
            </a:r>
          </a:p>
        </p:txBody>
      </p:sp>
      <p:sp>
        <p:nvSpPr>
          <p:cNvPr id="16" name="TextBox 15"/>
          <p:cNvSpPr txBox="1"/>
          <p:nvPr/>
        </p:nvSpPr>
        <p:spPr>
          <a:xfrm>
            <a:off x="1851660" y="3521437"/>
            <a:ext cx="5486400" cy="172355"/>
          </a:xfrm>
          <a:prstGeom prst="rect">
            <a:avLst/>
          </a:prstGeom>
          <a:noFill/>
        </p:spPr>
        <p:txBody>
          <a:bodyPr wrap="square" lIns="18288" tIns="9144" rIns="18288" bIns="9144" anchor="t">
            <a:spAutoFit/>
          </a:bodyPr>
          <a:lstStyle/>
          <a:p>
            <a:pPr algn="ctr"/>
            <a:r>
              <a:rPr sz="1000" b="1" i="0" dirty="0">
                <a:solidFill>
                  <a:srgbClr val="006199"/>
                </a:solidFill>
                <a:latin typeface="Century Gothic"/>
              </a:rPr>
              <a:t>Safety signal: </a:t>
            </a:r>
            <a:r>
              <a:rPr sz="1000" b="0" i="0" dirty="0">
                <a:solidFill>
                  <a:srgbClr val="27343E"/>
                </a:solidFill>
                <a:latin typeface="Century Gothic"/>
              </a:rPr>
              <a:t>systemic adverse events were fewer with 30 mg than 300 mg.</a:t>
            </a:r>
          </a:p>
        </p:txBody>
      </p:sp>
      <p:sp>
        <p:nvSpPr>
          <p:cNvPr id="18" name="TextBox 17"/>
          <p:cNvSpPr txBox="1"/>
          <p:nvPr/>
        </p:nvSpPr>
        <p:spPr>
          <a:xfrm>
            <a:off x="891540" y="3858737"/>
            <a:ext cx="7635240" cy="317010"/>
          </a:xfrm>
          <a:prstGeom prst="rect">
            <a:avLst/>
          </a:prstGeom>
          <a:noFill/>
        </p:spPr>
        <p:txBody>
          <a:bodyPr wrap="square" lIns="18288" tIns="9144" rIns="18288" bIns="9144" anchor="t">
            <a:spAutoFit/>
          </a:bodyPr>
          <a:lstStyle/>
          <a:p>
            <a:pPr lvl="0"/>
            <a:r>
              <a:rPr lang="en-IE" sz="970" b="1" dirty="0">
                <a:solidFill>
                  <a:srgbClr val="006199"/>
                </a:solidFill>
                <a:latin typeface="Century Gothic" panose="020B0502020202020204" pitchFamily="34" charset="0"/>
              </a:rPr>
              <a:t>Very-low-dose OIT produced substantial desensitisation with fewer systemic reactions; larger studies are needed to define the optimal maintenance dose.”</a:t>
            </a:r>
            <a:r>
              <a:rPr lang="en-IE" sz="970" dirty="0">
                <a:solidFill>
                  <a:srgbClr val="006199"/>
                </a:solidFill>
                <a:latin typeface="Century Gothic" panose="020B0502020202020204" pitchFamily="34" charset="0"/>
              </a:rPr>
              <a:t> </a:t>
            </a:r>
          </a:p>
        </p:txBody>
      </p:sp>
      <p:sp>
        <p:nvSpPr>
          <p:cNvPr id="19" name="TextBox 18"/>
          <p:cNvSpPr txBox="1"/>
          <p:nvPr/>
        </p:nvSpPr>
        <p:spPr>
          <a:xfrm>
            <a:off x="891540" y="4333282"/>
            <a:ext cx="7882127" cy="329184"/>
          </a:xfrm>
          <a:prstGeom prst="rect">
            <a:avLst/>
          </a:prstGeom>
          <a:noFill/>
        </p:spPr>
        <p:txBody>
          <a:bodyPr wrap="square" lIns="0" tIns="0" rIns="0" bIns="0" anchor="t">
            <a:spAutoFit/>
          </a:bodyPr>
          <a:lstStyle/>
          <a:p>
            <a:pPr algn="l"/>
            <a:r>
              <a:rPr sz="670" b="0" i="0" dirty="0">
                <a:solidFill>
                  <a:srgbClr val="5A646C"/>
                </a:solidFill>
                <a:latin typeface="Century Gothic"/>
              </a:rPr>
              <a:t>Upton JEM et al. Peanut Oral Immunotherapy Using 30 and 300 mg Maintenance Doses. J Allergy Clin Immunol </a:t>
            </a:r>
            <a:r>
              <a:rPr sz="670" b="0" i="0" dirty="0" err="1">
                <a:solidFill>
                  <a:srgbClr val="5A646C"/>
                </a:solidFill>
                <a:latin typeface="Century Gothic"/>
              </a:rPr>
              <a:t>Pract</a:t>
            </a:r>
            <a:r>
              <a:rPr sz="670" b="0" i="0" dirty="0">
                <a:solidFill>
                  <a:srgbClr val="5A646C"/>
                </a:solidFill>
                <a:latin typeface="Century Gothic"/>
              </a:rPr>
              <a:t>. 2026;14(1):223–232.e7. doi:10.1016/j.jaip.2025.10.007.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888" y="4800600"/>
            <a:ext cx="274320" cy="164592"/>
          </a:xfrm>
          <a:prstGeom prst="rect">
            <a:avLst/>
          </a:prstGeom>
          <a:noFill/>
        </p:spPr>
        <p:txBody>
          <a:bodyPr wrap="none">
            <a:spAutoFit/>
          </a:bodyPr>
          <a:lstStyle/>
          <a:p>
            <a:pPr>
              <a:defRPr sz="700">
                <a:solidFill>
                  <a:srgbClr val="5A646C"/>
                </a:solidFill>
                <a:latin typeface="Century Gothic"/>
              </a:defRPr>
            </a:pPr>
            <a:r>
              <a:t>8</a:t>
            </a:r>
          </a:p>
        </p:txBody>
      </p:sp>
      <p:sp>
        <p:nvSpPr>
          <p:cNvPr id="3" name="TextBox 2"/>
          <p:cNvSpPr txBox="1"/>
          <p:nvPr/>
        </p:nvSpPr>
        <p:spPr>
          <a:xfrm>
            <a:off x="594360" y="329184"/>
            <a:ext cx="8001000" cy="228600"/>
          </a:xfrm>
          <a:prstGeom prst="rect">
            <a:avLst/>
          </a:prstGeom>
          <a:noFill/>
        </p:spPr>
        <p:txBody>
          <a:bodyPr wrap="square" lIns="18288" tIns="18288" rIns="18288" bIns="18288" anchor="t">
            <a:spAutoFit/>
          </a:bodyPr>
          <a:lstStyle/>
          <a:p>
            <a:pPr algn="l"/>
            <a:r>
              <a:rPr sz="900" b="1" i="0">
                <a:solidFill>
                  <a:srgbClr val="1973B7"/>
                </a:solidFill>
                <a:latin typeface="Century Gothic"/>
              </a:rPr>
              <a:t>NEW IN PRACTICE</a:t>
            </a:r>
          </a:p>
        </p:txBody>
      </p:sp>
      <p:sp>
        <p:nvSpPr>
          <p:cNvPr id="4" name="TextBox 3"/>
          <p:cNvSpPr txBox="1"/>
          <p:nvPr/>
        </p:nvSpPr>
        <p:spPr>
          <a:xfrm>
            <a:off x="594360" y="603504"/>
            <a:ext cx="7955279" cy="344710"/>
          </a:xfrm>
          <a:prstGeom prst="rect">
            <a:avLst/>
          </a:prstGeom>
          <a:noFill/>
        </p:spPr>
        <p:txBody>
          <a:bodyPr wrap="square" lIns="18288" tIns="18288" rIns="18288" bIns="18288" anchor="t">
            <a:spAutoFit/>
          </a:bodyPr>
          <a:lstStyle/>
          <a:p>
            <a:pPr algn="l"/>
            <a:r>
              <a:rPr sz="2000" b="1" i="0" dirty="0" err="1">
                <a:solidFill>
                  <a:srgbClr val="0C4375"/>
                </a:solidFill>
                <a:latin typeface="Century Gothic"/>
              </a:rPr>
              <a:t>EURneffy</a:t>
            </a:r>
            <a:r>
              <a:rPr sz="2000" b="1" i="0" dirty="0">
                <a:solidFill>
                  <a:srgbClr val="0C4375"/>
                </a:solidFill>
                <a:latin typeface="Century Gothic"/>
              </a:rPr>
              <a:t>: nasal adrenaline for anaphylaxis</a:t>
            </a:r>
          </a:p>
        </p:txBody>
      </p:sp>
      <p:sp>
        <p:nvSpPr>
          <p:cNvPr id="5" name="TextBox 4"/>
          <p:cNvSpPr txBox="1"/>
          <p:nvPr/>
        </p:nvSpPr>
        <p:spPr>
          <a:xfrm>
            <a:off x="594360" y="1028542"/>
            <a:ext cx="7680960" cy="175433"/>
          </a:xfrm>
          <a:prstGeom prst="rect">
            <a:avLst/>
          </a:prstGeom>
          <a:noFill/>
        </p:spPr>
        <p:txBody>
          <a:bodyPr wrap="square" lIns="18288" tIns="18288" rIns="18288" bIns="18288" anchor="t">
            <a:spAutoFit/>
          </a:bodyPr>
          <a:lstStyle/>
          <a:p>
            <a:pPr algn="l"/>
            <a:r>
              <a:rPr sz="900" b="0" i="0" dirty="0">
                <a:solidFill>
                  <a:srgbClr val="546777"/>
                </a:solidFill>
                <a:latin typeface="Century Gothic"/>
              </a:rPr>
              <a:t>EU-</a:t>
            </a:r>
            <a:r>
              <a:rPr sz="900" b="0" i="0" dirty="0" err="1">
                <a:solidFill>
                  <a:srgbClr val="546777"/>
                </a:solidFill>
                <a:latin typeface="Century Gothic"/>
              </a:rPr>
              <a:t>authorised</a:t>
            </a:r>
            <a:r>
              <a:rPr sz="900" b="0" i="0" dirty="0">
                <a:solidFill>
                  <a:srgbClr val="546777"/>
                </a:solidFill>
                <a:latin typeface="Century Gothic"/>
              </a:rPr>
              <a:t> needle-free adrenaline rout</a:t>
            </a:r>
            <a:r>
              <a:rPr lang="en-US" sz="900" b="0" i="0" dirty="0">
                <a:solidFill>
                  <a:srgbClr val="546777"/>
                </a:solidFill>
                <a:latin typeface="Century Gothic"/>
              </a:rPr>
              <a:t>e</a:t>
            </a:r>
            <a:r>
              <a:rPr sz="900" b="0" i="0" dirty="0">
                <a:solidFill>
                  <a:srgbClr val="546777"/>
                </a:solidFill>
                <a:latin typeface="Century Gothic"/>
              </a:rPr>
              <a:t>|“</a:t>
            </a:r>
            <a:r>
              <a:rPr sz="900" b="0" i="0" dirty="0" err="1">
                <a:solidFill>
                  <a:srgbClr val="546777"/>
                </a:solidFill>
                <a:latin typeface="Century Gothic"/>
              </a:rPr>
              <a:t>neffy</a:t>
            </a:r>
            <a:r>
              <a:rPr sz="900" b="0" i="0" dirty="0">
                <a:solidFill>
                  <a:srgbClr val="546777"/>
                </a:solidFill>
                <a:latin typeface="Century Gothic"/>
              </a:rPr>
              <a:t>” in the US, </a:t>
            </a:r>
            <a:r>
              <a:rPr sz="900" b="0" i="0" dirty="0" err="1">
                <a:solidFill>
                  <a:srgbClr val="546777"/>
                </a:solidFill>
                <a:latin typeface="Century Gothic"/>
              </a:rPr>
              <a:t>EURneffy</a:t>
            </a:r>
            <a:r>
              <a:rPr sz="900" b="0" i="0" dirty="0">
                <a:solidFill>
                  <a:srgbClr val="546777"/>
                </a:solidFill>
                <a:latin typeface="Century Gothic"/>
              </a:rPr>
              <a:t> in Europe</a:t>
            </a:r>
          </a:p>
        </p:txBody>
      </p:sp>
      <p:sp>
        <p:nvSpPr>
          <p:cNvPr id="6" name="Rounded Rectangle 5"/>
          <p:cNvSpPr/>
          <p:nvPr/>
        </p:nvSpPr>
        <p:spPr>
          <a:xfrm>
            <a:off x="694944" y="1405001"/>
            <a:ext cx="2240280" cy="1490472"/>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32104" y="1514729"/>
            <a:ext cx="1965960" cy="438912"/>
          </a:xfrm>
          <a:prstGeom prst="rect">
            <a:avLst/>
          </a:prstGeom>
          <a:noFill/>
        </p:spPr>
        <p:txBody>
          <a:bodyPr wrap="square" lIns="18288" tIns="18288" rIns="18288" bIns="18288" anchor="t">
            <a:spAutoFit/>
          </a:bodyPr>
          <a:lstStyle/>
          <a:p>
            <a:pPr algn="ctr"/>
            <a:r>
              <a:rPr sz="2500" b="1" i="0" dirty="0">
                <a:solidFill>
                  <a:srgbClr val="034E96"/>
                </a:solidFill>
                <a:latin typeface="Century Gothic"/>
              </a:rPr>
              <a:t>≥4 years</a:t>
            </a:r>
          </a:p>
        </p:txBody>
      </p:sp>
      <p:sp>
        <p:nvSpPr>
          <p:cNvPr id="8" name="TextBox 7"/>
          <p:cNvSpPr txBox="1"/>
          <p:nvPr/>
        </p:nvSpPr>
        <p:spPr>
          <a:xfrm>
            <a:off x="841248" y="2026793"/>
            <a:ext cx="1947672" cy="384048"/>
          </a:xfrm>
          <a:prstGeom prst="rect">
            <a:avLst/>
          </a:prstGeom>
          <a:noFill/>
        </p:spPr>
        <p:txBody>
          <a:bodyPr wrap="square" lIns="18288" tIns="18288" rIns="18288" bIns="18288" anchor="t">
            <a:spAutoFit/>
          </a:bodyPr>
          <a:lstStyle/>
          <a:p>
            <a:pPr algn="ctr"/>
            <a:r>
              <a:rPr sz="1000" b="1" i="0" dirty="0">
                <a:solidFill>
                  <a:srgbClr val="27343E"/>
                </a:solidFill>
                <a:latin typeface="Century Gothic"/>
              </a:rPr>
              <a:t>age</a:t>
            </a:r>
          </a:p>
        </p:txBody>
      </p:sp>
      <p:sp>
        <p:nvSpPr>
          <p:cNvPr id="9" name="TextBox 8"/>
          <p:cNvSpPr txBox="1"/>
          <p:nvPr/>
        </p:nvSpPr>
        <p:spPr>
          <a:xfrm>
            <a:off x="841248" y="2392553"/>
            <a:ext cx="1947672" cy="438912"/>
          </a:xfrm>
          <a:prstGeom prst="rect">
            <a:avLst/>
          </a:prstGeom>
          <a:noFill/>
        </p:spPr>
        <p:txBody>
          <a:bodyPr wrap="square" lIns="18288" tIns="18288" rIns="18288" bIns="18288" anchor="t">
            <a:spAutoFit/>
          </a:bodyPr>
          <a:lstStyle/>
          <a:p>
            <a:pPr algn="ctr"/>
            <a:r>
              <a:rPr sz="850" b="0" i="0">
                <a:solidFill>
                  <a:srgbClr val="546777"/>
                </a:solidFill>
                <a:latin typeface="Century Gothic"/>
              </a:rPr>
              <a:t>and body weight ≥15 kg</a:t>
            </a:r>
          </a:p>
        </p:txBody>
      </p:sp>
      <p:sp>
        <p:nvSpPr>
          <p:cNvPr id="10" name="Rounded Rectangle 9"/>
          <p:cNvSpPr/>
          <p:nvPr/>
        </p:nvSpPr>
        <p:spPr>
          <a:xfrm>
            <a:off x="3182112" y="1405001"/>
            <a:ext cx="2240280" cy="1490472"/>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319272" y="1514729"/>
            <a:ext cx="1965960" cy="438912"/>
          </a:xfrm>
          <a:prstGeom prst="rect">
            <a:avLst/>
          </a:prstGeom>
          <a:noFill/>
        </p:spPr>
        <p:txBody>
          <a:bodyPr wrap="square" lIns="18288" tIns="18288" rIns="18288" bIns="18288" anchor="t">
            <a:spAutoFit/>
          </a:bodyPr>
          <a:lstStyle/>
          <a:p>
            <a:pPr algn="ctr"/>
            <a:r>
              <a:rPr sz="2500" b="1" i="0">
                <a:solidFill>
                  <a:srgbClr val="034E96"/>
                </a:solidFill>
                <a:latin typeface="Century Gothic"/>
              </a:rPr>
              <a:t>1 mg / 2 mg</a:t>
            </a:r>
          </a:p>
        </p:txBody>
      </p:sp>
      <p:sp>
        <p:nvSpPr>
          <p:cNvPr id="12" name="TextBox 11"/>
          <p:cNvSpPr txBox="1"/>
          <p:nvPr/>
        </p:nvSpPr>
        <p:spPr>
          <a:xfrm>
            <a:off x="3328416" y="2026793"/>
            <a:ext cx="1947672" cy="384048"/>
          </a:xfrm>
          <a:prstGeom prst="rect">
            <a:avLst/>
          </a:prstGeom>
          <a:noFill/>
        </p:spPr>
        <p:txBody>
          <a:bodyPr wrap="square" lIns="18288" tIns="18288" rIns="18288" bIns="18288" anchor="t">
            <a:spAutoFit/>
          </a:bodyPr>
          <a:lstStyle/>
          <a:p>
            <a:pPr algn="ctr"/>
            <a:r>
              <a:rPr sz="1000" b="1" i="0">
                <a:solidFill>
                  <a:srgbClr val="27343E"/>
                </a:solidFill>
                <a:latin typeface="Century Gothic"/>
              </a:rPr>
              <a:t>dose strengths</a:t>
            </a:r>
          </a:p>
        </p:txBody>
      </p:sp>
      <p:sp>
        <p:nvSpPr>
          <p:cNvPr id="13" name="TextBox 12"/>
          <p:cNvSpPr txBox="1"/>
          <p:nvPr/>
        </p:nvSpPr>
        <p:spPr>
          <a:xfrm>
            <a:off x="3328416" y="2392553"/>
            <a:ext cx="1947672" cy="438912"/>
          </a:xfrm>
          <a:prstGeom prst="rect">
            <a:avLst/>
          </a:prstGeom>
          <a:noFill/>
        </p:spPr>
        <p:txBody>
          <a:bodyPr wrap="square" lIns="18288" tIns="18288" rIns="18288" bIns="18288" anchor="t">
            <a:spAutoFit/>
          </a:bodyPr>
          <a:lstStyle/>
          <a:p>
            <a:pPr algn="ctr"/>
            <a:r>
              <a:rPr sz="850" b="0" i="0">
                <a:solidFill>
                  <a:srgbClr val="546777"/>
                </a:solidFill>
                <a:latin typeface="Century Gothic"/>
              </a:rPr>
              <a:t>1 mg: 15–&lt;30 kg  •  2 mg: ≥30 kg</a:t>
            </a:r>
          </a:p>
        </p:txBody>
      </p:sp>
      <p:sp>
        <p:nvSpPr>
          <p:cNvPr id="14" name="Rounded Rectangle 13"/>
          <p:cNvSpPr/>
          <p:nvPr/>
        </p:nvSpPr>
        <p:spPr>
          <a:xfrm>
            <a:off x="5669280" y="1405001"/>
            <a:ext cx="2240280" cy="1490472"/>
          </a:xfrm>
          <a:prstGeom prst="roundRect">
            <a:avLst/>
          </a:prstGeom>
          <a:solidFill>
            <a:srgbClr val="EA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806440" y="1514729"/>
            <a:ext cx="1965960" cy="438912"/>
          </a:xfrm>
          <a:prstGeom prst="rect">
            <a:avLst/>
          </a:prstGeom>
          <a:noFill/>
        </p:spPr>
        <p:txBody>
          <a:bodyPr wrap="square" lIns="18288" tIns="18288" rIns="18288" bIns="18288" anchor="t">
            <a:spAutoFit/>
          </a:bodyPr>
          <a:lstStyle/>
          <a:p>
            <a:pPr algn="ctr"/>
            <a:r>
              <a:rPr sz="2500" b="1" i="0">
                <a:solidFill>
                  <a:srgbClr val="034E96"/>
                </a:solidFill>
                <a:latin typeface="Century Gothic"/>
              </a:rPr>
              <a:t>~10 min</a:t>
            </a:r>
          </a:p>
        </p:txBody>
      </p:sp>
      <p:sp>
        <p:nvSpPr>
          <p:cNvPr id="16" name="TextBox 15"/>
          <p:cNvSpPr txBox="1"/>
          <p:nvPr/>
        </p:nvSpPr>
        <p:spPr>
          <a:xfrm>
            <a:off x="5824728" y="2026793"/>
            <a:ext cx="1947672" cy="384048"/>
          </a:xfrm>
          <a:prstGeom prst="rect">
            <a:avLst/>
          </a:prstGeom>
          <a:noFill/>
        </p:spPr>
        <p:txBody>
          <a:bodyPr wrap="square" lIns="18288" tIns="18288" rIns="18288" bIns="18288" anchor="t">
            <a:spAutoFit/>
          </a:bodyPr>
          <a:lstStyle/>
          <a:p>
            <a:pPr algn="ctr"/>
            <a:r>
              <a:rPr sz="1000" b="1" i="0" dirty="0">
                <a:solidFill>
                  <a:srgbClr val="27343E"/>
                </a:solidFill>
                <a:latin typeface="Century Gothic"/>
              </a:rPr>
              <a:t>second dose</a:t>
            </a:r>
          </a:p>
        </p:txBody>
      </p:sp>
      <p:sp>
        <p:nvSpPr>
          <p:cNvPr id="17" name="TextBox 16"/>
          <p:cNvSpPr txBox="1"/>
          <p:nvPr/>
        </p:nvSpPr>
        <p:spPr>
          <a:xfrm>
            <a:off x="5815584" y="2392553"/>
            <a:ext cx="1947672" cy="438912"/>
          </a:xfrm>
          <a:prstGeom prst="rect">
            <a:avLst/>
          </a:prstGeom>
          <a:noFill/>
        </p:spPr>
        <p:txBody>
          <a:bodyPr wrap="square" lIns="18288" tIns="18288" rIns="18288" bIns="18288" anchor="t">
            <a:spAutoFit/>
          </a:bodyPr>
          <a:lstStyle/>
          <a:p>
            <a:pPr algn="ctr"/>
            <a:r>
              <a:rPr sz="850" b="0" i="0">
                <a:solidFill>
                  <a:srgbClr val="546777"/>
                </a:solidFill>
                <a:latin typeface="Century Gothic"/>
              </a:rPr>
              <a:t>if no improvement, or symptoms return/worsen</a:t>
            </a:r>
          </a:p>
        </p:txBody>
      </p:sp>
      <p:sp>
        <p:nvSpPr>
          <p:cNvPr id="18" name="TextBox 17"/>
          <p:cNvSpPr txBox="1"/>
          <p:nvPr/>
        </p:nvSpPr>
        <p:spPr>
          <a:xfrm>
            <a:off x="768096" y="3014568"/>
            <a:ext cx="3017520" cy="237744"/>
          </a:xfrm>
          <a:prstGeom prst="rect">
            <a:avLst/>
          </a:prstGeom>
          <a:noFill/>
        </p:spPr>
        <p:txBody>
          <a:bodyPr wrap="square" lIns="18288" tIns="18288" rIns="18288" bIns="18288" anchor="t">
            <a:spAutoFit/>
          </a:bodyPr>
          <a:lstStyle/>
          <a:p>
            <a:pPr algn="l"/>
            <a:r>
              <a:rPr sz="1100" b="1" i="0" dirty="0">
                <a:solidFill>
                  <a:srgbClr val="27343E"/>
                </a:solidFill>
                <a:latin typeface="Century Gothic"/>
              </a:rPr>
              <a:t>At first sign of a severe allergic reaction:</a:t>
            </a:r>
          </a:p>
        </p:txBody>
      </p:sp>
      <p:sp>
        <p:nvSpPr>
          <p:cNvPr id="19" name="Oval 18"/>
          <p:cNvSpPr/>
          <p:nvPr/>
        </p:nvSpPr>
        <p:spPr>
          <a:xfrm>
            <a:off x="832104" y="3309335"/>
            <a:ext cx="256032" cy="256032"/>
          </a:xfrm>
          <a:prstGeom prst="ellipse">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32104" y="3333973"/>
            <a:ext cx="256032" cy="182880"/>
          </a:xfrm>
          <a:prstGeom prst="rect">
            <a:avLst/>
          </a:prstGeom>
          <a:noFill/>
        </p:spPr>
        <p:txBody>
          <a:bodyPr wrap="square" lIns="18288" tIns="18288" rIns="18288" bIns="18288" anchor="t">
            <a:spAutoFit/>
          </a:bodyPr>
          <a:lstStyle/>
          <a:p>
            <a:pPr algn="ctr"/>
            <a:r>
              <a:rPr sz="900" b="1" i="0" dirty="0">
                <a:solidFill>
                  <a:srgbClr val="FFFFFF"/>
                </a:solidFill>
                <a:latin typeface="Century Gothic"/>
              </a:rPr>
              <a:t>1</a:t>
            </a:r>
          </a:p>
        </p:txBody>
      </p:sp>
      <p:sp>
        <p:nvSpPr>
          <p:cNvPr id="21" name="TextBox 20"/>
          <p:cNvSpPr txBox="1"/>
          <p:nvPr/>
        </p:nvSpPr>
        <p:spPr>
          <a:xfrm>
            <a:off x="1207008" y="3319687"/>
            <a:ext cx="4389120" cy="256032"/>
          </a:xfrm>
          <a:prstGeom prst="rect">
            <a:avLst/>
          </a:prstGeom>
          <a:noFill/>
        </p:spPr>
        <p:txBody>
          <a:bodyPr wrap="square" lIns="18288" tIns="18288" rIns="18288" bIns="18288" anchor="t">
            <a:spAutoFit/>
          </a:bodyPr>
          <a:lstStyle/>
          <a:p>
            <a:pPr algn="l"/>
            <a:r>
              <a:rPr sz="1030" b="0" i="0" dirty="0">
                <a:solidFill>
                  <a:srgbClr val="27343E"/>
                </a:solidFill>
                <a:latin typeface="Century Gothic"/>
              </a:rPr>
              <a:t>Spray into one nostril</a:t>
            </a:r>
          </a:p>
        </p:txBody>
      </p:sp>
      <p:sp>
        <p:nvSpPr>
          <p:cNvPr id="22" name="Oval 21"/>
          <p:cNvSpPr/>
          <p:nvPr/>
        </p:nvSpPr>
        <p:spPr>
          <a:xfrm>
            <a:off x="822960" y="3612516"/>
            <a:ext cx="256032" cy="256032"/>
          </a:xfrm>
          <a:prstGeom prst="ellipse">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22960" y="3646298"/>
            <a:ext cx="256032" cy="182880"/>
          </a:xfrm>
          <a:prstGeom prst="rect">
            <a:avLst/>
          </a:prstGeom>
          <a:noFill/>
        </p:spPr>
        <p:txBody>
          <a:bodyPr wrap="square" lIns="18288" tIns="18288" rIns="18288" bIns="18288" anchor="t">
            <a:spAutoFit/>
          </a:bodyPr>
          <a:lstStyle/>
          <a:p>
            <a:pPr algn="ctr"/>
            <a:r>
              <a:rPr sz="900" b="1" i="0" dirty="0">
                <a:solidFill>
                  <a:srgbClr val="FFFFFF"/>
                </a:solidFill>
                <a:latin typeface="Century Gothic"/>
              </a:rPr>
              <a:t>2</a:t>
            </a:r>
          </a:p>
        </p:txBody>
      </p:sp>
      <p:sp>
        <p:nvSpPr>
          <p:cNvPr id="24" name="TextBox 23"/>
          <p:cNvSpPr txBox="1"/>
          <p:nvPr/>
        </p:nvSpPr>
        <p:spPr>
          <a:xfrm>
            <a:off x="1207008" y="3622391"/>
            <a:ext cx="4389120" cy="256032"/>
          </a:xfrm>
          <a:prstGeom prst="rect">
            <a:avLst/>
          </a:prstGeom>
          <a:noFill/>
        </p:spPr>
        <p:txBody>
          <a:bodyPr wrap="square" lIns="18288" tIns="18288" rIns="18288" bIns="18288" anchor="t">
            <a:spAutoFit/>
          </a:bodyPr>
          <a:lstStyle/>
          <a:p>
            <a:pPr algn="l"/>
            <a:r>
              <a:rPr sz="1030" b="0" i="0" dirty="0">
                <a:solidFill>
                  <a:srgbClr val="27343E"/>
                </a:solidFill>
                <a:latin typeface="Century Gothic"/>
              </a:rPr>
              <a:t>Seek emergency medical help immediately</a:t>
            </a:r>
          </a:p>
        </p:txBody>
      </p:sp>
      <p:sp>
        <p:nvSpPr>
          <p:cNvPr id="25" name="Oval 24"/>
          <p:cNvSpPr/>
          <p:nvPr/>
        </p:nvSpPr>
        <p:spPr>
          <a:xfrm>
            <a:off x="822960" y="3940493"/>
            <a:ext cx="256032" cy="256032"/>
          </a:xfrm>
          <a:prstGeom prst="ellipse">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13816" y="3979707"/>
            <a:ext cx="256032" cy="182880"/>
          </a:xfrm>
          <a:prstGeom prst="rect">
            <a:avLst/>
          </a:prstGeom>
          <a:noFill/>
        </p:spPr>
        <p:txBody>
          <a:bodyPr wrap="square" lIns="18288" tIns="18288" rIns="18288" bIns="18288" anchor="t">
            <a:spAutoFit/>
          </a:bodyPr>
          <a:lstStyle/>
          <a:p>
            <a:pPr algn="ctr"/>
            <a:r>
              <a:rPr sz="900" b="1" i="0" dirty="0">
                <a:solidFill>
                  <a:srgbClr val="FFFFFF"/>
                </a:solidFill>
                <a:latin typeface="Century Gothic"/>
              </a:rPr>
              <a:t>3</a:t>
            </a:r>
          </a:p>
        </p:txBody>
      </p:sp>
      <p:sp>
        <p:nvSpPr>
          <p:cNvPr id="27" name="TextBox 26"/>
          <p:cNvSpPr txBox="1"/>
          <p:nvPr/>
        </p:nvSpPr>
        <p:spPr>
          <a:xfrm>
            <a:off x="1207008" y="3977039"/>
            <a:ext cx="4389120" cy="256032"/>
          </a:xfrm>
          <a:prstGeom prst="rect">
            <a:avLst/>
          </a:prstGeom>
          <a:noFill/>
        </p:spPr>
        <p:txBody>
          <a:bodyPr wrap="square" lIns="18288" tIns="18288" rIns="18288" bIns="18288" anchor="t">
            <a:spAutoFit/>
          </a:bodyPr>
          <a:lstStyle/>
          <a:p>
            <a:pPr algn="l"/>
            <a:r>
              <a:rPr sz="1030" b="0" i="0" dirty="0">
                <a:solidFill>
                  <a:srgbClr val="27343E"/>
                </a:solidFill>
                <a:latin typeface="Century Gothic"/>
              </a:rPr>
              <a:t>Carry two devices; use second if needed</a:t>
            </a:r>
          </a:p>
        </p:txBody>
      </p:sp>
      <p:sp>
        <p:nvSpPr>
          <p:cNvPr id="28" name="Rounded Rectangle 27"/>
          <p:cNvSpPr/>
          <p:nvPr/>
        </p:nvSpPr>
        <p:spPr>
          <a:xfrm>
            <a:off x="5684608" y="3137215"/>
            <a:ext cx="2304288" cy="932688"/>
          </a:xfrm>
          <a:prstGeom prst="roundRect">
            <a:avLst/>
          </a:prstGeom>
          <a:solidFill>
            <a:srgbClr val="F5F9FC"/>
          </a:solidFill>
          <a:ln>
            <a:solidFill>
              <a:srgbClr val="DDE5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5840056" y="3270787"/>
            <a:ext cx="1993392" cy="210312"/>
          </a:xfrm>
          <a:prstGeom prst="rect">
            <a:avLst/>
          </a:prstGeom>
          <a:noFill/>
        </p:spPr>
        <p:txBody>
          <a:bodyPr wrap="square" lIns="18288" tIns="18288" rIns="18288" bIns="18288" anchor="t">
            <a:spAutoFit/>
          </a:bodyPr>
          <a:lstStyle/>
          <a:p>
            <a:pPr algn="ctr"/>
            <a:r>
              <a:rPr sz="900" b="1" i="0">
                <a:solidFill>
                  <a:srgbClr val="1973B7"/>
                </a:solidFill>
                <a:latin typeface="Century Gothic"/>
              </a:rPr>
              <a:t>IRELAND</a:t>
            </a:r>
          </a:p>
        </p:txBody>
      </p:sp>
      <p:sp>
        <p:nvSpPr>
          <p:cNvPr id="30" name="TextBox 29"/>
          <p:cNvSpPr txBox="1"/>
          <p:nvPr/>
        </p:nvSpPr>
        <p:spPr>
          <a:xfrm>
            <a:off x="5840056" y="3510217"/>
            <a:ext cx="1993392" cy="438912"/>
          </a:xfrm>
          <a:prstGeom prst="rect">
            <a:avLst/>
          </a:prstGeom>
          <a:noFill/>
        </p:spPr>
        <p:txBody>
          <a:bodyPr wrap="square" lIns="18288" tIns="18288" rIns="18288" bIns="18288" anchor="t">
            <a:spAutoFit/>
          </a:bodyPr>
          <a:lstStyle/>
          <a:p>
            <a:pPr algn="ctr"/>
            <a:r>
              <a:rPr sz="919" b="1" i="0" dirty="0">
                <a:solidFill>
                  <a:srgbClr val="27343E"/>
                </a:solidFill>
                <a:latin typeface="Century Gothic"/>
              </a:rPr>
              <a:t>HPRA: both strengths </a:t>
            </a:r>
            <a:r>
              <a:rPr sz="919" b="1" i="0" dirty="0" err="1">
                <a:solidFill>
                  <a:srgbClr val="27343E"/>
                </a:solidFill>
                <a:latin typeface="Century Gothic"/>
              </a:rPr>
              <a:t>authorised</a:t>
            </a:r>
            <a:r>
              <a:rPr sz="919" b="1" i="0" dirty="0">
                <a:solidFill>
                  <a:srgbClr val="27343E"/>
                </a:solidFill>
                <a:latin typeface="Century Gothic"/>
              </a:rPr>
              <a:t>
Marketing availability: “Unknown”</a:t>
            </a:r>
          </a:p>
        </p:txBody>
      </p:sp>
      <p:sp>
        <p:nvSpPr>
          <p:cNvPr id="31" name="TextBox 30"/>
          <p:cNvSpPr txBox="1"/>
          <p:nvPr/>
        </p:nvSpPr>
        <p:spPr>
          <a:xfrm>
            <a:off x="768096" y="4391981"/>
            <a:ext cx="7882127" cy="329184"/>
          </a:xfrm>
          <a:prstGeom prst="rect">
            <a:avLst/>
          </a:prstGeom>
          <a:noFill/>
        </p:spPr>
        <p:txBody>
          <a:bodyPr wrap="square" lIns="0" tIns="0" rIns="0" bIns="0" anchor="t">
            <a:spAutoFit/>
          </a:bodyPr>
          <a:lstStyle/>
          <a:p>
            <a:pPr algn="l"/>
            <a:r>
              <a:rPr sz="670" b="0" i="0" dirty="0">
                <a:solidFill>
                  <a:srgbClr val="5A646C"/>
                </a:solidFill>
                <a:latin typeface="Century Gothic"/>
              </a:rPr>
              <a:t>EMA </a:t>
            </a:r>
            <a:r>
              <a:rPr sz="670" b="0" i="0" dirty="0" err="1">
                <a:solidFill>
                  <a:srgbClr val="5A646C"/>
                </a:solidFill>
                <a:latin typeface="Century Gothic"/>
              </a:rPr>
              <a:t>EURneffy</a:t>
            </a:r>
            <a:r>
              <a:rPr sz="670" b="0" i="0" dirty="0">
                <a:solidFill>
                  <a:srgbClr val="5A646C"/>
                </a:solidFill>
                <a:latin typeface="Century Gothic"/>
              </a:rPr>
              <a:t> EPAR, updated 1 Jun 2026: emergency treatment of anaphylaxis; age ≥4 years and ≥15 kg; two sprays to be carried; second dose after ~10 min if needed. HPRA: </a:t>
            </a:r>
            <a:r>
              <a:rPr sz="670" b="0" i="0" dirty="0" err="1">
                <a:solidFill>
                  <a:srgbClr val="5A646C"/>
                </a:solidFill>
                <a:latin typeface="Century Gothic"/>
              </a:rPr>
              <a:t>EURneffy</a:t>
            </a:r>
            <a:r>
              <a:rPr sz="670" b="0" i="0" dirty="0">
                <a:solidFill>
                  <a:srgbClr val="5A646C"/>
                </a:solidFill>
                <a:latin typeface="Century Gothic"/>
              </a:rPr>
              <a:t> 1 mg </a:t>
            </a:r>
            <a:r>
              <a:rPr sz="670" b="0" i="0" dirty="0" err="1">
                <a:solidFill>
                  <a:srgbClr val="5A646C"/>
                </a:solidFill>
                <a:latin typeface="Century Gothic"/>
              </a:rPr>
              <a:t>authorised</a:t>
            </a:r>
            <a:r>
              <a:rPr sz="670" b="0" i="0" dirty="0">
                <a:solidFill>
                  <a:srgbClr val="5A646C"/>
                </a:solidFill>
                <a:latin typeface="Century Gothic"/>
              </a:rPr>
              <a:t> 27 Mar 2026; 2 mg </a:t>
            </a:r>
            <a:r>
              <a:rPr sz="670" b="0" i="0" dirty="0" err="1">
                <a:solidFill>
                  <a:srgbClr val="5A646C"/>
                </a:solidFill>
                <a:latin typeface="Century Gothic"/>
              </a:rPr>
              <a:t>authorised</a:t>
            </a:r>
            <a:r>
              <a:rPr sz="670" b="0" i="0" dirty="0">
                <a:solidFill>
                  <a:srgbClr val="5A646C"/>
                </a:solidFill>
                <a:latin typeface="Century Gothic"/>
              </a:rPr>
              <a:t> 22 Aug 2024; marketing availability listed as “Unknown”. Allergy UK </a:t>
            </a:r>
            <a:r>
              <a:rPr sz="670" b="0" i="0" dirty="0" err="1">
                <a:solidFill>
                  <a:srgbClr val="5A646C"/>
                </a:solidFill>
                <a:latin typeface="Century Gothic"/>
              </a:rPr>
              <a:t>EURneffy</a:t>
            </a:r>
            <a:r>
              <a:rPr sz="670" b="0" i="0" dirty="0">
                <a:solidFill>
                  <a:srgbClr val="5A646C"/>
                </a:solidFill>
                <a:latin typeface="Century Gothic"/>
              </a:rPr>
              <a:t> FAQs, 2025.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261ACF1-7EB5-A94B-A38A-B3243CD45D89}" type="slidenum">
              <a:rPr lang="en-US" smtClean="0"/>
              <a:t>8</a:t>
            </a:fld>
            <a:endParaRPr lang="en-US"/>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6064" y="134719"/>
            <a:ext cx="4881936" cy="4836452"/>
          </a:xfrm>
          <a:prstGeom prst="rect">
            <a:avLst/>
          </a:prstGeom>
        </p:spPr>
      </p:pic>
    </p:spTree>
    <p:extLst>
      <p:ext uri="{BB962C8B-B14F-4D97-AF65-F5344CB8AC3E}">
        <p14:creationId xmlns:p14="http://schemas.microsoft.com/office/powerpoint/2010/main" val="3513264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888" y="4800600"/>
            <a:ext cx="274320" cy="164592"/>
          </a:xfrm>
          <a:prstGeom prst="rect">
            <a:avLst/>
          </a:prstGeom>
          <a:noFill/>
        </p:spPr>
        <p:txBody>
          <a:bodyPr wrap="none">
            <a:spAutoFit/>
          </a:bodyPr>
          <a:lstStyle/>
          <a:p>
            <a:pPr>
              <a:defRPr sz="700">
                <a:solidFill>
                  <a:srgbClr val="5A646C"/>
                </a:solidFill>
                <a:latin typeface="Century Gothic"/>
              </a:defRPr>
            </a:pPr>
            <a:r>
              <a:t>9</a:t>
            </a:r>
          </a:p>
        </p:txBody>
      </p:sp>
      <p:sp>
        <p:nvSpPr>
          <p:cNvPr id="3" name="TextBox 2"/>
          <p:cNvSpPr txBox="1"/>
          <p:nvPr/>
        </p:nvSpPr>
        <p:spPr>
          <a:xfrm>
            <a:off x="594360" y="329184"/>
            <a:ext cx="8001000" cy="228600"/>
          </a:xfrm>
          <a:prstGeom prst="rect">
            <a:avLst/>
          </a:prstGeom>
          <a:noFill/>
        </p:spPr>
        <p:txBody>
          <a:bodyPr wrap="square" lIns="18288" tIns="18288" rIns="18288" bIns="18288" anchor="t">
            <a:spAutoFit/>
          </a:bodyPr>
          <a:lstStyle/>
          <a:p>
            <a:pPr algn="l"/>
            <a:r>
              <a:rPr sz="900" b="1" i="0">
                <a:solidFill>
                  <a:srgbClr val="1973B7"/>
                </a:solidFill>
                <a:latin typeface="Century Gothic"/>
              </a:rPr>
              <a:t>PRACTICAL APPLICATION</a:t>
            </a:r>
          </a:p>
        </p:txBody>
      </p:sp>
      <p:sp>
        <p:nvSpPr>
          <p:cNvPr id="4" name="TextBox 3"/>
          <p:cNvSpPr txBox="1"/>
          <p:nvPr/>
        </p:nvSpPr>
        <p:spPr>
          <a:xfrm>
            <a:off x="509270" y="589947"/>
            <a:ext cx="7955279" cy="344710"/>
          </a:xfrm>
          <a:prstGeom prst="rect">
            <a:avLst/>
          </a:prstGeom>
          <a:noFill/>
        </p:spPr>
        <p:txBody>
          <a:bodyPr wrap="square" lIns="18288" tIns="18288" rIns="18288" bIns="18288" anchor="t">
            <a:spAutoFit/>
          </a:bodyPr>
          <a:lstStyle/>
          <a:p>
            <a:pPr algn="l"/>
            <a:r>
              <a:rPr sz="2000" b="1" i="0" dirty="0">
                <a:solidFill>
                  <a:srgbClr val="0C4375"/>
                </a:solidFill>
                <a:latin typeface="Century Gothic"/>
              </a:rPr>
              <a:t>What </a:t>
            </a:r>
            <a:r>
              <a:rPr lang="en-IE" sz="2000" b="1" dirty="0">
                <a:solidFill>
                  <a:srgbClr val="0C4375"/>
                </a:solidFill>
                <a:latin typeface="Century Gothic"/>
              </a:rPr>
              <a:t>might you</a:t>
            </a:r>
            <a:r>
              <a:rPr sz="2000" b="1" i="0" dirty="0">
                <a:solidFill>
                  <a:srgbClr val="0C4375"/>
                </a:solidFill>
                <a:latin typeface="Century Gothic"/>
              </a:rPr>
              <a:t> do differently on Monday?</a:t>
            </a:r>
          </a:p>
        </p:txBody>
      </p:sp>
      <p:sp>
        <p:nvSpPr>
          <p:cNvPr id="5" name="Oval 4"/>
          <p:cNvSpPr/>
          <p:nvPr/>
        </p:nvSpPr>
        <p:spPr>
          <a:xfrm>
            <a:off x="713233" y="1130478"/>
            <a:ext cx="438912" cy="438912"/>
          </a:xfrm>
          <a:prstGeom prst="ellipse">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6" name="TextBox 5"/>
          <p:cNvSpPr txBox="1"/>
          <p:nvPr/>
        </p:nvSpPr>
        <p:spPr>
          <a:xfrm>
            <a:off x="713233" y="1258308"/>
            <a:ext cx="438912" cy="201168"/>
          </a:xfrm>
          <a:prstGeom prst="rect">
            <a:avLst/>
          </a:prstGeom>
          <a:noFill/>
        </p:spPr>
        <p:txBody>
          <a:bodyPr wrap="square" lIns="18288" tIns="18288" rIns="18288" bIns="18288" anchor="t">
            <a:spAutoFit/>
          </a:bodyPr>
          <a:lstStyle/>
          <a:p>
            <a:pPr algn="ctr"/>
            <a:r>
              <a:rPr sz="1200" b="1" i="0" dirty="0">
                <a:solidFill>
                  <a:srgbClr val="FFFFFF"/>
                </a:solidFill>
                <a:latin typeface="Century Gothic"/>
              </a:rPr>
              <a:t>1</a:t>
            </a:r>
          </a:p>
        </p:txBody>
      </p:sp>
      <p:sp>
        <p:nvSpPr>
          <p:cNvPr id="7" name="TextBox 6"/>
          <p:cNvSpPr txBox="1"/>
          <p:nvPr/>
        </p:nvSpPr>
        <p:spPr>
          <a:xfrm>
            <a:off x="1353312" y="1230308"/>
            <a:ext cx="1143000" cy="256032"/>
          </a:xfrm>
          <a:prstGeom prst="rect">
            <a:avLst/>
          </a:prstGeom>
          <a:noFill/>
        </p:spPr>
        <p:txBody>
          <a:bodyPr wrap="square" lIns="18288" tIns="18288" rIns="18288" bIns="18288" anchor="t">
            <a:spAutoFit/>
          </a:bodyPr>
          <a:lstStyle/>
          <a:p>
            <a:pPr algn="l"/>
            <a:r>
              <a:rPr sz="1050" b="1" i="0" dirty="0">
                <a:solidFill>
                  <a:srgbClr val="0C4375"/>
                </a:solidFill>
                <a:latin typeface="Century Gothic"/>
              </a:rPr>
              <a:t>PREVENT</a:t>
            </a:r>
          </a:p>
        </p:txBody>
      </p:sp>
      <p:sp>
        <p:nvSpPr>
          <p:cNvPr id="8" name="TextBox 7"/>
          <p:cNvSpPr txBox="1"/>
          <p:nvPr/>
        </p:nvSpPr>
        <p:spPr>
          <a:xfrm>
            <a:off x="2404872" y="1167737"/>
            <a:ext cx="5596128" cy="357021"/>
          </a:xfrm>
          <a:prstGeom prst="rect">
            <a:avLst/>
          </a:prstGeom>
          <a:noFill/>
        </p:spPr>
        <p:txBody>
          <a:bodyPr wrap="square" lIns="18288" tIns="18288" rIns="18288" bIns="18288" anchor="t">
            <a:spAutoFit/>
          </a:bodyPr>
          <a:lstStyle/>
          <a:p>
            <a:pPr algn="l"/>
            <a:r>
              <a:rPr sz="1040" b="0" i="0" dirty="0">
                <a:solidFill>
                  <a:srgbClr val="27343E"/>
                </a:solidFill>
                <a:latin typeface="Century Gothic"/>
              </a:rPr>
              <a:t>Introduce well-cooked egg and age-appropriate peanut during complementary feeding; do not delay without a reason</a:t>
            </a:r>
            <a:r>
              <a:rPr lang="en-US" sz="1040" b="0" i="0" dirty="0">
                <a:solidFill>
                  <a:srgbClr val="27343E"/>
                </a:solidFill>
                <a:latin typeface="Century Gothic"/>
              </a:rPr>
              <a:t>.</a:t>
            </a:r>
            <a:endParaRPr sz="1040" b="0" i="0" dirty="0">
              <a:solidFill>
                <a:srgbClr val="27343E"/>
              </a:solidFill>
              <a:latin typeface="Century Gothic"/>
            </a:endParaRPr>
          </a:p>
        </p:txBody>
      </p:sp>
      <p:sp>
        <p:nvSpPr>
          <p:cNvPr id="9" name="Oval 8"/>
          <p:cNvSpPr/>
          <p:nvPr/>
        </p:nvSpPr>
        <p:spPr>
          <a:xfrm>
            <a:off x="704088" y="1781124"/>
            <a:ext cx="438912" cy="438912"/>
          </a:xfrm>
          <a:prstGeom prst="ellipse">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TextBox 9"/>
          <p:cNvSpPr txBox="1"/>
          <p:nvPr/>
        </p:nvSpPr>
        <p:spPr>
          <a:xfrm>
            <a:off x="704088" y="1899996"/>
            <a:ext cx="438912" cy="201168"/>
          </a:xfrm>
          <a:prstGeom prst="rect">
            <a:avLst/>
          </a:prstGeom>
          <a:noFill/>
        </p:spPr>
        <p:txBody>
          <a:bodyPr wrap="square" lIns="18288" tIns="18288" rIns="18288" bIns="18288" anchor="t">
            <a:spAutoFit/>
          </a:bodyPr>
          <a:lstStyle/>
          <a:p>
            <a:pPr algn="ctr"/>
            <a:r>
              <a:rPr sz="1200" b="1" i="0" dirty="0">
                <a:solidFill>
                  <a:srgbClr val="FFFFFF"/>
                </a:solidFill>
                <a:latin typeface="Century Gothic"/>
              </a:rPr>
              <a:t>2</a:t>
            </a:r>
          </a:p>
        </p:txBody>
      </p:sp>
      <p:sp>
        <p:nvSpPr>
          <p:cNvPr id="11" name="TextBox 10"/>
          <p:cNvSpPr txBox="1"/>
          <p:nvPr/>
        </p:nvSpPr>
        <p:spPr>
          <a:xfrm>
            <a:off x="1353312" y="1880640"/>
            <a:ext cx="1143000" cy="256032"/>
          </a:xfrm>
          <a:prstGeom prst="rect">
            <a:avLst/>
          </a:prstGeom>
          <a:noFill/>
        </p:spPr>
        <p:txBody>
          <a:bodyPr wrap="square" lIns="18288" tIns="18288" rIns="18288" bIns="18288" anchor="t">
            <a:spAutoFit/>
          </a:bodyPr>
          <a:lstStyle/>
          <a:p>
            <a:pPr algn="l"/>
            <a:r>
              <a:rPr sz="1050" b="1" i="0" dirty="0">
                <a:solidFill>
                  <a:srgbClr val="0C4375"/>
                </a:solidFill>
                <a:latin typeface="Century Gothic"/>
              </a:rPr>
              <a:t>DIAGNOSE</a:t>
            </a:r>
          </a:p>
        </p:txBody>
      </p:sp>
      <p:sp>
        <p:nvSpPr>
          <p:cNvPr id="12" name="TextBox 11"/>
          <p:cNvSpPr txBox="1"/>
          <p:nvPr/>
        </p:nvSpPr>
        <p:spPr>
          <a:xfrm>
            <a:off x="2404872" y="1830145"/>
            <a:ext cx="5596128" cy="357021"/>
          </a:xfrm>
          <a:prstGeom prst="rect">
            <a:avLst/>
          </a:prstGeom>
          <a:noFill/>
        </p:spPr>
        <p:txBody>
          <a:bodyPr wrap="square" lIns="18288" tIns="18288" rIns="18288" bIns="18288" anchor="t">
            <a:spAutoFit/>
          </a:bodyPr>
          <a:lstStyle/>
          <a:p>
            <a:pPr algn="l"/>
            <a:r>
              <a:rPr sz="1040" b="0" i="0" dirty="0">
                <a:solidFill>
                  <a:srgbClr val="27343E"/>
                </a:solidFill>
                <a:latin typeface="Century Gothic"/>
              </a:rPr>
              <a:t>Start with the clinical history. </a:t>
            </a:r>
            <a:r>
              <a:rPr lang="en-IE" sz="1040" b="0" i="0" dirty="0">
                <a:solidFill>
                  <a:srgbClr val="27343E"/>
                </a:solidFill>
                <a:latin typeface="Century Gothic"/>
              </a:rPr>
              <a:t>Build risk profile.</a:t>
            </a:r>
            <a:r>
              <a:rPr sz="1040" b="0" i="0" dirty="0">
                <a:solidFill>
                  <a:srgbClr val="27343E"/>
                </a:solidFill>
                <a:latin typeface="Century Gothic"/>
              </a:rPr>
              <a:t>Use targeted SPT/</a:t>
            </a:r>
            <a:r>
              <a:rPr sz="1040" b="0" i="0" dirty="0" err="1">
                <a:solidFill>
                  <a:srgbClr val="27343E"/>
                </a:solidFill>
                <a:latin typeface="Century Gothic"/>
              </a:rPr>
              <a:t>sIgE</a:t>
            </a:r>
            <a:r>
              <a:rPr sz="1040" b="0" i="0" dirty="0">
                <a:solidFill>
                  <a:srgbClr val="27343E"/>
                </a:solidFill>
                <a:latin typeface="Century Gothic"/>
              </a:rPr>
              <a:t>; </a:t>
            </a:r>
            <a:r>
              <a:rPr sz="1040" b="1" i="0" dirty="0">
                <a:solidFill>
                  <a:srgbClr val="27343E"/>
                </a:solidFill>
                <a:latin typeface="Century Gothic"/>
              </a:rPr>
              <a:t>avoid indiscriminate food panels.</a:t>
            </a:r>
          </a:p>
        </p:txBody>
      </p:sp>
      <p:sp>
        <p:nvSpPr>
          <p:cNvPr id="13" name="Oval 12"/>
          <p:cNvSpPr/>
          <p:nvPr/>
        </p:nvSpPr>
        <p:spPr>
          <a:xfrm>
            <a:off x="704088" y="2431770"/>
            <a:ext cx="438912" cy="438912"/>
          </a:xfrm>
          <a:prstGeom prst="ellipse">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4" name="TextBox 13"/>
          <p:cNvSpPr txBox="1"/>
          <p:nvPr/>
        </p:nvSpPr>
        <p:spPr>
          <a:xfrm>
            <a:off x="704088" y="2548263"/>
            <a:ext cx="438912" cy="201168"/>
          </a:xfrm>
          <a:prstGeom prst="rect">
            <a:avLst/>
          </a:prstGeom>
          <a:noFill/>
        </p:spPr>
        <p:txBody>
          <a:bodyPr wrap="square" lIns="18288" tIns="18288" rIns="18288" bIns="18288" anchor="t">
            <a:spAutoFit/>
          </a:bodyPr>
          <a:lstStyle/>
          <a:p>
            <a:pPr algn="ctr"/>
            <a:r>
              <a:rPr sz="1200" b="1" i="0" dirty="0">
                <a:solidFill>
                  <a:srgbClr val="FFFFFF"/>
                </a:solidFill>
                <a:latin typeface="Century Gothic"/>
              </a:rPr>
              <a:t>3</a:t>
            </a:r>
          </a:p>
        </p:txBody>
      </p:sp>
      <p:sp>
        <p:nvSpPr>
          <p:cNvPr id="15" name="TextBox 14"/>
          <p:cNvSpPr txBox="1"/>
          <p:nvPr/>
        </p:nvSpPr>
        <p:spPr>
          <a:xfrm>
            <a:off x="1353312" y="2548263"/>
            <a:ext cx="1143000" cy="256032"/>
          </a:xfrm>
          <a:prstGeom prst="rect">
            <a:avLst/>
          </a:prstGeom>
          <a:noFill/>
        </p:spPr>
        <p:txBody>
          <a:bodyPr wrap="square" lIns="18288" tIns="18288" rIns="18288" bIns="18288" anchor="t">
            <a:spAutoFit/>
          </a:bodyPr>
          <a:lstStyle/>
          <a:p>
            <a:pPr algn="l"/>
            <a:r>
              <a:rPr sz="1050" b="1" i="0" dirty="0">
                <a:solidFill>
                  <a:srgbClr val="0C4375"/>
                </a:solidFill>
                <a:latin typeface="Century Gothic"/>
              </a:rPr>
              <a:t>REFER</a:t>
            </a:r>
          </a:p>
        </p:txBody>
      </p:sp>
      <p:sp>
        <p:nvSpPr>
          <p:cNvPr id="16" name="TextBox 15"/>
          <p:cNvSpPr txBox="1"/>
          <p:nvPr/>
        </p:nvSpPr>
        <p:spPr>
          <a:xfrm>
            <a:off x="2387346" y="2556922"/>
            <a:ext cx="5596128" cy="196977"/>
          </a:xfrm>
          <a:prstGeom prst="rect">
            <a:avLst/>
          </a:prstGeom>
          <a:noFill/>
        </p:spPr>
        <p:txBody>
          <a:bodyPr wrap="square" lIns="18288" tIns="18288" rIns="18288" bIns="18288" anchor="t">
            <a:spAutoFit/>
          </a:bodyPr>
          <a:lstStyle/>
          <a:p>
            <a:pPr algn="l"/>
            <a:r>
              <a:rPr sz="1040" b="0" i="0" dirty="0">
                <a:solidFill>
                  <a:srgbClr val="27343E"/>
                </a:solidFill>
                <a:latin typeface="Century Gothic"/>
              </a:rPr>
              <a:t>OIT and biologics are specialist therapies. </a:t>
            </a:r>
            <a:r>
              <a:rPr lang="en-IE" sz="1040" b="0" i="0" dirty="0">
                <a:solidFill>
                  <a:srgbClr val="27343E"/>
                </a:solidFill>
                <a:latin typeface="Century Gothic"/>
              </a:rPr>
              <a:t>Improve access</a:t>
            </a:r>
            <a:r>
              <a:rPr sz="1040" b="0" i="0" dirty="0">
                <a:solidFill>
                  <a:srgbClr val="27343E"/>
                </a:solidFill>
                <a:latin typeface="Century Gothic"/>
              </a:rPr>
              <a:t>.</a:t>
            </a:r>
          </a:p>
        </p:txBody>
      </p:sp>
      <p:sp>
        <p:nvSpPr>
          <p:cNvPr id="17" name="Oval 16"/>
          <p:cNvSpPr/>
          <p:nvPr/>
        </p:nvSpPr>
        <p:spPr>
          <a:xfrm>
            <a:off x="704088" y="3082416"/>
            <a:ext cx="438912" cy="438912"/>
          </a:xfrm>
          <a:prstGeom prst="ellipse">
            <a:avLst/>
          </a:prstGeom>
          <a:solidFill>
            <a:srgbClr val="1973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8" name="TextBox 17"/>
          <p:cNvSpPr txBox="1"/>
          <p:nvPr/>
        </p:nvSpPr>
        <p:spPr>
          <a:xfrm>
            <a:off x="704088" y="3200039"/>
            <a:ext cx="438912" cy="201168"/>
          </a:xfrm>
          <a:prstGeom prst="rect">
            <a:avLst/>
          </a:prstGeom>
          <a:noFill/>
        </p:spPr>
        <p:txBody>
          <a:bodyPr wrap="square" lIns="18288" tIns="18288" rIns="18288" bIns="18288" anchor="t">
            <a:spAutoFit/>
          </a:bodyPr>
          <a:lstStyle/>
          <a:p>
            <a:pPr algn="ctr"/>
            <a:r>
              <a:rPr sz="1200" b="1" i="0" dirty="0">
                <a:solidFill>
                  <a:srgbClr val="FFFFFF"/>
                </a:solidFill>
                <a:latin typeface="Century Gothic"/>
              </a:rPr>
              <a:t>4</a:t>
            </a:r>
          </a:p>
        </p:txBody>
      </p:sp>
      <p:sp>
        <p:nvSpPr>
          <p:cNvPr id="19" name="TextBox 18"/>
          <p:cNvSpPr txBox="1"/>
          <p:nvPr/>
        </p:nvSpPr>
        <p:spPr>
          <a:xfrm>
            <a:off x="1353312" y="3200039"/>
            <a:ext cx="1143000" cy="256032"/>
          </a:xfrm>
          <a:prstGeom prst="rect">
            <a:avLst/>
          </a:prstGeom>
          <a:noFill/>
        </p:spPr>
        <p:txBody>
          <a:bodyPr wrap="square" lIns="18288" tIns="18288" rIns="18288" bIns="18288" anchor="t">
            <a:spAutoFit/>
          </a:bodyPr>
          <a:lstStyle/>
          <a:p>
            <a:pPr algn="l"/>
            <a:r>
              <a:rPr sz="1050" b="1" i="0" dirty="0">
                <a:solidFill>
                  <a:srgbClr val="0C4375"/>
                </a:solidFill>
                <a:latin typeface="Century Gothic"/>
              </a:rPr>
              <a:t>PROTECT</a:t>
            </a:r>
          </a:p>
        </p:txBody>
      </p:sp>
      <p:sp>
        <p:nvSpPr>
          <p:cNvPr id="20" name="TextBox 19"/>
          <p:cNvSpPr txBox="1"/>
          <p:nvPr/>
        </p:nvSpPr>
        <p:spPr>
          <a:xfrm>
            <a:off x="2404872" y="3122301"/>
            <a:ext cx="5596128" cy="357021"/>
          </a:xfrm>
          <a:prstGeom prst="rect">
            <a:avLst/>
          </a:prstGeom>
          <a:noFill/>
        </p:spPr>
        <p:txBody>
          <a:bodyPr wrap="square" lIns="18288" tIns="18288" rIns="18288" bIns="18288" anchor="t">
            <a:spAutoFit/>
          </a:bodyPr>
          <a:lstStyle/>
          <a:p>
            <a:pPr algn="l"/>
            <a:r>
              <a:rPr sz="1040" b="0" i="0" dirty="0">
                <a:solidFill>
                  <a:srgbClr val="27343E"/>
                </a:solidFill>
                <a:latin typeface="Century Gothic"/>
              </a:rPr>
              <a:t>Give a written action plan, check adrenaline-device technique/carrying, and </a:t>
            </a:r>
            <a:r>
              <a:rPr sz="1040" b="0" i="0" dirty="0" err="1">
                <a:solidFill>
                  <a:srgbClr val="27343E"/>
                </a:solidFill>
                <a:latin typeface="Century Gothic"/>
              </a:rPr>
              <a:t>optimise</a:t>
            </a:r>
            <a:r>
              <a:rPr sz="1040" b="0" i="0" dirty="0">
                <a:solidFill>
                  <a:srgbClr val="27343E"/>
                </a:solidFill>
                <a:latin typeface="Century Gothic"/>
              </a:rPr>
              <a:t> asthma control</a:t>
            </a:r>
            <a:r>
              <a:rPr lang="en-US" sz="1040" b="0" i="0" dirty="0">
                <a:solidFill>
                  <a:srgbClr val="27343E"/>
                </a:solidFill>
                <a:latin typeface="Century Gothic"/>
              </a:rPr>
              <a:t>.</a:t>
            </a:r>
            <a:endParaRPr sz="1040" b="0" i="0" dirty="0">
              <a:solidFill>
                <a:srgbClr val="27343E"/>
              </a:solidFill>
              <a:latin typeface="Century Gothic"/>
            </a:endParaRPr>
          </a:p>
        </p:txBody>
      </p:sp>
      <p:sp>
        <p:nvSpPr>
          <p:cNvPr id="22" name="TextBox 21"/>
          <p:cNvSpPr txBox="1"/>
          <p:nvPr/>
        </p:nvSpPr>
        <p:spPr>
          <a:xfrm>
            <a:off x="960120" y="3824473"/>
            <a:ext cx="7421880" cy="172355"/>
          </a:xfrm>
          <a:prstGeom prst="rect">
            <a:avLst/>
          </a:prstGeom>
          <a:noFill/>
        </p:spPr>
        <p:txBody>
          <a:bodyPr wrap="square" lIns="18288" tIns="18288" rIns="18288" bIns="18288" anchor="t">
            <a:spAutoFit/>
          </a:bodyPr>
          <a:lstStyle/>
          <a:p>
            <a:pPr algn="ctr"/>
            <a:r>
              <a:rPr sz="880" b="1" i="0" dirty="0">
                <a:solidFill>
                  <a:srgbClr val="546777"/>
                </a:solidFill>
                <a:latin typeface="Century Gothic"/>
              </a:rPr>
              <a:t>Core principle: confirmed allergy ≠ avoidance of every </a:t>
            </a:r>
            <a:r>
              <a:rPr sz="880" b="1" i="0" dirty="0" err="1">
                <a:solidFill>
                  <a:srgbClr val="546777"/>
                </a:solidFill>
                <a:latin typeface="Century Gothic"/>
              </a:rPr>
              <a:t>sensitised</a:t>
            </a:r>
            <a:r>
              <a:rPr sz="880" b="1" i="0" dirty="0">
                <a:solidFill>
                  <a:srgbClr val="546777"/>
                </a:solidFill>
                <a:latin typeface="Century Gothic"/>
              </a:rPr>
              <a:t> food. Maintain tolerated foods and avoid only the relevant trigger(s).</a:t>
            </a:r>
          </a:p>
        </p:txBody>
      </p:sp>
      <p:sp>
        <p:nvSpPr>
          <p:cNvPr id="23" name="TextBox 22"/>
          <p:cNvSpPr txBox="1"/>
          <p:nvPr/>
        </p:nvSpPr>
        <p:spPr>
          <a:xfrm>
            <a:off x="713233" y="4198586"/>
            <a:ext cx="7882127" cy="329184"/>
          </a:xfrm>
          <a:prstGeom prst="rect">
            <a:avLst/>
          </a:prstGeom>
          <a:noFill/>
        </p:spPr>
        <p:txBody>
          <a:bodyPr wrap="square" lIns="0" tIns="0" rIns="0" bIns="0" anchor="t">
            <a:spAutoFit/>
          </a:bodyPr>
          <a:lstStyle/>
          <a:p>
            <a:pPr algn="l"/>
            <a:r>
              <a:rPr sz="670" b="0" i="0" dirty="0">
                <a:solidFill>
                  <a:srgbClr val="5A646C"/>
                </a:solidFill>
                <a:latin typeface="Century Gothic"/>
              </a:rPr>
              <a:t>EAACI prevention guideline update. </a:t>
            </a:r>
            <a:r>
              <a:rPr sz="670" b="0" i="0" dirty="0" err="1">
                <a:solidFill>
                  <a:srgbClr val="5A646C"/>
                </a:solidFill>
                <a:latin typeface="Century Gothic"/>
              </a:rPr>
              <a:t>Pediatr</a:t>
            </a:r>
            <a:r>
              <a:rPr sz="670" b="0" i="0" dirty="0">
                <a:solidFill>
                  <a:srgbClr val="5A646C"/>
                </a:solidFill>
                <a:latin typeface="Century Gothic"/>
              </a:rPr>
              <a:t> Allergy Immunol. 2021;32:843–858. EAACI Guidelines on the Management of </a:t>
            </a:r>
            <a:r>
              <a:rPr sz="670" b="0" i="0" dirty="0" err="1">
                <a:solidFill>
                  <a:srgbClr val="5A646C"/>
                </a:solidFill>
                <a:latin typeface="Century Gothic"/>
              </a:rPr>
              <a:t>IgE</a:t>
            </a:r>
            <a:r>
              <a:rPr sz="670" b="0" i="0" dirty="0">
                <a:solidFill>
                  <a:srgbClr val="5A646C"/>
                </a:solidFill>
                <a:latin typeface="Century Gothic"/>
              </a:rPr>
              <a:t>-Mediated Food Allergy. Allergy. 2024. IFAN: Diagnosis &amp; Management in Primary and Community Care; Medication for Food Allergy / emergency plans (accessed Sep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9B9BE-54D3-559C-20BD-8581799040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09EB3B-9ECD-E16A-BAE1-B0FF0D570CF2}"/>
              </a:ext>
            </a:extLst>
          </p:cNvPr>
          <p:cNvSpPr txBox="1"/>
          <p:nvPr/>
        </p:nvSpPr>
        <p:spPr>
          <a:xfrm>
            <a:off x="246888" y="4800600"/>
            <a:ext cx="274320" cy="164592"/>
          </a:xfrm>
          <a:prstGeom prst="rect">
            <a:avLst/>
          </a:prstGeom>
          <a:noFill/>
        </p:spPr>
        <p:txBody>
          <a:bodyPr wrap="none">
            <a:spAutoFit/>
          </a:bodyPr>
          <a:lstStyle/>
          <a:p>
            <a:pPr>
              <a:defRPr sz="700">
                <a:solidFill>
                  <a:srgbClr val="FFFFFF"/>
                </a:solidFill>
                <a:latin typeface="Century Gothic"/>
              </a:defRPr>
            </a:pPr>
            <a:r>
              <a:t>10</a:t>
            </a:r>
          </a:p>
        </p:txBody>
      </p:sp>
      <p:sp>
        <p:nvSpPr>
          <p:cNvPr id="24" name="TextBox 23">
            <a:extLst>
              <a:ext uri="{FF2B5EF4-FFF2-40B4-BE49-F238E27FC236}">
                <a16:creationId xmlns:a16="http://schemas.microsoft.com/office/drawing/2014/main" id="{BE4A0F42-587B-88BC-F113-E01E88979B86}"/>
              </a:ext>
            </a:extLst>
          </p:cNvPr>
          <p:cNvSpPr txBox="1"/>
          <p:nvPr/>
        </p:nvSpPr>
        <p:spPr>
          <a:xfrm>
            <a:off x="2117188" y="1971585"/>
            <a:ext cx="5380892" cy="1200329"/>
          </a:xfrm>
          <a:prstGeom prst="rect">
            <a:avLst/>
          </a:prstGeom>
          <a:noFill/>
        </p:spPr>
        <p:txBody>
          <a:bodyPr wrap="square">
            <a:spAutoFit/>
          </a:bodyPr>
          <a:lstStyle/>
          <a:p>
            <a:r>
              <a:rPr lang="en-IE" sz="7200" b="1" dirty="0">
                <a:solidFill>
                  <a:schemeClr val="bg1"/>
                </a:solidFill>
                <a:latin typeface="Century Gothic" panose="020B0502020202020204" pitchFamily="34" charset="0"/>
              </a:rPr>
              <a:t>Thank you</a:t>
            </a:r>
            <a:r>
              <a:rPr lang="en-IE" sz="7200" b="0" dirty="0">
                <a:solidFill>
                  <a:schemeClr val="bg1"/>
                </a:solidFill>
                <a:effectLst/>
                <a:latin typeface="Century Gothic" panose="020B0502020202020204" pitchFamily="34" charset="0"/>
              </a:rPr>
              <a:t> </a:t>
            </a:r>
            <a:endParaRPr lang="en-IE" sz="7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282009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ial Beacon Hospital PP Template 2020 v5 (003)" id="{4CA53687-D64C-4586-BA5B-56A39ED3C2A0}" vid="{4A07C3CD-B43D-4BE0-AABF-01DE6C813E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642</TotalTime>
  <Words>1471</Words>
  <Application>Microsoft Office PowerPoint</Application>
  <PresentationFormat>On-screen Show (16:9)</PresentationFormat>
  <Paragraphs>175</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Century Gothic</vt:lpstr>
      <vt:lpstr>Verdana</vt:lpstr>
      <vt:lpstr>Office Theme</vt:lpstr>
      <vt:lpstr>Food Allergy in Children, Highlights from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 Murphy</dc:creator>
  <cp:lastModifiedBy>Sara Eagar</cp:lastModifiedBy>
  <cp:revision>31</cp:revision>
  <cp:lastPrinted>2020-01-20T12:16:27Z</cp:lastPrinted>
  <dcterms:created xsi:type="dcterms:W3CDTF">2020-11-06T09:16:24Z</dcterms:created>
  <dcterms:modified xsi:type="dcterms:W3CDTF">2026-09-17T14:29:37Z</dcterms:modified>
</cp:coreProperties>
</file>