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6" r:id="rId1"/>
    <p:sldMasterId id="2147483719" r:id="rId2"/>
  </p:sldMasterIdLst>
  <p:notesMasterIdLst>
    <p:notesMasterId r:id="rId31"/>
  </p:notesMasterIdLst>
  <p:handoutMasterIdLst>
    <p:handoutMasterId r:id="rId32"/>
  </p:handoutMasterIdLst>
  <p:sldIdLst>
    <p:sldId id="345" r:id="rId3"/>
    <p:sldId id="1604" r:id="rId4"/>
    <p:sldId id="1619" r:id="rId5"/>
    <p:sldId id="1606" r:id="rId6"/>
    <p:sldId id="342" r:id="rId7"/>
    <p:sldId id="1621" r:id="rId8"/>
    <p:sldId id="1622" r:id="rId9"/>
    <p:sldId id="1623" r:id="rId10"/>
    <p:sldId id="1617" r:id="rId11"/>
    <p:sldId id="350" r:id="rId12"/>
    <p:sldId id="347" r:id="rId13"/>
    <p:sldId id="1624" r:id="rId14"/>
    <p:sldId id="1625" r:id="rId15"/>
    <p:sldId id="1626" r:id="rId16"/>
    <p:sldId id="1627" r:id="rId17"/>
    <p:sldId id="1628" r:id="rId18"/>
    <p:sldId id="1598" r:id="rId19"/>
    <p:sldId id="357" r:id="rId20"/>
    <p:sldId id="1600" r:id="rId21"/>
    <p:sldId id="1602" r:id="rId22"/>
    <p:sldId id="1603" r:id="rId23"/>
    <p:sldId id="1608" r:id="rId24"/>
    <p:sldId id="1609" r:id="rId25"/>
    <p:sldId id="1610" r:id="rId26"/>
    <p:sldId id="1612" r:id="rId27"/>
    <p:sldId id="1620" r:id="rId28"/>
    <p:sldId id="1629" r:id="rId29"/>
    <p:sldId id="369" r:id="rId30"/>
  </p:sldIdLst>
  <p:sldSz cx="9144000" cy="5143500" type="screen16x9"/>
  <p:notesSz cx="9928225" cy="143573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73BE"/>
    <a:srgbClr val="0066FF"/>
    <a:srgbClr val="0061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753"/>
    <p:restoredTop sz="70014"/>
  </p:normalViewPr>
  <p:slideViewPr>
    <p:cSldViewPr snapToGrid="0" snapToObjects="1">
      <p:cViewPr varScale="1">
        <p:scale>
          <a:sx n="89" d="100"/>
          <a:sy n="89" d="100"/>
        </p:scale>
        <p:origin x="78" y="19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53" d="100"/>
          <a:sy n="53" d="100"/>
        </p:scale>
        <p:origin x="2798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6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#1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C89536C-D169-4DFE-9117-AF56D38A7B3D}" type="doc">
      <dgm:prSet loTypeId="urn:microsoft.com/office/officeart/2016/7/layout/RepeatingBendingProcessNew" loCatId="process" qsTypeId="urn:microsoft.com/office/officeart/2005/8/quickstyle/simple4#5" qsCatId="simple" csTypeId="urn:microsoft.com/office/officeart/2005/8/colors/accent2_2#6" csCatId="accent2" phldr="1"/>
      <dgm:spPr/>
      <dgm:t>
        <a:bodyPr/>
        <a:lstStyle/>
        <a:p>
          <a:endParaRPr lang="en-US"/>
        </a:p>
      </dgm:t>
    </dgm:pt>
    <dgm:pt modelId="{E6BDF872-AB3E-4274-BDBB-908B67ED80EE}">
      <dgm:prSet custT="1"/>
      <dgm:spPr>
        <a:solidFill>
          <a:srgbClr val="1C73BE"/>
        </a:solidFill>
      </dgm:spPr>
      <dgm:t>
        <a:bodyPr/>
        <a:lstStyle/>
        <a:p>
          <a:r>
            <a:rPr lang="en-US" sz="1200" dirty="0">
              <a:latin typeface="Century Gothic" panose="020B0502020202020204" pitchFamily="34" charset="0"/>
            </a:rPr>
            <a:t>Electronic RAPC Referral Triage </a:t>
          </a:r>
        </a:p>
        <a:p>
          <a:r>
            <a:rPr lang="en-US" sz="1200" dirty="0">
              <a:latin typeface="Century Gothic" panose="020B0502020202020204" pitchFamily="34" charset="0"/>
            </a:rPr>
            <a:t>Day 0-3</a:t>
          </a:r>
        </a:p>
      </dgm:t>
    </dgm:pt>
    <dgm:pt modelId="{FB6148BB-8F35-4F20-AC7C-C2E1AD50A13F}" type="parTrans" cxnId="{F39AC832-3580-42A0-8867-C07591551653}">
      <dgm:prSet/>
      <dgm:spPr/>
      <dgm:t>
        <a:bodyPr/>
        <a:lstStyle/>
        <a:p>
          <a:endParaRPr lang="en-US"/>
        </a:p>
      </dgm:t>
    </dgm:pt>
    <dgm:pt modelId="{51BA21A2-55B9-48C6-877E-674BC6B3CA5F}" type="sibTrans" cxnId="{F39AC832-3580-42A0-8867-C07591551653}">
      <dgm:prSet/>
      <dgm:spPr>
        <a:solidFill>
          <a:srgbClr val="1C73BE"/>
        </a:solidFill>
        <a:ln>
          <a:solidFill>
            <a:srgbClr val="1C73BE"/>
          </a:solidFill>
        </a:ln>
      </dgm:spPr>
      <dgm:t>
        <a:bodyPr/>
        <a:lstStyle/>
        <a:p>
          <a:endParaRPr lang="en-US"/>
        </a:p>
      </dgm:t>
    </dgm:pt>
    <dgm:pt modelId="{AB0EA295-4047-4B44-B77B-95636C9F6E82}">
      <dgm:prSet custT="1"/>
      <dgm:spPr>
        <a:solidFill>
          <a:srgbClr val="1C73BE"/>
        </a:solidFill>
      </dgm:spPr>
      <dgm:t>
        <a:bodyPr/>
        <a:lstStyle/>
        <a:p>
          <a:r>
            <a:rPr lang="en-US" sz="1200" dirty="0">
              <a:latin typeface="Century Gothic" panose="020B0502020202020204" pitchFamily="34" charset="0"/>
            </a:rPr>
            <a:t>RAPC Nurse Telephone Clinic</a:t>
          </a:r>
        </a:p>
        <a:p>
          <a:r>
            <a:rPr lang="en-US" sz="1200" dirty="0">
              <a:latin typeface="Century Gothic" panose="020B0502020202020204" pitchFamily="34" charset="0"/>
            </a:rPr>
            <a:t>Day 3-7</a:t>
          </a:r>
        </a:p>
      </dgm:t>
    </dgm:pt>
    <dgm:pt modelId="{B8EA29AC-6B29-45E6-B3B9-E322C37FCEFE}" type="parTrans" cxnId="{FF4DBD40-EEAE-46B1-BBC3-9C143437D3B3}">
      <dgm:prSet/>
      <dgm:spPr/>
      <dgm:t>
        <a:bodyPr/>
        <a:lstStyle/>
        <a:p>
          <a:endParaRPr lang="en-US"/>
        </a:p>
      </dgm:t>
    </dgm:pt>
    <dgm:pt modelId="{A6E995A9-862D-45F2-A3C6-FF9F3C45826E}" type="sibTrans" cxnId="{FF4DBD40-EEAE-46B1-BBC3-9C143437D3B3}">
      <dgm:prSet/>
      <dgm:spPr>
        <a:solidFill>
          <a:srgbClr val="1C73BE"/>
        </a:solidFill>
        <a:ln>
          <a:solidFill>
            <a:srgbClr val="1C73BE"/>
          </a:solidFill>
        </a:ln>
      </dgm:spPr>
      <dgm:t>
        <a:bodyPr/>
        <a:lstStyle/>
        <a:p>
          <a:endParaRPr lang="en-US"/>
        </a:p>
      </dgm:t>
    </dgm:pt>
    <dgm:pt modelId="{44B6E3CF-11BE-45AF-AD38-E898F090E846}">
      <dgm:prSet custT="1"/>
      <dgm:spPr>
        <a:solidFill>
          <a:srgbClr val="1C73BE"/>
        </a:solidFill>
      </dgm:spPr>
      <dgm:t>
        <a:bodyPr/>
        <a:lstStyle/>
        <a:p>
          <a:r>
            <a:rPr lang="en-US" sz="1200" dirty="0">
              <a:latin typeface="Century Gothic" panose="020B0502020202020204" pitchFamily="34" charset="0"/>
            </a:rPr>
            <a:t>Consultation with MRI results</a:t>
          </a:r>
        </a:p>
        <a:p>
          <a:r>
            <a:rPr lang="en-US" sz="1200" dirty="0">
              <a:latin typeface="Century Gothic" panose="020B0502020202020204" pitchFamily="34" charset="0"/>
            </a:rPr>
            <a:t>Day &lt;10</a:t>
          </a:r>
        </a:p>
      </dgm:t>
    </dgm:pt>
    <dgm:pt modelId="{709D3294-9421-470A-931D-B509195EA939}" type="parTrans" cxnId="{39C8B612-58C0-46BE-9042-199C1E133629}">
      <dgm:prSet/>
      <dgm:spPr/>
      <dgm:t>
        <a:bodyPr/>
        <a:lstStyle/>
        <a:p>
          <a:endParaRPr lang="en-US"/>
        </a:p>
      </dgm:t>
    </dgm:pt>
    <dgm:pt modelId="{091A070C-FBD0-45C3-A794-8F1F50264861}" type="sibTrans" cxnId="{39C8B612-58C0-46BE-9042-199C1E133629}">
      <dgm:prSet/>
      <dgm:spPr>
        <a:solidFill>
          <a:srgbClr val="1C73BE"/>
        </a:solidFill>
        <a:ln>
          <a:solidFill>
            <a:srgbClr val="1C73BE"/>
          </a:solidFill>
        </a:ln>
      </dgm:spPr>
      <dgm:t>
        <a:bodyPr/>
        <a:lstStyle/>
        <a:p>
          <a:endParaRPr lang="en-US"/>
        </a:p>
      </dgm:t>
    </dgm:pt>
    <dgm:pt modelId="{5C23546B-89FA-4977-8CF9-2150F72090C7}">
      <dgm:prSet custT="1"/>
      <dgm:spPr>
        <a:solidFill>
          <a:srgbClr val="1C73BE"/>
        </a:solidFill>
      </dgm:spPr>
      <dgm:t>
        <a:bodyPr/>
        <a:lstStyle/>
        <a:p>
          <a:r>
            <a:rPr lang="en-US" sz="1200" dirty="0">
              <a:latin typeface="Century Gothic" panose="020B0502020202020204" pitchFamily="34" charset="0"/>
            </a:rPr>
            <a:t>Prostate Biopsy Results</a:t>
          </a:r>
        </a:p>
        <a:p>
          <a:r>
            <a:rPr lang="en-US" sz="1200" dirty="0">
              <a:latin typeface="Century Gothic" panose="020B0502020202020204" pitchFamily="34" charset="0"/>
            </a:rPr>
            <a:t>Day &lt;14</a:t>
          </a:r>
        </a:p>
      </dgm:t>
    </dgm:pt>
    <dgm:pt modelId="{93E1F030-D50C-46B2-A518-D7395B220658}" type="parTrans" cxnId="{DC17F12B-2C8B-44B7-9510-41E3CE6F290E}">
      <dgm:prSet/>
      <dgm:spPr/>
      <dgm:t>
        <a:bodyPr/>
        <a:lstStyle/>
        <a:p>
          <a:endParaRPr lang="en-US"/>
        </a:p>
      </dgm:t>
    </dgm:pt>
    <dgm:pt modelId="{ECB98D1F-9824-4A58-BB14-68ADB8B9DD00}" type="sibTrans" cxnId="{DC17F12B-2C8B-44B7-9510-41E3CE6F290E}">
      <dgm:prSet/>
      <dgm:spPr>
        <a:solidFill>
          <a:srgbClr val="1C73BE"/>
        </a:solidFill>
        <a:ln>
          <a:solidFill>
            <a:srgbClr val="1C73BE"/>
          </a:solidFill>
        </a:ln>
      </dgm:spPr>
      <dgm:t>
        <a:bodyPr/>
        <a:lstStyle/>
        <a:p>
          <a:endParaRPr lang="en-US"/>
        </a:p>
      </dgm:t>
    </dgm:pt>
    <dgm:pt modelId="{F50CF4A8-929C-4FB6-8AD4-3E1777E06236}">
      <dgm:prSet custT="1"/>
      <dgm:spPr>
        <a:solidFill>
          <a:srgbClr val="1C73BE"/>
        </a:solidFill>
      </dgm:spPr>
      <dgm:t>
        <a:bodyPr/>
        <a:lstStyle/>
        <a:p>
          <a:r>
            <a:rPr lang="en-US" sz="1200" dirty="0">
              <a:latin typeface="Century Gothic" panose="020B0502020202020204" pitchFamily="34" charset="0"/>
            </a:rPr>
            <a:t>MDT and Diagnosis</a:t>
          </a:r>
        </a:p>
        <a:p>
          <a:r>
            <a:rPr lang="en-US" sz="1200" dirty="0">
              <a:latin typeface="Century Gothic" panose="020B0502020202020204" pitchFamily="34" charset="0"/>
            </a:rPr>
            <a:t>Day &lt;28</a:t>
          </a:r>
        </a:p>
      </dgm:t>
    </dgm:pt>
    <dgm:pt modelId="{80362727-45AE-403A-87B3-0EF3FED2AA78}" type="parTrans" cxnId="{607784FC-2AA8-4556-9A23-8583750CAE5D}">
      <dgm:prSet/>
      <dgm:spPr/>
      <dgm:t>
        <a:bodyPr/>
        <a:lstStyle/>
        <a:p>
          <a:endParaRPr lang="en-US"/>
        </a:p>
      </dgm:t>
    </dgm:pt>
    <dgm:pt modelId="{C4DEF82F-1661-4E7A-8459-DB82718FA79C}" type="sibTrans" cxnId="{607784FC-2AA8-4556-9A23-8583750CAE5D}">
      <dgm:prSet/>
      <dgm:spPr>
        <a:solidFill>
          <a:srgbClr val="1C73BE"/>
        </a:solidFill>
        <a:ln>
          <a:solidFill>
            <a:srgbClr val="1C73BE"/>
          </a:solidFill>
        </a:ln>
      </dgm:spPr>
      <dgm:t>
        <a:bodyPr/>
        <a:lstStyle/>
        <a:p>
          <a:endParaRPr lang="en-US"/>
        </a:p>
      </dgm:t>
    </dgm:pt>
    <dgm:pt modelId="{D05FA0BA-970C-4524-83C1-9C2ED2679F8D}">
      <dgm:prSet custT="1"/>
      <dgm:spPr>
        <a:solidFill>
          <a:srgbClr val="1C73BE"/>
        </a:solidFill>
      </dgm:spPr>
      <dgm:t>
        <a:bodyPr/>
        <a:lstStyle/>
        <a:p>
          <a:r>
            <a:rPr lang="en-US" sz="1200" dirty="0">
              <a:latin typeface="Century Gothic" panose="020B0502020202020204" pitchFamily="34" charset="0"/>
            </a:rPr>
            <a:t>Treatment</a:t>
          </a:r>
        </a:p>
        <a:p>
          <a:r>
            <a:rPr lang="en-US" sz="1200" dirty="0">
              <a:latin typeface="Century Gothic" panose="020B0502020202020204" pitchFamily="34" charset="0"/>
            </a:rPr>
            <a:t>Day &lt;62</a:t>
          </a:r>
        </a:p>
      </dgm:t>
    </dgm:pt>
    <dgm:pt modelId="{CC61B76F-8641-473D-86BC-A15F3C33C937}" type="parTrans" cxnId="{C2849897-D1E0-434C-9F31-B95ACA6F32AE}">
      <dgm:prSet/>
      <dgm:spPr/>
      <dgm:t>
        <a:bodyPr/>
        <a:lstStyle/>
        <a:p>
          <a:endParaRPr lang="en-US"/>
        </a:p>
      </dgm:t>
    </dgm:pt>
    <dgm:pt modelId="{8754DF9E-7652-432F-9895-EEEE48FAAE48}" type="sibTrans" cxnId="{C2849897-D1E0-434C-9F31-B95ACA6F32AE}">
      <dgm:prSet/>
      <dgm:spPr/>
      <dgm:t>
        <a:bodyPr/>
        <a:lstStyle/>
        <a:p>
          <a:endParaRPr lang="en-US"/>
        </a:p>
      </dgm:t>
    </dgm:pt>
    <dgm:pt modelId="{56683336-F975-496A-8680-7BBBB5813B03}" type="pres">
      <dgm:prSet presAssocID="{AC89536C-D169-4DFE-9117-AF56D38A7B3D}" presName="Name0" presStyleCnt="0">
        <dgm:presLayoutVars>
          <dgm:dir/>
          <dgm:resizeHandles val="exact"/>
        </dgm:presLayoutVars>
      </dgm:prSet>
      <dgm:spPr/>
    </dgm:pt>
    <dgm:pt modelId="{7CD94E0D-F39C-472A-A362-D2876D2FFCB8}" type="pres">
      <dgm:prSet presAssocID="{E6BDF872-AB3E-4274-BDBB-908B67ED80EE}" presName="node" presStyleLbl="node1" presStyleIdx="0" presStyleCnt="6">
        <dgm:presLayoutVars>
          <dgm:bulletEnabled val="1"/>
        </dgm:presLayoutVars>
      </dgm:prSet>
      <dgm:spPr/>
    </dgm:pt>
    <dgm:pt modelId="{7908CF28-7A12-4103-AD55-0D5F4C6E3241}" type="pres">
      <dgm:prSet presAssocID="{51BA21A2-55B9-48C6-877E-674BC6B3CA5F}" presName="sibTrans" presStyleLbl="sibTrans1D1" presStyleIdx="0" presStyleCnt="5"/>
      <dgm:spPr/>
    </dgm:pt>
    <dgm:pt modelId="{64C68328-B4C6-47D1-938E-954D632AC502}" type="pres">
      <dgm:prSet presAssocID="{51BA21A2-55B9-48C6-877E-674BC6B3CA5F}" presName="connectorText" presStyleLbl="sibTrans1D1" presStyleIdx="0" presStyleCnt="5"/>
      <dgm:spPr/>
    </dgm:pt>
    <dgm:pt modelId="{11986A9D-34FD-4956-8C2C-5A4D1A8944AE}" type="pres">
      <dgm:prSet presAssocID="{AB0EA295-4047-4B44-B77B-95636C9F6E82}" presName="node" presStyleLbl="node1" presStyleIdx="1" presStyleCnt="6">
        <dgm:presLayoutVars>
          <dgm:bulletEnabled val="1"/>
        </dgm:presLayoutVars>
      </dgm:prSet>
      <dgm:spPr/>
    </dgm:pt>
    <dgm:pt modelId="{14454371-E2EF-4B45-B7AB-E38F48200BF6}" type="pres">
      <dgm:prSet presAssocID="{A6E995A9-862D-45F2-A3C6-FF9F3C45826E}" presName="sibTrans" presStyleLbl="sibTrans1D1" presStyleIdx="1" presStyleCnt="5"/>
      <dgm:spPr/>
    </dgm:pt>
    <dgm:pt modelId="{548924B3-D5BD-45E2-ABE1-52ED9DBFB220}" type="pres">
      <dgm:prSet presAssocID="{A6E995A9-862D-45F2-A3C6-FF9F3C45826E}" presName="connectorText" presStyleLbl="sibTrans1D1" presStyleIdx="1" presStyleCnt="5"/>
      <dgm:spPr/>
    </dgm:pt>
    <dgm:pt modelId="{BFD64827-C752-44CB-873E-8A190C71D8C1}" type="pres">
      <dgm:prSet presAssocID="{44B6E3CF-11BE-45AF-AD38-E898F090E846}" presName="node" presStyleLbl="node1" presStyleIdx="2" presStyleCnt="6">
        <dgm:presLayoutVars>
          <dgm:bulletEnabled val="1"/>
        </dgm:presLayoutVars>
      </dgm:prSet>
      <dgm:spPr/>
    </dgm:pt>
    <dgm:pt modelId="{A6846552-BCB8-4A3B-A430-EC5C7EC32245}" type="pres">
      <dgm:prSet presAssocID="{091A070C-FBD0-45C3-A794-8F1F50264861}" presName="sibTrans" presStyleLbl="sibTrans1D1" presStyleIdx="2" presStyleCnt="5"/>
      <dgm:spPr/>
    </dgm:pt>
    <dgm:pt modelId="{EF2E83E0-510A-490F-910E-A7F2D1BFFC2B}" type="pres">
      <dgm:prSet presAssocID="{091A070C-FBD0-45C3-A794-8F1F50264861}" presName="connectorText" presStyleLbl="sibTrans1D1" presStyleIdx="2" presStyleCnt="5"/>
      <dgm:spPr/>
    </dgm:pt>
    <dgm:pt modelId="{C44A8AB9-1817-4D8C-B3A4-AC2FF02B7288}" type="pres">
      <dgm:prSet presAssocID="{5C23546B-89FA-4977-8CF9-2150F72090C7}" presName="node" presStyleLbl="node1" presStyleIdx="3" presStyleCnt="6">
        <dgm:presLayoutVars>
          <dgm:bulletEnabled val="1"/>
        </dgm:presLayoutVars>
      </dgm:prSet>
      <dgm:spPr/>
    </dgm:pt>
    <dgm:pt modelId="{841149A9-D24D-4A31-A52A-38A435C512BF}" type="pres">
      <dgm:prSet presAssocID="{ECB98D1F-9824-4A58-BB14-68ADB8B9DD00}" presName="sibTrans" presStyleLbl="sibTrans1D1" presStyleIdx="3" presStyleCnt="5"/>
      <dgm:spPr/>
    </dgm:pt>
    <dgm:pt modelId="{3A4E7BFE-4FF9-47C4-83E6-FB3F454DBBC2}" type="pres">
      <dgm:prSet presAssocID="{ECB98D1F-9824-4A58-BB14-68ADB8B9DD00}" presName="connectorText" presStyleLbl="sibTrans1D1" presStyleIdx="3" presStyleCnt="5"/>
      <dgm:spPr/>
    </dgm:pt>
    <dgm:pt modelId="{916CB9CC-16A3-4DB3-9BCC-4DA34F7D9658}" type="pres">
      <dgm:prSet presAssocID="{F50CF4A8-929C-4FB6-8AD4-3E1777E06236}" presName="node" presStyleLbl="node1" presStyleIdx="4" presStyleCnt="6">
        <dgm:presLayoutVars>
          <dgm:bulletEnabled val="1"/>
        </dgm:presLayoutVars>
      </dgm:prSet>
      <dgm:spPr/>
    </dgm:pt>
    <dgm:pt modelId="{76DB037D-5208-49C6-B2E3-302C4BA010EA}" type="pres">
      <dgm:prSet presAssocID="{C4DEF82F-1661-4E7A-8459-DB82718FA79C}" presName="sibTrans" presStyleLbl="sibTrans1D1" presStyleIdx="4" presStyleCnt="5"/>
      <dgm:spPr/>
    </dgm:pt>
    <dgm:pt modelId="{E813CF8A-1096-4F9A-B092-E46D32B0A4C7}" type="pres">
      <dgm:prSet presAssocID="{C4DEF82F-1661-4E7A-8459-DB82718FA79C}" presName="connectorText" presStyleLbl="sibTrans1D1" presStyleIdx="4" presStyleCnt="5"/>
      <dgm:spPr/>
    </dgm:pt>
    <dgm:pt modelId="{8AE902CB-1ECB-4F9A-A9D5-D6C9A4B4865C}" type="pres">
      <dgm:prSet presAssocID="{D05FA0BA-970C-4524-83C1-9C2ED2679F8D}" presName="node" presStyleLbl="node1" presStyleIdx="5" presStyleCnt="6">
        <dgm:presLayoutVars>
          <dgm:bulletEnabled val="1"/>
        </dgm:presLayoutVars>
      </dgm:prSet>
      <dgm:spPr/>
    </dgm:pt>
  </dgm:ptLst>
  <dgm:cxnLst>
    <dgm:cxn modelId="{23F19505-298D-4444-8B92-B36F155A9B53}" type="presOf" srcId="{091A070C-FBD0-45C3-A794-8F1F50264861}" destId="{A6846552-BCB8-4A3B-A430-EC5C7EC32245}" srcOrd="0" destOrd="0" presId="urn:microsoft.com/office/officeart/2016/7/layout/RepeatingBendingProcessNew"/>
    <dgm:cxn modelId="{431B0807-774C-4495-A2D8-73E72CDD697B}" type="presOf" srcId="{ECB98D1F-9824-4A58-BB14-68ADB8B9DD00}" destId="{3A4E7BFE-4FF9-47C4-83E6-FB3F454DBBC2}" srcOrd="1" destOrd="0" presId="urn:microsoft.com/office/officeart/2016/7/layout/RepeatingBendingProcessNew"/>
    <dgm:cxn modelId="{39C8B612-58C0-46BE-9042-199C1E133629}" srcId="{AC89536C-D169-4DFE-9117-AF56D38A7B3D}" destId="{44B6E3CF-11BE-45AF-AD38-E898F090E846}" srcOrd="2" destOrd="0" parTransId="{709D3294-9421-470A-931D-B509195EA939}" sibTransId="{091A070C-FBD0-45C3-A794-8F1F50264861}"/>
    <dgm:cxn modelId="{91F6A116-F8B0-4B9C-87F7-9EBBBCAEFB45}" type="presOf" srcId="{AC89536C-D169-4DFE-9117-AF56D38A7B3D}" destId="{56683336-F975-496A-8680-7BBBB5813B03}" srcOrd="0" destOrd="0" presId="urn:microsoft.com/office/officeart/2016/7/layout/RepeatingBendingProcessNew"/>
    <dgm:cxn modelId="{456D262B-353E-4E7B-BCBF-93A09AE73737}" type="presOf" srcId="{D05FA0BA-970C-4524-83C1-9C2ED2679F8D}" destId="{8AE902CB-1ECB-4F9A-A9D5-D6C9A4B4865C}" srcOrd="0" destOrd="0" presId="urn:microsoft.com/office/officeart/2016/7/layout/RepeatingBendingProcessNew"/>
    <dgm:cxn modelId="{DC17F12B-2C8B-44B7-9510-41E3CE6F290E}" srcId="{AC89536C-D169-4DFE-9117-AF56D38A7B3D}" destId="{5C23546B-89FA-4977-8CF9-2150F72090C7}" srcOrd="3" destOrd="0" parTransId="{93E1F030-D50C-46B2-A518-D7395B220658}" sibTransId="{ECB98D1F-9824-4A58-BB14-68ADB8B9DD00}"/>
    <dgm:cxn modelId="{3067A82F-5440-4239-B0DC-B48895A16743}" type="presOf" srcId="{091A070C-FBD0-45C3-A794-8F1F50264861}" destId="{EF2E83E0-510A-490F-910E-A7F2D1BFFC2B}" srcOrd="1" destOrd="0" presId="urn:microsoft.com/office/officeart/2016/7/layout/RepeatingBendingProcessNew"/>
    <dgm:cxn modelId="{F39AC832-3580-42A0-8867-C07591551653}" srcId="{AC89536C-D169-4DFE-9117-AF56D38A7B3D}" destId="{E6BDF872-AB3E-4274-BDBB-908B67ED80EE}" srcOrd="0" destOrd="0" parTransId="{FB6148BB-8F35-4F20-AC7C-C2E1AD50A13F}" sibTransId="{51BA21A2-55B9-48C6-877E-674BC6B3CA5F}"/>
    <dgm:cxn modelId="{FF4DBD40-EEAE-46B1-BBC3-9C143437D3B3}" srcId="{AC89536C-D169-4DFE-9117-AF56D38A7B3D}" destId="{AB0EA295-4047-4B44-B77B-95636C9F6E82}" srcOrd="1" destOrd="0" parTransId="{B8EA29AC-6B29-45E6-B3B9-E322C37FCEFE}" sibTransId="{A6E995A9-862D-45F2-A3C6-FF9F3C45826E}"/>
    <dgm:cxn modelId="{658EBC60-598D-4ADF-9EE2-3B32C2467326}" type="presOf" srcId="{ECB98D1F-9824-4A58-BB14-68ADB8B9DD00}" destId="{841149A9-D24D-4A31-A52A-38A435C512BF}" srcOrd="0" destOrd="0" presId="urn:microsoft.com/office/officeart/2016/7/layout/RepeatingBendingProcessNew"/>
    <dgm:cxn modelId="{4D421563-710D-4ED2-92EF-3A952A531BE9}" type="presOf" srcId="{5C23546B-89FA-4977-8CF9-2150F72090C7}" destId="{C44A8AB9-1817-4D8C-B3A4-AC2FF02B7288}" srcOrd="0" destOrd="0" presId="urn:microsoft.com/office/officeart/2016/7/layout/RepeatingBendingProcessNew"/>
    <dgm:cxn modelId="{D2F46B53-23D4-469B-9DB1-58C184B5980C}" type="presOf" srcId="{51BA21A2-55B9-48C6-877E-674BC6B3CA5F}" destId="{64C68328-B4C6-47D1-938E-954D632AC502}" srcOrd="1" destOrd="0" presId="urn:microsoft.com/office/officeart/2016/7/layout/RepeatingBendingProcessNew"/>
    <dgm:cxn modelId="{76F41080-5DC8-4EFE-905B-93C41D30CFF2}" type="presOf" srcId="{E6BDF872-AB3E-4274-BDBB-908B67ED80EE}" destId="{7CD94E0D-F39C-472A-A362-D2876D2FFCB8}" srcOrd="0" destOrd="0" presId="urn:microsoft.com/office/officeart/2016/7/layout/RepeatingBendingProcessNew"/>
    <dgm:cxn modelId="{B4899893-A3C3-42FD-89F1-1490696587D4}" type="presOf" srcId="{C4DEF82F-1661-4E7A-8459-DB82718FA79C}" destId="{76DB037D-5208-49C6-B2E3-302C4BA010EA}" srcOrd="0" destOrd="0" presId="urn:microsoft.com/office/officeart/2016/7/layout/RepeatingBendingProcessNew"/>
    <dgm:cxn modelId="{C2849897-D1E0-434C-9F31-B95ACA6F32AE}" srcId="{AC89536C-D169-4DFE-9117-AF56D38A7B3D}" destId="{D05FA0BA-970C-4524-83C1-9C2ED2679F8D}" srcOrd="5" destOrd="0" parTransId="{CC61B76F-8641-473D-86BC-A15F3C33C937}" sibTransId="{8754DF9E-7652-432F-9895-EEEE48FAAE48}"/>
    <dgm:cxn modelId="{7988D6B8-A914-4D69-90D9-BF1B23861B1E}" type="presOf" srcId="{44B6E3CF-11BE-45AF-AD38-E898F090E846}" destId="{BFD64827-C752-44CB-873E-8A190C71D8C1}" srcOrd="0" destOrd="0" presId="urn:microsoft.com/office/officeart/2016/7/layout/RepeatingBendingProcessNew"/>
    <dgm:cxn modelId="{3A3379C8-9379-4F85-979A-C35547339D4C}" type="presOf" srcId="{A6E995A9-862D-45F2-A3C6-FF9F3C45826E}" destId="{14454371-E2EF-4B45-B7AB-E38F48200BF6}" srcOrd="0" destOrd="0" presId="urn:microsoft.com/office/officeart/2016/7/layout/RepeatingBendingProcessNew"/>
    <dgm:cxn modelId="{2467D9C8-5AAF-4878-9C40-F4A5312834B6}" type="presOf" srcId="{AB0EA295-4047-4B44-B77B-95636C9F6E82}" destId="{11986A9D-34FD-4956-8C2C-5A4D1A8944AE}" srcOrd="0" destOrd="0" presId="urn:microsoft.com/office/officeart/2016/7/layout/RepeatingBendingProcessNew"/>
    <dgm:cxn modelId="{DB8FA3CF-B478-422A-A90F-6A55BD2AADE6}" type="presOf" srcId="{C4DEF82F-1661-4E7A-8459-DB82718FA79C}" destId="{E813CF8A-1096-4F9A-B092-E46D32B0A4C7}" srcOrd="1" destOrd="0" presId="urn:microsoft.com/office/officeart/2016/7/layout/RepeatingBendingProcessNew"/>
    <dgm:cxn modelId="{BA1593D8-2A2E-4797-A331-A671992F0F43}" type="presOf" srcId="{51BA21A2-55B9-48C6-877E-674BC6B3CA5F}" destId="{7908CF28-7A12-4103-AD55-0D5F4C6E3241}" srcOrd="0" destOrd="0" presId="urn:microsoft.com/office/officeart/2016/7/layout/RepeatingBendingProcessNew"/>
    <dgm:cxn modelId="{43E90CE2-B930-4862-93B8-5247AB618D35}" type="presOf" srcId="{A6E995A9-862D-45F2-A3C6-FF9F3C45826E}" destId="{548924B3-D5BD-45E2-ABE1-52ED9DBFB220}" srcOrd="1" destOrd="0" presId="urn:microsoft.com/office/officeart/2016/7/layout/RepeatingBendingProcessNew"/>
    <dgm:cxn modelId="{607784FC-2AA8-4556-9A23-8583750CAE5D}" srcId="{AC89536C-D169-4DFE-9117-AF56D38A7B3D}" destId="{F50CF4A8-929C-4FB6-8AD4-3E1777E06236}" srcOrd="4" destOrd="0" parTransId="{80362727-45AE-403A-87B3-0EF3FED2AA78}" sibTransId="{C4DEF82F-1661-4E7A-8459-DB82718FA79C}"/>
    <dgm:cxn modelId="{15320CFD-8E76-42B5-B0E2-4317555BFED0}" type="presOf" srcId="{F50CF4A8-929C-4FB6-8AD4-3E1777E06236}" destId="{916CB9CC-16A3-4DB3-9BCC-4DA34F7D9658}" srcOrd="0" destOrd="0" presId="urn:microsoft.com/office/officeart/2016/7/layout/RepeatingBendingProcessNew"/>
    <dgm:cxn modelId="{C6F143E4-6A6F-4204-9490-9950CB2063F1}" type="presParOf" srcId="{56683336-F975-496A-8680-7BBBB5813B03}" destId="{7CD94E0D-F39C-472A-A362-D2876D2FFCB8}" srcOrd="0" destOrd="0" presId="urn:microsoft.com/office/officeart/2016/7/layout/RepeatingBendingProcessNew"/>
    <dgm:cxn modelId="{E7CE4C0F-DF08-4163-A919-E9468A5CD4B4}" type="presParOf" srcId="{56683336-F975-496A-8680-7BBBB5813B03}" destId="{7908CF28-7A12-4103-AD55-0D5F4C6E3241}" srcOrd="1" destOrd="0" presId="urn:microsoft.com/office/officeart/2016/7/layout/RepeatingBendingProcessNew"/>
    <dgm:cxn modelId="{70F78C18-A805-444C-B0AA-7CFDECEEDD46}" type="presParOf" srcId="{7908CF28-7A12-4103-AD55-0D5F4C6E3241}" destId="{64C68328-B4C6-47D1-938E-954D632AC502}" srcOrd="0" destOrd="0" presId="urn:microsoft.com/office/officeart/2016/7/layout/RepeatingBendingProcessNew"/>
    <dgm:cxn modelId="{A867E8B7-55ED-4BF8-A253-D0132BFC6BBB}" type="presParOf" srcId="{56683336-F975-496A-8680-7BBBB5813B03}" destId="{11986A9D-34FD-4956-8C2C-5A4D1A8944AE}" srcOrd="2" destOrd="0" presId="urn:microsoft.com/office/officeart/2016/7/layout/RepeatingBendingProcessNew"/>
    <dgm:cxn modelId="{E873823F-B353-4605-96B1-1819333C0193}" type="presParOf" srcId="{56683336-F975-496A-8680-7BBBB5813B03}" destId="{14454371-E2EF-4B45-B7AB-E38F48200BF6}" srcOrd="3" destOrd="0" presId="urn:microsoft.com/office/officeart/2016/7/layout/RepeatingBendingProcessNew"/>
    <dgm:cxn modelId="{0BF68AB4-2F8F-42FE-80AD-63189F0B3126}" type="presParOf" srcId="{14454371-E2EF-4B45-B7AB-E38F48200BF6}" destId="{548924B3-D5BD-45E2-ABE1-52ED9DBFB220}" srcOrd="0" destOrd="0" presId="urn:microsoft.com/office/officeart/2016/7/layout/RepeatingBendingProcessNew"/>
    <dgm:cxn modelId="{73E989A4-014E-4178-8190-8044F4AF787A}" type="presParOf" srcId="{56683336-F975-496A-8680-7BBBB5813B03}" destId="{BFD64827-C752-44CB-873E-8A190C71D8C1}" srcOrd="4" destOrd="0" presId="urn:microsoft.com/office/officeart/2016/7/layout/RepeatingBendingProcessNew"/>
    <dgm:cxn modelId="{D39BDBF0-F6DD-49CA-BEC0-75D759C26B7E}" type="presParOf" srcId="{56683336-F975-496A-8680-7BBBB5813B03}" destId="{A6846552-BCB8-4A3B-A430-EC5C7EC32245}" srcOrd="5" destOrd="0" presId="urn:microsoft.com/office/officeart/2016/7/layout/RepeatingBendingProcessNew"/>
    <dgm:cxn modelId="{4E6DDC64-EA97-4CC3-9C95-DB605B92781F}" type="presParOf" srcId="{A6846552-BCB8-4A3B-A430-EC5C7EC32245}" destId="{EF2E83E0-510A-490F-910E-A7F2D1BFFC2B}" srcOrd="0" destOrd="0" presId="urn:microsoft.com/office/officeart/2016/7/layout/RepeatingBendingProcessNew"/>
    <dgm:cxn modelId="{348EC6F6-7FA5-4372-A111-1C10B9E110FE}" type="presParOf" srcId="{56683336-F975-496A-8680-7BBBB5813B03}" destId="{C44A8AB9-1817-4D8C-B3A4-AC2FF02B7288}" srcOrd="6" destOrd="0" presId="urn:microsoft.com/office/officeart/2016/7/layout/RepeatingBendingProcessNew"/>
    <dgm:cxn modelId="{324A2DFA-763D-4BAB-8A5F-4FB6605101A2}" type="presParOf" srcId="{56683336-F975-496A-8680-7BBBB5813B03}" destId="{841149A9-D24D-4A31-A52A-38A435C512BF}" srcOrd="7" destOrd="0" presId="urn:microsoft.com/office/officeart/2016/7/layout/RepeatingBendingProcessNew"/>
    <dgm:cxn modelId="{C09D2C08-6023-4F20-85CF-E5302DBAA461}" type="presParOf" srcId="{841149A9-D24D-4A31-A52A-38A435C512BF}" destId="{3A4E7BFE-4FF9-47C4-83E6-FB3F454DBBC2}" srcOrd="0" destOrd="0" presId="urn:microsoft.com/office/officeart/2016/7/layout/RepeatingBendingProcessNew"/>
    <dgm:cxn modelId="{38554E2F-EBA2-4F91-82D9-5CE14B23AED8}" type="presParOf" srcId="{56683336-F975-496A-8680-7BBBB5813B03}" destId="{916CB9CC-16A3-4DB3-9BCC-4DA34F7D9658}" srcOrd="8" destOrd="0" presId="urn:microsoft.com/office/officeart/2016/7/layout/RepeatingBendingProcessNew"/>
    <dgm:cxn modelId="{741477B3-431A-49C1-B78A-8535EF6D482C}" type="presParOf" srcId="{56683336-F975-496A-8680-7BBBB5813B03}" destId="{76DB037D-5208-49C6-B2E3-302C4BA010EA}" srcOrd="9" destOrd="0" presId="urn:microsoft.com/office/officeart/2016/7/layout/RepeatingBendingProcessNew"/>
    <dgm:cxn modelId="{DC839FD5-A282-489F-B3EA-C105BFBE3643}" type="presParOf" srcId="{76DB037D-5208-49C6-B2E3-302C4BA010EA}" destId="{E813CF8A-1096-4F9A-B092-E46D32B0A4C7}" srcOrd="0" destOrd="0" presId="urn:microsoft.com/office/officeart/2016/7/layout/RepeatingBendingProcessNew"/>
    <dgm:cxn modelId="{2C3B4A6C-1798-4FD7-9AA4-5B9003CCDA0D}" type="presParOf" srcId="{56683336-F975-496A-8680-7BBBB5813B03}" destId="{8AE902CB-1ECB-4F9A-A9D5-D6C9A4B4865C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E8441D7-0199-4816-B68C-AC12398EE468}" type="doc">
      <dgm:prSet loTypeId="urn:microsoft.com/office/officeart/2005/8/layout/vProcess5" loCatId="process" qsTypeId="urn:microsoft.com/office/officeart/2005/8/quickstyle/simple5#1" qsCatId="simple" csTypeId="urn:microsoft.com/office/officeart/2005/8/colors/accent0_3#1" csCatId="mainScheme" phldr="1"/>
      <dgm:spPr/>
      <dgm:t>
        <a:bodyPr/>
        <a:lstStyle/>
        <a:p>
          <a:endParaRPr lang="en-US"/>
        </a:p>
      </dgm:t>
    </dgm:pt>
    <dgm:pt modelId="{45C13731-FD41-44D3-B9B5-CC65B4DB8C4B}">
      <dgm:prSet/>
      <dgm:spPr>
        <a:solidFill>
          <a:srgbClr val="1C73BE"/>
        </a:solidFill>
      </dgm:spPr>
      <dgm:t>
        <a:bodyPr/>
        <a:lstStyle/>
        <a:p>
          <a:r>
            <a:rPr lang="en-US" b="0" dirty="0">
              <a:latin typeface="Century Gothic" panose="020B0502020202020204" pitchFamily="34" charset="0"/>
            </a:rPr>
            <a:t>Delivery of high intensity ultrasound energy- Lead to a Rapid rise in intracellular temperature and thus leading to instant cell death, while preserving surrounding tissues</a:t>
          </a:r>
        </a:p>
      </dgm:t>
    </dgm:pt>
    <dgm:pt modelId="{F913DFBE-485E-49BF-B58B-54549A5C8832}" type="parTrans" cxnId="{B8BB87F5-E059-4E1B-9B60-F304D9129831}">
      <dgm:prSet/>
      <dgm:spPr/>
      <dgm:t>
        <a:bodyPr/>
        <a:lstStyle/>
        <a:p>
          <a:endParaRPr lang="en-US"/>
        </a:p>
      </dgm:t>
    </dgm:pt>
    <dgm:pt modelId="{E3962389-4E8D-4297-84CF-AE3712CD15FB}" type="sibTrans" cxnId="{B8BB87F5-E059-4E1B-9B60-F304D9129831}">
      <dgm:prSet/>
      <dgm:spPr/>
      <dgm:t>
        <a:bodyPr/>
        <a:lstStyle/>
        <a:p>
          <a:endParaRPr lang="en-US"/>
        </a:p>
      </dgm:t>
    </dgm:pt>
    <dgm:pt modelId="{E76DDDB3-8A93-4F79-B7DE-012BBA8C9D52}" type="pres">
      <dgm:prSet presAssocID="{5E8441D7-0199-4816-B68C-AC12398EE468}" presName="outerComposite" presStyleCnt="0">
        <dgm:presLayoutVars>
          <dgm:chMax val="5"/>
          <dgm:dir/>
          <dgm:resizeHandles val="exact"/>
        </dgm:presLayoutVars>
      </dgm:prSet>
      <dgm:spPr/>
    </dgm:pt>
    <dgm:pt modelId="{E065F5C0-B954-42FB-A26E-D5D3B67A0512}" type="pres">
      <dgm:prSet presAssocID="{5E8441D7-0199-4816-B68C-AC12398EE468}" presName="dummyMaxCanvas" presStyleCnt="0">
        <dgm:presLayoutVars/>
      </dgm:prSet>
      <dgm:spPr/>
    </dgm:pt>
    <dgm:pt modelId="{B832B4AC-A63E-4E34-8B1E-E0E8AB1BE774}" type="pres">
      <dgm:prSet presAssocID="{5E8441D7-0199-4816-B68C-AC12398EE468}" presName="OneNode_1" presStyleLbl="node1" presStyleIdx="0" presStyleCnt="1" custLinFactNeighborX="8927" custLinFactNeighborY="-476">
        <dgm:presLayoutVars>
          <dgm:bulletEnabled val="1"/>
        </dgm:presLayoutVars>
      </dgm:prSet>
      <dgm:spPr/>
    </dgm:pt>
  </dgm:ptLst>
  <dgm:cxnLst>
    <dgm:cxn modelId="{61D91A23-BAFA-45D2-8289-48350DEC2DF2}" type="presOf" srcId="{5E8441D7-0199-4816-B68C-AC12398EE468}" destId="{E76DDDB3-8A93-4F79-B7DE-012BBA8C9D52}" srcOrd="0" destOrd="0" presId="urn:microsoft.com/office/officeart/2005/8/layout/vProcess5"/>
    <dgm:cxn modelId="{7241309E-5CF2-4596-AFDF-50519B3AFE57}" type="presOf" srcId="{45C13731-FD41-44D3-B9B5-CC65B4DB8C4B}" destId="{B832B4AC-A63E-4E34-8B1E-E0E8AB1BE774}" srcOrd="0" destOrd="0" presId="urn:microsoft.com/office/officeart/2005/8/layout/vProcess5"/>
    <dgm:cxn modelId="{B8BB87F5-E059-4E1B-9B60-F304D9129831}" srcId="{5E8441D7-0199-4816-B68C-AC12398EE468}" destId="{45C13731-FD41-44D3-B9B5-CC65B4DB8C4B}" srcOrd="0" destOrd="0" parTransId="{F913DFBE-485E-49BF-B58B-54549A5C8832}" sibTransId="{E3962389-4E8D-4297-84CF-AE3712CD15FB}"/>
    <dgm:cxn modelId="{4CBE596D-18B2-4200-8588-3C0714FB17B2}" type="presParOf" srcId="{E76DDDB3-8A93-4F79-B7DE-012BBA8C9D52}" destId="{E065F5C0-B954-42FB-A26E-D5D3B67A0512}" srcOrd="0" destOrd="0" presId="urn:microsoft.com/office/officeart/2005/8/layout/vProcess5"/>
    <dgm:cxn modelId="{64849A54-4B2F-4212-B9D4-75558C9DB62E}" type="presParOf" srcId="{E76DDDB3-8A93-4F79-B7DE-012BBA8C9D52}" destId="{B832B4AC-A63E-4E34-8B1E-E0E8AB1BE774}" srcOrd="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08CF28-7A12-4103-AD55-0D5F4C6E3241}">
      <dsp:nvSpPr>
        <dsp:cNvPr id="0" name=""/>
        <dsp:cNvSpPr/>
      </dsp:nvSpPr>
      <dsp:spPr>
        <a:xfrm>
          <a:off x="1850058" y="427507"/>
          <a:ext cx="33099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0990" y="45720"/>
              </a:lnTo>
            </a:path>
          </a:pathLst>
        </a:custGeom>
        <a:noFill/>
        <a:ln w="9525" cap="flat" cmpd="sng" algn="ctr">
          <a:solidFill>
            <a:srgbClr val="1C73BE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06513" y="471419"/>
        <a:ext cx="18079" cy="3615"/>
      </dsp:txXfrm>
    </dsp:sp>
    <dsp:sp modelId="{7CD94E0D-F39C-472A-A362-D2876D2FFCB8}">
      <dsp:nvSpPr>
        <dsp:cNvPr id="0" name=""/>
        <dsp:cNvSpPr/>
      </dsp:nvSpPr>
      <dsp:spPr>
        <a:xfrm>
          <a:off x="279728" y="1588"/>
          <a:ext cx="1572130" cy="943278"/>
        </a:xfrm>
        <a:prstGeom prst="rect">
          <a:avLst/>
        </a:prstGeom>
        <a:solidFill>
          <a:srgbClr val="1C73B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036" tIns="80863" rIns="77036" bIns="8086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entury Gothic" panose="020B0502020202020204" pitchFamily="34" charset="0"/>
            </a:rPr>
            <a:t>Electronic RAPC Referral Triage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entury Gothic" panose="020B0502020202020204" pitchFamily="34" charset="0"/>
            </a:rPr>
            <a:t>Day 0-3</a:t>
          </a:r>
        </a:p>
      </dsp:txBody>
      <dsp:txXfrm>
        <a:off x="279728" y="1588"/>
        <a:ext cx="1572130" cy="943278"/>
      </dsp:txXfrm>
    </dsp:sp>
    <dsp:sp modelId="{14454371-E2EF-4B45-B7AB-E38F48200BF6}">
      <dsp:nvSpPr>
        <dsp:cNvPr id="0" name=""/>
        <dsp:cNvSpPr/>
      </dsp:nvSpPr>
      <dsp:spPr>
        <a:xfrm>
          <a:off x="1065793" y="943066"/>
          <a:ext cx="1933720" cy="330990"/>
        </a:xfrm>
        <a:custGeom>
          <a:avLst/>
          <a:gdLst/>
          <a:ahLst/>
          <a:cxnLst/>
          <a:rect l="0" t="0" r="0" b="0"/>
          <a:pathLst>
            <a:path>
              <a:moveTo>
                <a:pt x="1933720" y="0"/>
              </a:moveTo>
              <a:lnTo>
                <a:pt x="1933720" y="182595"/>
              </a:lnTo>
              <a:lnTo>
                <a:pt x="0" y="182595"/>
              </a:lnTo>
              <a:lnTo>
                <a:pt x="0" y="330990"/>
              </a:lnTo>
            </a:path>
          </a:pathLst>
        </a:custGeom>
        <a:noFill/>
        <a:ln w="9525" cap="flat" cmpd="sng" algn="ctr">
          <a:solidFill>
            <a:srgbClr val="1C73BE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983472" y="1106753"/>
        <a:ext cx="98361" cy="3615"/>
      </dsp:txXfrm>
    </dsp:sp>
    <dsp:sp modelId="{11986A9D-34FD-4956-8C2C-5A4D1A8944AE}">
      <dsp:nvSpPr>
        <dsp:cNvPr id="0" name=""/>
        <dsp:cNvSpPr/>
      </dsp:nvSpPr>
      <dsp:spPr>
        <a:xfrm>
          <a:off x="2213448" y="1588"/>
          <a:ext cx="1572130" cy="943278"/>
        </a:xfrm>
        <a:prstGeom prst="rect">
          <a:avLst/>
        </a:prstGeom>
        <a:solidFill>
          <a:srgbClr val="1C73B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036" tIns="80863" rIns="77036" bIns="8086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entury Gothic" panose="020B0502020202020204" pitchFamily="34" charset="0"/>
            </a:rPr>
            <a:t>RAPC Nurse Telephone Clinic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entury Gothic" panose="020B0502020202020204" pitchFamily="34" charset="0"/>
            </a:rPr>
            <a:t>Day 3-7</a:t>
          </a:r>
        </a:p>
      </dsp:txBody>
      <dsp:txXfrm>
        <a:off x="2213448" y="1588"/>
        <a:ext cx="1572130" cy="943278"/>
      </dsp:txXfrm>
    </dsp:sp>
    <dsp:sp modelId="{A6846552-BCB8-4A3B-A430-EC5C7EC32245}">
      <dsp:nvSpPr>
        <dsp:cNvPr id="0" name=""/>
        <dsp:cNvSpPr/>
      </dsp:nvSpPr>
      <dsp:spPr>
        <a:xfrm>
          <a:off x="1850058" y="1732375"/>
          <a:ext cx="33099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0990" y="45720"/>
              </a:lnTo>
            </a:path>
          </a:pathLst>
        </a:custGeom>
        <a:noFill/>
        <a:ln w="9525" cap="flat" cmpd="sng" algn="ctr">
          <a:solidFill>
            <a:srgbClr val="1C73BE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06513" y="1776287"/>
        <a:ext cx="18079" cy="3615"/>
      </dsp:txXfrm>
    </dsp:sp>
    <dsp:sp modelId="{BFD64827-C752-44CB-873E-8A190C71D8C1}">
      <dsp:nvSpPr>
        <dsp:cNvPr id="0" name=""/>
        <dsp:cNvSpPr/>
      </dsp:nvSpPr>
      <dsp:spPr>
        <a:xfrm>
          <a:off x="279728" y="1306456"/>
          <a:ext cx="1572130" cy="943278"/>
        </a:xfrm>
        <a:prstGeom prst="rect">
          <a:avLst/>
        </a:prstGeom>
        <a:solidFill>
          <a:srgbClr val="1C73B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036" tIns="80863" rIns="77036" bIns="8086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entury Gothic" panose="020B0502020202020204" pitchFamily="34" charset="0"/>
            </a:rPr>
            <a:t>Consultation with MRI results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entury Gothic" panose="020B0502020202020204" pitchFamily="34" charset="0"/>
            </a:rPr>
            <a:t>Day &lt;10</a:t>
          </a:r>
        </a:p>
      </dsp:txBody>
      <dsp:txXfrm>
        <a:off x="279728" y="1306456"/>
        <a:ext cx="1572130" cy="943278"/>
      </dsp:txXfrm>
    </dsp:sp>
    <dsp:sp modelId="{841149A9-D24D-4A31-A52A-38A435C512BF}">
      <dsp:nvSpPr>
        <dsp:cNvPr id="0" name=""/>
        <dsp:cNvSpPr/>
      </dsp:nvSpPr>
      <dsp:spPr>
        <a:xfrm>
          <a:off x="1065793" y="2247934"/>
          <a:ext cx="1933720" cy="330990"/>
        </a:xfrm>
        <a:custGeom>
          <a:avLst/>
          <a:gdLst/>
          <a:ahLst/>
          <a:cxnLst/>
          <a:rect l="0" t="0" r="0" b="0"/>
          <a:pathLst>
            <a:path>
              <a:moveTo>
                <a:pt x="1933720" y="0"/>
              </a:moveTo>
              <a:lnTo>
                <a:pt x="1933720" y="182595"/>
              </a:lnTo>
              <a:lnTo>
                <a:pt x="0" y="182595"/>
              </a:lnTo>
              <a:lnTo>
                <a:pt x="0" y="330990"/>
              </a:lnTo>
            </a:path>
          </a:pathLst>
        </a:custGeom>
        <a:noFill/>
        <a:ln w="9525" cap="flat" cmpd="sng" algn="ctr">
          <a:solidFill>
            <a:srgbClr val="1C73BE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1983472" y="2411621"/>
        <a:ext cx="98361" cy="3615"/>
      </dsp:txXfrm>
    </dsp:sp>
    <dsp:sp modelId="{C44A8AB9-1817-4D8C-B3A4-AC2FF02B7288}">
      <dsp:nvSpPr>
        <dsp:cNvPr id="0" name=""/>
        <dsp:cNvSpPr/>
      </dsp:nvSpPr>
      <dsp:spPr>
        <a:xfrm>
          <a:off x="2213448" y="1306456"/>
          <a:ext cx="1572130" cy="943278"/>
        </a:xfrm>
        <a:prstGeom prst="rect">
          <a:avLst/>
        </a:prstGeom>
        <a:solidFill>
          <a:srgbClr val="1C73B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036" tIns="80863" rIns="77036" bIns="8086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entury Gothic" panose="020B0502020202020204" pitchFamily="34" charset="0"/>
            </a:rPr>
            <a:t>Prostate Biopsy Results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entury Gothic" panose="020B0502020202020204" pitchFamily="34" charset="0"/>
            </a:rPr>
            <a:t>Day &lt;14</a:t>
          </a:r>
        </a:p>
      </dsp:txBody>
      <dsp:txXfrm>
        <a:off x="2213448" y="1306456"/>
        <a:ext cx="1572130" cy="943278"/>
      </dsp:txXfrm>
    </dsp:sp>
    <dsp:sp modelId="{76DB037D-5208-49C6-B2E3-302C4BA010EA}">
      <dsp:nvSpPr>
        <dsp:cNvPr id="0" name=""/>
        <dsp:cNvSpPr/>
      </dsp:nvSpPr>
      <dsp:spPr>
        <a:xfrm>
          <a:off x="1850058" y="3037243"/>
          <a:ext cx="330990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30990" y="45720"/>
              </a:lnTo>
            </a:path>
          </a:pathLst>
        </a:custGeom>
        <a:noFill/>
        <a:ln w="9525" cap="flat" cmpd="sng" algn="ctr">
          <a:solidFill>
            <a:srgbClr val="1C73BE"/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006513" y="3081155"/>
        <a:ext cx="18079" cy="3615"/>
      </dsp:txXfrm>
    </dsp:sp>
    <dsp:sp modelId="{916CB9CC-16A3-4DB3-9BCC-4DA34F7D9658}">
      <dsp:nvSpPr>
        <dsp:cNvPr id="0" name=""/>
        <dsp:cNvSpPr/>
      </dsp:nvSpPr>
      <dsp:spPr>
        <a:xfrm>
          <a:off x="279728" y="2611324"/>
          <a:ext cx="1572130" cy="943278"/>
        </a:xfrm>
        <a:prstGeom prst="rect">
          <a:avLst/>
        </a:prstGeom>
        <a:solidFill>
          <a:srgbClr val="1C73B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036" tIns="80863" rIns="77036" bIns="8086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entury Gothic" panose="020B0502020202020204" pitchFamily="34" charset="0"/>
            </a:rPr>
            <a:t>MDT and Diagnosis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entury Gothic" panose="020B0502020202020204" pitchFamily="34" charset="0"/>
            </a:rPr>
            <a:t>Day &lt;28</a:t>
          </a:r>
        </a:p>
      </dsp:txBody>
      <dsp:txXfrm>
        <a:off x="279728" y="2611324"/>
        <a:ext cx="1572130" cy="943278"/>
      </dsp:txXfrm>
    </dsp:sp>
    <dsp:sp modelId="{8AE902CB-1ECB-4F9A-A9D5-D6C9A4B4865C}">
      <dsp:nvSpPr>
        <dsp:cNvPr id="0" name=""/>
        <dsp:cNvSpPr/>
      </dsp:nvSpPr>
      <dsp:spPr>
        <a:xfrm>
          <a:off x="2213448" y="2611324"/>
          <a:ext cx="1572130" cy="943278"/>
        </a:xfrm>
        <a:prstGeom prst="rect">
          <a:avLst/>
        </a:prstGeom>
        <a:solidFill>
          <a:srgbClr val="1C73BE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7036" tIns="80863" rIns="77036" bIns="80863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entury Gothic" panose="020B0502020202020204" pitchFamily="34" charset="0"/>
            </a:rPr>
            <a:t>Treatment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>
              <a:latin typeface="Century Gothic" panose="020B0502020202020204" pitchFamily="34" charset="0"/>
            </a:rPr>
            <a:t>Day &lt;62</a:t>
          </a:r>
        </a:p>
      </dsp:txBody>
      <dsp:txXfrm>
        <a:off x="2213448" y="2611324"/>
        <a:ext cx="1572130" cy="94327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32B4AC-A63E-4E34-8B1E-E0E8AB1BE774}">
      <dsp:nvSpPr>
        <dsp:cNvPr id="0" name=""/>
        <dsp:cNvSpPr/>
      </dsp:nvSpPr>
      <dsp:spPr>
        <a:xfrm>
          <a:off x="0" y="611829"/>
          <a:ext cx="3556463" cy="1235421"/>
        </a:xfrm>
        <a:prstGeom prst="roundRect">
          <a:avLst>
            <a:gd name="adj" fmla="val 10000"/>
          </a:avLst>
        </a:prstGeom>
        <a:solidFill>
          <a:srgbClr val="1C73BE"/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0" kern="1200" dirty="0">
              <a:latin typeface="Century Gothic" panose="020B0502020202020204" pitchFamily="34" charset="0"/>
            </a:rPr>
            <a:t>Delivery of high intensity ultrasound energy- Lead to a Rapid rise in intracellular temperature and thus leading to instant cell death, while preserving surrounding tissues</a:t>
          </a:r>
        </a:p>
      </dsp:txBody>
      <dsp:txXfrm>
        <a:off x="36184" y="648013"/>
        <a:ext cx="3484095" cy="11630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#5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8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F1FFD573-63AC-5B41-8408-C4EEFB13A200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8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88859A18-8B6F-6247-ACFC-012F51E4C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7253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1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/>
          <a:lstStyle>
            <a:lvl1pPr algn="r">
              <a:defRPr sz="1700"/>
            </a:lvl1pPr>
          </a:lstStyle>
          <a:p>
            <a:fld id="{EBD7CF49-64BB-DB4D-8FC0-A1F7B9126035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79388" y="1076325"/>
            <a:ext cx="9569450" cy="5383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62" tIns="66381" rIns="132762" bIns="6638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6819742"/>
            <a:ext cx="7942580" cy="6460807"/>
          </a:xfrm>
          <a:prstGeom prst="rect">
            <a:avLst/>
          </a:prstGeom>
        </p:spPr>
        <p:txBody>
          <a:bodyPr vert="horz" lIns="132762" tIns="66381" rIns="132762" bIns="66381" rtlCol="0"/>
          <a:lstStyle/>
          <a:p>
            <a:pPr lvl="0"/>
            <a:r>
              <a:rPr lang="ga-IE"/>
              <a:t>Click to edit Master text styles</a:t>
            </a:r>
          </a:p>
          <a:p>
            <a:pPr lvl="1"/>
            <a:r>
              <a:rPr lang="ga-IE"/>
              <a:t>Second level</a:t>
            </a:r>
          </a:p>
          <a:p>
            <a:pPr lvl="2"/>
            <a:r>
              <a:rPr lang="ga-IE"/>
              <a:t>Third level</a:t>
            </a:r>
          </a:p>
          <a:p>
            <a:pPr lvl="3"/>
            <a:r>
              <a:rPr lang="ga-IE"/>
              <a:t>Fourth level</a:t>
            </a:r>
          </a:p>
          <a:p>
            <a:pPr lvl="4"/>
            <a:r>
              <a:rPr lang="ga-I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l">
              <a:defRPr sz="17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13636992"/>
            <a:ext cx="4302231" cy="717867"/>
          </a:xfrm>
          <a:prstGeom prst="rect">
            <a:avLst/>
          </a:prstGeom>
        </p:spPr>
        <p:txBody>
          <a:bodyPr vert="horz" lIns="132762" tIns="66381" rIns="132762" bIns="66381" rtlCol="0" anchor="b"/>
          <a:lstStyle>
            <a:lvl1pPr algn="r">
              <a:defRPr sz="1700"/>
            </a:lvl1pPr>
          </a:lstStyle>
          <a:p>
            <a:fld id="{778088C6-DB3F-4F41-9CC6-6728ACB461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90484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78088C6-DB3F-4F41-9CC6-6728ACB46118}" type="slidenum">
              <a:rPr kumimoji="0" lang="en-US" sz="17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7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3123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2658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6EE73-8E28-12C6-1996-B7C1D57FA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98F6FC-51D1-6EC4-22C4-414876A82E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D20373-F94B-A1D5-DEBA-D38CA1F098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0DDD73-A8DF-9DA0-777B-211D6ACE1F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25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C2B12A-6383-0386-5245-2BD6E66FD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408551-FD5A-7638-6D04-E107B4FC94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9FD4CC-0844-A131-E82B-43D9BD7FFA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4B700E-ABC2-E7D2-2A93-D09EB9D443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686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78088C6-DB3F-4F41-9CC6-6728ACB4611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465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" y="3882120"/>
            <a:ext cx="8730234" cy="63412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3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7735" y="4485132"/>
            <a:ext cx="8709660" cy="39776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20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50AF6FA-7D1D-1351-A76E-43C54D28FD6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5665" y="200025"/>
            <a:ext cx="8737092" cy="3640361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4793743"/>
            <a:ext cx="2104054" cy="24785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103386" y="4793743"/>
            <a:ext cx="2620736" cy="247850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  <a:effectLst/>
              </a:defRPr>
            </a:lvl1pPr>
          </a:lstStyle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24122" y="4793743"/>
            <a:ext cx="321905" cy="247850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69607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7085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45197" y="156566"/>
            <a:ext cx="3049554" cy="2794453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3750" dirty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51547" y="3634740"/>
            <a:ext cx="3049554" cy="1035558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2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A934108-77F2-43A6-38EF-C1CDEDD103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5740" y="200025"/>
            <a:ext cx="5429249" cy="4742168"/>
          </a:xfrm>
          <a:custGeom>
            <a:avLst/>
            <a:gdLst>
              <a:gd name="connsiteX0" fmla="*/ 291359 w 7238998"/>
              <a:gd name="connsiteY0" fmla="*/ 0 h 6322891"/>
              <a:gd name="connsiteX1" fmla="*/ 6947639 w 7238998"/>
              <a:gd name="connsiteY1" fmla="*/ 0 h 6322891"/>
              <a:gd name="connsiteX2" fmla="*/ 7238998 w 7238998"/>
              <a:gd name="connsiteY2" fmla="*/ 291359 h 6322891"/>
              <a:gd name="connsiteX3" fmla="*/ 7238998 w 7238998"/>
              <a:gd name="connsiteY3" fmla="*/ 6031532 h 6322891"/>
              <a:gd name="connsiteX4" fmla="*/ 6947639 w 7238998"/>
              <a:gd name="connsiteY4" fmla="*/ 6322891 h 6322891"/>
              <a:gd name="connsiteX5" fmla="*/ 291359 w 7238998"/>
              <a:gd name="connsiteY5" fmla="*/ 6322891 h 6322891"/>
              <a:gd name="connsiteX6" fmla="*/ 0 w 7238998"/>
              <a:gd name="connsiteY6" fmla="*/ 6031532 h 6322891"/>
              <a:gd name="connsiteX7" fmla="*/ 0 w 7238998"/>
              <a:gd name="connsiteY7" fmla="*/ 291359 h 6322891"/>
              <a:gd name="connsiteX8" fmla="*/ 291359 w 7238998"/>
              <a:gd name="connsiteY8" fmla="*/ 0 h 6322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38998" h="6322891">
                <a:moveTo>
                  <a:pt x="291359" y="0"/>
                </a:moveTo>
                <a:lnTo>
                  <a:pt x="6947639" y="0"/>
                </a:lnTo>
                <a:cubicBezTo>
                  <a:pt x="7108552" y="0"/>
                  <a:pt x="7238998" y="130446"/>
                  <a:pt x="7238998" y="291359"/>
                </a:cubicBezTo>
                <a:lnTo>
                  <a:pt x="7238998" y="6031532"/>
                </a:lnTo>
                <a:cubicBezTo>
                  <a:pt x="7238998" y="6192445"/>
                  <a:pt x="7108552" y="6322891"/>
                  <a:pt x="6947639" y="6322891"/>
                </a:cubicBezTo>
                <a:lnTo>
                  <a:pt x="291359" y="6322891"/>
                </a:lnTo>
                <a:cubicBezTo>
                  <a:pt x="130446" y="6322891"/>
                  <a:pt x="0" y="6192445"/>
                  <a:pt x="0" y="6031532"/>
                </a:cubicBezTo>
                <a:lnTo>
                  <a:pt x="0" y="291359"/>
                </a:lnTo>
                <a:cubicBezTo>
                  <a:pt x="0" y="130446"/>
                  <a:pt x="130446" y="0"/>
                  <a:pt x="291359" y="0"/>
                </a:cubicBezTo>
                <a:close/>
              </a:path>
            </a:pathLst>
          </a:custGeom>
          <a:blipFill dpi="0" rotWithShape="1">
            <a:blip r:embed="rId2">
              <a:alphaModFix amt="7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749861" y="4793742"/>
            <a:ext cx="2027833" cy="25374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8125" y="4793742"/>
            <a:ext cx="774063" cy="253746"/>
          </a:xfrm>
        </p:spPr>
        <p:txBody>
          <a:bodyPr/>
          <a:lstStyle>
            <a:lvl1pPr>
              <a:defRPr>
                <a:solidFill>
                  <a:schemeClr val="tx2"/>
                </a:solidFill>
                <a:effectLst/>
              </a:defRPr>
            </a:lvl1pPr>
          </a:lstStyle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2188" y="4791628"/>
            <a:ext cx="342900" cy="25374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7175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3949" y="1147157"/>
            <a:ext cx="6116103" cy="1742912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33036" y="3040128"/>
            <a:ext cx="4477928" cy="804509"/>
          </a:xfrm>
        </p:spPr>
        <p:txBody>
          <a:bodyPr anchor="t">
            <a:normAutofit/>
          </a:bodyPr>
          <a:lstStyle>
            <a:lvl1pPr marL="0" indent="0" algn="ctr">
              <a:buNone/>
              <a:defRPr sz="120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80947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92EA34-13CC-54C1-DE3D-4F1D5D55C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297" y="2400300"/>
            <a:ext cx="6752171" cy="2686638"/>
          </a:xfrm>
        </p:spPr>
        <p:txBody>
          <a:bodyPr anchor="b">
            <a:normAutofit/>
          </a:bodyPr>
          <a:lstStyle>
            <a:lvl1pPr>
              <a:defRPr sz="5175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1849E7-8E94-3B02-239C-AAB481596B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028" y="105912"/>
            <a:ext cx="2027833" cy="25374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845713-EE4C-7615-B812-531C14CF0C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858125" y="105912"/>
            <a:ext cx="774063" cy="25374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644BD7-C050-D052-8408-65ADAAF67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2188" y="105912"/>
            <a:ext cx="342900" cy="253746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96573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62" y="142267"/>
            <a:ext cx="8506429" cy="1222114"/>
          </a:xfrm>
        </p:spPr>
        <p:txBody>
          <a:bodyPr anchor="t">
            <a:normAutofit/>
          </a:bodyPr>
          <a:lstStyle>
            <a:lvl1pPr>
              <a:defRPr sz="570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72000" y="1771650"/>
            <a:ext cx="4371975" cy="2857500"/>
          </a:xfrm>
        </p:spPr>
        <p:txBody>
          <a:bodyPr vert="horz" lIns="91440" tIns="45720" rIns="91440" bIns="45720" rtlCol="0" anchor="b">
            <a:normAutofit/>
          </a:bodyPr>
          <a:lstStyle>
            <a:lvl1pPr marL="342900" indent="-342900">
              <a:buFont typeface="+mj-lt"/>
              <a:buAutoNum type="arabicPeriod"/>
              <a:defRPr lang="en-US" sz="1200" dirty="0"/>
            </a:lvl1pPr>
            <a:lvl2pPr marL="428625" indent="-257175">
              <a:buFont typeface="+mj-lt"/>
              <a:buAutoNum type="arabicPeriod"/>
              <a:defRPr lang="en-US" sz="1200" dirty="0"/>
            </a:lvl2pPr>
            <a:lvl3pPr marL="600075" indent="-257175">
              <a:buFont typeface="+mj-lt"/>
              <a:buAutoNum type="arabicPeriod"/>
              <a:defRPr lang="en-US" sz="1200" dirty="0"/>
            </a:lvl3pPr>
            <a:lvl4pPr>
              <a:buFont typeface="+mj-lt"/>
              <a:buAutoNum type="arabicPeriod"/>
              <a:defRPr lang="en-US" sz="1200" dirty="0"/>
            </a:lvl4pPr>
            <a:lvl5pPr>
              <a:buFont typeface="+mj-lt"/>
              <a:buAutoNum type="arabicPeriod"/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29679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3046397"/>
            <a:ext cx="4434840" cy="1701269"/>
          </a:xfrm>
        </p:spPr>
        <p:txBody>
          <a:bodyPr anchor="t">
            <a:normAutofit/>
          </a:bodyPr>
          <a:lstStyle>
            <a:lvl1pPr>
              <a:defRPr sz="43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F88BC23C-4171-DFCF-3175-10D2602FF56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205740" y="201381"/>
            <a:ext cx="8737092" cy="2706814"/>
          </a:xfrm>
          <a:custGeom>
            <a:avLst/>
            <a:gdLst>
              <a:gd name="connsiteX0" fmla="*/ 283385 w 11658600"/>
              <a:gd name="connsiteY0" fmla="*/ 0 h 3609085"/>
              <a:gd name="connsiteX1" fmla="*/ 11375215 w 11658600"/>
              <a:gd name="connsiteY1" fmla="*/ 0 h 3609085"/>
              <a:gd name="connsiteX2" fmla="*/ 11658600 w 11658600"/>
              <a:gd name="connsiteY2" fmla="*/ 283385 h 3609085"/>
              <a:gd name="connsiteX3" fmla="*/ 11658600 w 11658600"/>
              <a:gd name="connsiteY3" fmla="*/ 3325700 h 3609085"/>
              <a:gd name="connsiteX4" fmla="*/ 11375215 w 11658600"/>
              <a:gd name="connsiteY4" fmla="*/ 3609085 h 3609085"/>
              <a:gd name="connsiteX5" fmla="*/ 283385 w 11658600"/>
              <a:gd name="connsiteY5" fmla="*/ 3609085 h 3609085"/>
              <a:gd name="connsiteX6" fmla="*/ 0 w 11658600"/>
              <a:gd name="connsiteY6" fmla="*/ 3325700 h 3609085"/>
              <a:gd name="connsiteX7" fmla="*/ 0 w 11658600"/>
              <a:gd name="connsiteY7" fmla="*/ 283385 h 3609085"/>
              <a:gd name="connsiteX8" fmla="*/ 283385 w 11658600"/>
              <a:gd name="connsiteY8" fmla="*/ 0 h 3609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8600" h="3609085">
                <a:moveTo>
                  <a:pt x="283385" y="0"/>
                </a:moveTo>
                <a:lnTo>
                  <a:pt x="11375215" y="0"/>
                </a:lnTo>
                <a:cubicBezTo>
                  <a:pt x="11531724" y="0"/>
                  <a:pt x="11658600" y="126876"/>
                  <a:pt x="11658600" y="283385"/>
                </a:cubicBezTo>
                <a:lnTo>
                  <a:pt x="11658600" y="3325700"/>
                </a:lnTo>
                <a:cubicBezTo>
                  <a:pt x="11658600" y="3482209"/>
                  <a:pt x="11531724" y="3609085"/>
                  <a:pt x="11375215" y="3609085"/>
                </a:cubicBezTo>
                <a:lnTo>
                  <a:pt x="283385" y="3609085"/>
                </a:lnTo>
                <a:cubicBezTo>
                  <a:pt x="126876" y="3609085"/>
                  <a:pt x="0" y="3482209"/>
                  <a:pt x="0" y="3325700"/>
                </a:cubicBezTo>
                <a:lnTo>
                  <a:pt x="0" y="283385"/>
                </a:lnTo>
                <a:cubicBezTo>
                  <a:pt x="0" y="126876"/>
                  <a:pt x="126876" y="0"/>
                  <a:pt x="283385" y="0"/>
                </a:cubicBezTo>
                <a:close/>
              </a:path>
            </a:pathLst>
          </a:custGeo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36980" y="3029338"/>
            <a:ext cx="3314701" cy="1701270"/>
          </a:xfrm>
        </p:spPr>
        <p:txBody>
          <a:bodyPr vert="horz" lIns="91440" tIns="45720" rIns="91440" bIns="45720" rtlCol="0">
            <a:normAutofit/>
          </a:bodyPr>
          <a:lstStyle>
            <a:lvl1pPr marL="257175" indent="-257175">
              <a:buFont typeface="+mj-lt"/>
              <a:buAutoNum type="arabicPeriod"/>
              <a:defRPr lang="en-US" sz="1050" dirty="0"/>
            </a:lvl1pPr>
            <a:lvl2pPr marL="428625" indent="-257175">
              <a:buFont typeface="+mj-lt"/>
              <a:buAutoNum type="arabicPeriod"/>
              <a:defRPr lang="en-US" sz="1050" dirty="0"/>
            </a:lvl2pPr>
            <a:lvl3pPr marL="600075" indent="-257175">
              <a:buFont typeface="+mj-lt"/>
              <a:buAutoNum type="arabicPeriod"/>
              <a:defRPr lang="en-US" sz="1050" dirty="0"/>
            </a:lvl3pPr>
            <a:lvl4pPr>
              <a:buFont typeface="+mj-lt"/>
              <a:buAutoNum type="arabicPeriod"/>
              <a:defRPr lang="en-US" sz="1050" dirty="0"/>
            </a:lvl4pPr>
            <a:lvl5pPr>
              <a:buFont typeface="+mj-lt"/>
              <a:buAutoNum type="arabicPeriod"/>
              <a:defRPr lang="en-US" sz="1050" dirty="0"/>
            </a:lvl5pPr>
          </a:lstStyle>
          <a:p>
            <a:pPr marL="171450" lvl="0" indent="-171450"/>
            <a:r>
              <a:rPr lang="en-US"/>
              <a:t>Click to edit Master text styles</a:t>
            </a:r>
          </a:p>
          <a:p>
            <a:pPr marL="171450" lvl="1" indent="-171450"/>
            <a:r>
              <a:rPr lang="en-US"/>
              <a:t>Second level</a:t>
            </a:r>
          </a:p>
          <a:p>
            <a:pPr marL="171450" lvl="2" indent="-171450"/>
            <a:r>
              <a:rPr lang="en-US"/>
              <a:t>Third level</a:t>
            </a:r>
          </a:p>
          <a:p>
            <a:pPr marL="171450" lvl="3" indent="-171450"/>
            <a:r>
              <a:rPr lang="en-US"/>
              <a:t>Fourth level</a:t>
            </a:r>
          </a:p>
          <a:p>
            <a:pPr marL="171450" lvl="4" indent="-17145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4790803"/>
            <a:ext cx="2027833" cy="2537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45986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848" y="1228724"/>
            <a:ext cx="2486025" cy="2904951"/>
          </a:xfrm>
        </p:spPr>
        <p:txBody>
          <a:bodyPr anchor="t">
            <a:normAutofit/>
          </a:bodyPr>
          <a:lstStyle>
            <a:lvl1pPr>
              <a:defRPr sz="22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675764" y="1228725"/>
            <a:ext cx="4560570" cy="290495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489685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164593"/>
            <a:ext cx="2482796" cy="3043595"/>
          </a:xfrm>
        </p:spPr>
        <p:txBody>
          <a:bodyPr anchor="t">
            <a:normAutofit/>
          </a:bodyPr>
          <a:lstStyle>
            <a:lvl1pPr>
              <a:defRPr sz="22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79506" y="200025"/>
            <a:ext cx="5766371" cy="4535877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06350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9644" y="164592"/>
            <a:ext cx="4782410" cy="799505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C455FC9-9346-2F53-C58C-5C64036CD9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5740" y="201430"/>
            <a:ext cx="3314700" cy="4744477"/>
          </a:xfrm>
          <a:custGeom>
            <a:avLst/>
            <a:gdLst>
              <a:gd name="connsiteX0" fmla="*/ 300746 w 4381500"/>
              <a:gd name="connsiteY0" fmla="*/ 0 h 6290961"/>
              <a:gd name="connsiteX1" fmla="*/ 4080754 w 4381500"/>
              <a:gd name="connsiteY1" fmla="*/ 0 h 6290961"/>
              <a:gd name="connsiteX2" fmla="*/ 4381500 w 4381500"/>
              <a:gd name="connsiteY2" fmla="*/ 300746 h 6290961"/>
              <a:gd name="connsiteX3" fmla="*/ 4381500 w 4381500"/>
              <a:gd name="connsiteY3" fmla="*/ 5990215 h 6290961"/>
              <a:gd name="connsiteX4" fmla="*/ 4080754 w 4381500"/>
              <a:gd name="connsiteY4" fmla="*/ 6290961 h 6290961"/>
              <a:gd name="connsiteX5" fmla="*/ 300746 w 4381500"/>
              <a:gd name="connsiteY5" fmla="*/ 6290961 h 6290961"/>
              <a:gd name="connsiteX6" fmla="*/ 0 w 4381500"/>
              <a:gd name="connsiteY6" fmla="*/ 5990215 h 6290961"/>
              <a:gd name="connsiteX7" fmla="*/ 0 w 4381500"/>
              <a:gd name="connsiteY7" fmla="*/ 300746 h 6290961"/>
              <a:gd name="connsiteX8" fmla="*/ 300746 w 4381500"/>
              <a:gd name="connsiteY8" fmla="*/ 0 h 6290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381500" h="6290961">
                <a:moveTo>
                  <a:pt x="300746" y="0"/>
                </a:moveTo>
                <a:lnTo>
                  <a:pt x="4080754" y="0"/>
                </a:lnTo>
                <a:cubicBezTo>
                  <a:pt x="4246851" y="0"/>
                  <a:pt x="4381500" y="134649"/>
                  <a:pt x="4381500" y="300746"/>
                </a:cubicBezTo>
                <a:lnTo>
                  <a:pt x="4381500" y="5990215"/>
                </a:lnTo>
                <a:cubicBezTo>
                  <a:pt x="4381500" y="6156312"/>
                  <a:pt x="4246851" y="6290961"/>
                  <a:pt x="4080754" y="6290961"/>
                </a:cubicBezTo>
                <a:lnTo>
                  <a:pt x="300746" y="6290961"/>
                </a:lnTo>
                <a:cubicBezTo>
                  <a:pt x="134649" y="6290961"/>
                  <a:pt x="0" y="6156312"/>
                  <a:pt x="0" y="5990215"/>
                </a:cubicBezTo>
                <a:lnTo>
                  <a:pt x="0" y="300746"/>
                </a:lnTo>
                <a:cubicBezTo>
                  <a:pt x="0" y="134649"/>
                  <a:pt x="134649" y="0"/>
                  <a:pt x="3007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689644" y="964097"/>
            <a:ext cx="4782410" cy="3739766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89645" y="4790803"/>
            <a:ext cx="2027833" cy="2537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131024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1527" y="164592"/>
            <a:ext cx="5430973" cy="692658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Picture Placeholder 9">
            <a:extLst>
              <a:ext uri="{FF2B5EF4-FFF2-40B4-BE49-F238E27FC236}">
                <a16:creationId xmlns:a16="http://schemas.microsoft.com/office/drawing/2014/main" id="{FC55F3DB-E75F-ADDF-8222-D3F62F2CCE8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5740" y="201430"/>
            <a:ext cx="2756916" cy="4745736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4 h 6320854"/>
              <a:gd name="connsiteX10" fmla="*/ 105939 w 3675888"/>
              <a:gd name="connsiteY10" fmla="*/ 6252721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7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4"/>
                </a:lnTo>
                <a:lnTo>
                  <a:pt x="105939" y="6252721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7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141526" y="857250"/>
            <a:ext cx="5430974" cy="3929634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1527" y="4787236"/>
            <a:ext cx="2027833" cy="2537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33934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164592"/>
            <a:ext cx="5430973" cy="692658"/>
          </a:xfrm>
        </p:spPr>
        <p:txBody>
          <a:bodyPr anchor="t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7160" y="857250"/>
            <a:ext cx="5430974" cy="3929634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7160" y="4787236"/>
            <a:ext cx="2027833" cy="2537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94070" y="4790346"/>
            <a:ext cx="774063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568133" y="4790346"/>
            <a:ext cx="342900" cy="253746"/>
          </a:xfrm>
        </p:spPr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F47C8A4F-E753-8148-3650-49C421EB54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187059" y="201430"/>
            <a:ext cx="2756916" cy="4745736"/>
          </a:xfrm>
          <a:custGeom>
            <a:avLst/>
            <a:gdLst>
              <a:gd name="connsiteX0" fmla="*/ 301545 w 3675888"/>
              <a:gd name="connsiteY0" fmla="*/ 0 h 6320854"/>
              <a:gd name="connsiteX1" fmla="*/ 3375347 w 3675888"/>
              <a:gd name="connsiteY1" fmla="*/ 0 h 6320854"/>
              <a:gd name="connsiteX2" fmla="*/ 3675888 w 3675888"/>
              <a:gd name="connsiteY2" fmla="*/ 300541 h 6320854"/>
              <a:gd name="connsiteX3" fmla="*/ 3675888 w 3675888"/>
              <a:gd name="connsiteY3" fmla="*/ 6025428 h 6320854"/>
              <a:gd name="connsiteX4" fmla="*/ 3492331 w 3675888"/>
              <a:gd name="connsiteY4" fmla="*/ 6302351 h 6320854"/>
              <a:gd name="connsiteX5" fmla="*/ 3400682 w 3675888"/>
              <a:gd name="connsiteY5" fmla="*/ 6320854 h 6320854"/>
              <a:gd name="connsiteX6" fmla="*/ 275206 w 3675888"/>
              <a:gd name="connsiteY6" fmla="*/ 6320854 h 6320854"/>
              <a:gd name="connsiteX7" fmla="*/ 186647 w 3675888"/>
              <a:gd name="connsiteY7" fmla="*/ 6302975 h 6320854"/>
              <a:gd name="connsiteX8" fmla="*/ 184171 w 3675888"/>
              <a:gd name="connsiteY8" fmla="*/ 6302204 h 6320854"/>
              <a:gd name="connsiteX9" fmla="*/ 114619 w 3675888"/>
              <a:gd name="connsiteY9" fmla="*/ 6259883 h 6320854"/>
              <a:gd name="connsiteX10" fmla="*/ 105939 w 3675888"/>
              <a:gd name="connsiteY10" fmla="*/ 6252722 h 6320854"/>
              <a:gd name="connsiteX11" fmla="*/ 51500 w 3675888"/>
              <a:gd name="connsiteY11" fmla="*/ 6192635 h 6320854"/>
              <a:gd name="connsiteX12" fmla="*/ 16622 w 3675888"/>
              <a:gd name="connsiteY12" fmla="*/ 6119873 h 6320854"/>
              <a:gd name="connsiteX13" fmla="*/ 12538 w 3675888"/>
              <a:gd name="connsiteY13" fmla="*/ 6106716 h 6320854"/>
              <a:gd name="connsiteX14" fmla="*/ 0 w 3675888"/>
              <a:gd name="connsiteY14" fmla="*/ 6023550 h 6320854"/>
              <a:gd name="connsiteX15" fmla="*/ 0 w 3675888"/>
              <a:gd name="connsiteY15" fmla="*/ 302420 h 6320854"/>
              <a:gd name="connsiteX16" fmla="*/ 301545 w 3675888"/>
              <a:gd name="connsiteY16" fmla="*/ 0 h 632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75888" h="6320854">
                <a:moveTo>
                  <a:pt x="301545" y="0"/>
                </a:moveTo>
                <a:lnTo>
                  <a:pt x="3375347" y="0"/>
                </a:lnTo>
                <a:cubicBezTo>
                  <a:pt x="3541331" y="0"/>
                  <a:pt x="3675888" y="134557"/>
                  <a:pt x="3675888" y="300541"/>
                </a:cubicBezTo>
                <a:lnTo>
                  <a:pt x="3675888" y="6025428"/>
                </a:lnTo>
                <a:cubicBezTo>
                  <a:pt x="3675888" y="6149916"/>
                  <a:pt x="3600200" y="6256727"/>
                  <a:pt x="3492331" y="6302351"/>
                </a:cubicBezTo>
                <a:lnTo>
                  <a:pt x="3400682" y="6320854"/>
                </a:lnTo>
                <a:lnTo>
                  <a:pt x="275206" y="6320854"/>
                </a:lnTo>
                <a:lnTo>
                  <a:pt x="186647" y="6302975"/>
                </a:lnTo>
                <a:lnTo>
                  <a:pt x="184171" y="6302204"/>
                </a:lnTo>
                <a:lnTo>
                  <a:pt x="114619" y="6259883"/>
                </a:lnTo>
                <a:lnTo>
                  <a:pt x="105939" y="6252722"/>
                </a:lnTo>
                <a:lnTo>
                  <a:pt x="51500" y="6192635"/>
                </a:lnTo>
                <a:lnTo>
                  <a:pt x="16622" y="6119873"/>
                </a:lnTo>
                <a:lnTo>
                  <a:pt x="12538" y="6106716"/>
                </a:lnTo>
                <a:lnTo>
                  <a:pt x="0" y="6023550"/>
                </a:lnTo>
                <a:lnTo>
                  <a:pt x="0" y="302420"/>
                </a:lnTo>
                <a:cubicBezTo>
                  <a:pt x="0" y="135398"/>
                  <a:pt x="135007" y="0"/>
                  <a:pt x="30154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27964706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92" y="164592"/>
            <a:ext cx="3538072" cy="88566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392" y="1050258"/>
            <a:ext cx="3546784" cy="3653605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91129" y="4793096"/>
            <a:ext cx="974088" cy="253746"/>
          </a:xfrm>
        </p:spPr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65217" y="4793096"/>
            <a:ext cx="342900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0846273-A5CB-BDCB-C625-903F863EC30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200528" y="200025"/>
            <a:ext cx="4743352" cy="4743450"/>
          </a:xfrm>
          <a:custGeom>
            <a:avLst/>
            <a:gdLst>
              <a:gd name="connsiteX0" fmla="*/ 269395 w 6111507"/>
              <a:gd name="connsiteY0" fmla="*/ 0 h 6172338"/>
              <a:gd name="connsiteX1" fmla="*/ 5842112 w 6111507"/>
              <a:gd name="connsiteY1" fmla="*/ 0 h 6172338"/>
              <a:gd name="connsiteX2" fmla="*/ 6111507 w 6111507"/>
              <a:gd name="connsiteY2" fmla="*/ 268145 h 6172338"/>
              <a:gd name="connsiteX3" fmla="*/ 6111507 w 6111507"/>
              <a:gd name="connsiteY3" fmla="*/ 5904194 h 6172338"/>
              <a:gd name="connsiteX4" fmla="*/ 5842112 w 6111507"/>
              <a:gd name="connsiteY4" fmla="*/ 6172338 h 6172338"/>
              <a:gd name="connsiteX5" fmla="*/ 269395 w 6111507"/>
              <a:gd name="connsiteY5" fmla="*/ 6172338 h 6172338"/>
              <a:gd name="connsiteX6" fmla="*/ 0 w 6111507"/>
              <a:gd name="connsiteY6" fmla="*/ 5904194 h 6172338"/>
              <a:gd name="connsiteX7" fmla="*/ 0 w 6111507"/>
              <a:gd name="connsiteY7" fmla="*/ 268145 h 6172338"/>
              <a:gd name="connsiteX8" fmla="*/ 269395 w 6111507"/>
              <a:gd name="connsiteY8" fmla="*/ 0 h 6172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111507" h="6172338">
                <a:moveTo>
                  <a:pt x="269395" y="0"/>
                </a:moveTo>
                <a:lnTo>
                  <a:pt x="5842112" y="0"/>
                </a:lnTo>
                <a:cubicBezTo>
                  <a:pt x="5990895" y="0"/>
                  <a:pt x="6111507" y="120052"/>
                  <a:pt x="6111507" y="268145"/>
                </a:cubicBezTo>
                <a:lnTo>
                  <a:pt x="6111507" y="5904194"/>
                </a:lnTo>
                <a:cubicBezTo>
                  <a:pt x="6111507" y="6052286"/>
                  <a:pt x="5990895" y="6172338"/>
                  <a:pt x="5842112" y="6172338"/>
                </a:cubicBezTo>
                <a:lnTo>
                  <a:pt x="269395" y="6172338"/>
                </a:lnTo>
                <a:cubicBezTo>
                  <a:pt x="120612" y="6172338"/>
                  <a:pt x="0" y="6052286"/>
                  <a:pt x="0" y="5904194"/>
                </a:cubicBezTo>
                <a:lnTo>
                  <a:pt x="0" y="268145"/>
                </a:lnTo>
                <a:cubicBezTo>
                  <a:pt x="0" y="120052"/>
                  <a:pt x="120612" y="0"/>
                  <a:pt x="26939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8093865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1" y="165652"/>
            <a:ext cx="2406015" cy="231647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26FEEE5C-15B3-8386-23D3-B6B236C668F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514725" y="200025"/>
            <a:ext cx="2625404" cy="4743450"/>
          </a:xfrm>
          <a:custGeom>
            <a:avLst/>
            <a:gdLst>
              <a:gd name="connsiteX0" fmla="*/ 292116 w 3808553"/>
              <a:gd name="connsiteY0" fmla="*/ 0 h 6172200"/>
              <a:gd name="connsiteX1" fmla="*/ 3516437 w 3808553"/>
              <a:gd name="connsiteY1" fmla="*/ 0 h 6172200"/>
              <a:gd name="connsiteX2" fmla="*/ 3808553 w 3808553"/>
              <a:gd name="connsiteY2" fmla="*/ 292116 h 6172200"/>
              <a:gd name="connsiteX3" fmla="*/ 3808553 w 3808553"/>
              <a:gd name="connsiteY3" fmla="*/ 5880084 h 6172200"/>
              <a:gd name="connsiteX4" fmla="*/ 3516437 w 3808553"/>
              <a:gd name="connsiteY4" fmla="*/ 6172200 h 6172200"/>
              <a:gd name="connsiteX5" fmla="*/ 292116 w 3808553"/>
              <a:gd name="connsiteY5" fmla="*/ 6172200 h 6172200"/>
              <a:gd name="connsiteX6" fmla="*/ 0 w 3808553"/>
              <a:gd name="connsiteY6" fmla="*/ 5880084 h 6172200"/>
              <a:gd name="connsiteX7" fmla="*/ 0 w 3808553"/>
              <a:gd name="connsiteY7" fmla="*/ 292116 h 6172200"/>
              <a:gd name="connsiteX8" fmla="*/ 292116 w 3808553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08553" h="6172200">
                <a:moveTo>
                  <a:pt x="292116" y="0"/>
                </a:moveTo>
                <a:lnTo>
                  <a:pt x="3516437" y="0"/>
                </a:lnTo>
                <a:cubicBezTo>
                  <a:pt x="3677768" y="0"/>
                  <a:pt x="3808553" y="130785"/>
                  <a:pt x="3808553" y="292116"/>
                </a:cubicBezTo>
                <a:lnTo>
                  <a:pt x="3808553" y="5880084"/>
                </a:lnTo>
                <a:cubicBezTo>
                  <a:pt x="3808553" y="6041415"/>
                  <a:pt x="3677768" y="6172200"/>
                  <a:pt x="3516437" y="6172200"/>
                </a:cubicBezTo>
                <a:lnTo>
                  <a:pt x="292116" y="6172200"/>
                </a:lnTo>
                <a:cubicBezTo>
                  <a:pt x="130785" y="6172200"/>
                  <a:pt x="0" y="6041415"/>
                  <a:pt x="0" y="5880084"/>
                </a:cubicBezTo>
                <a:lnTo>
                  <a:pt x="0" y="292116"/>
                </a:lnTo>
                <a:cubicBezTo>
                  <a:pt x="0" y="130785"/>
                  <a:pt x="130785" y="0"/>
                  <a:pt x="29211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5815" y="165652"/>
            <a:ext cx="2400300" cy="4541666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55278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5317" y="164593"/>
            <a:ext cx="2918576" cy="91900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B3BE62AC-2855-BB28-0282-25CA658273E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2855" y="198882"/>
            <a:ext cx="5238477" cy="4745736"/>
          </a:xfrm>
          <a:custGeom>
            <a:avLst/>
            <a:gdLst>
              <a:gd name="connsiteX0" fmla="*/ 302565 w 7228936"/>
              <a:gd name="connsiteY0" fmla="*/ 0 h 6316602"/>
              <a:gd name="connsiteX1" fmla="*/ 6926371 w 7228936"/>
              <a:gd name="connsiteY1" fmla="*/ 0 h 6316602"/>
              <a:gd name="connsiteX2" fmla="*/ 7228936 w 7228936"/>
              <a:gd name="connsiteY2" fmla="*/ 302565 h 6316602"/>
              <a:gd name="connsiteX3" fmla="*/ 7228936 w 7228936"/>
              <a:gd name="connsiteY3" fmla="*/ 6014037 h 6316602"/>
              <a:gd name="connsiteX4" fmla="*/ 6926371 w 7228936"/>
              <a:gd name="connsiteY4" fmla="*/ 6316602 h 6316602"/>
              <a:gd name="connsiteX5" fmla="*/ 302565 w 7228936"/>
              <a:gd name="connsiteY5" fmla="*/ 6316602 h 6316602"/>
              <a:gd name="connsiteX6" fmla="*/ 0 w 7228936"/>
              <a:gd name="connsiteY6" fmla="*/ 6014037 h 6316602"/>
              <a:gd name="connsiteX7" fmla="*/ 0 w 7228936"/>
              <a:gd name="connsiteY7" fmla="*/ 302565 h 6316602"/>
              <a:gd name="connsiteX8" fmla="*/ 302565 w 7228936"/>
              <a:gd name="connsiteY8" fmla="*/ 0 h 6316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228936" h="6316602">
                <a:moveTo>
                  <a:pt x="302565" y="0"/>
                </a:moveTo>
                <a:lnTo>
                  <a:pt x="6926371" y="0"/>
                </a:lnTo>
                <a:cubicBezTo>
                  <a:pt x="7093473" y="0"/>
                  <a:pt x="7228936" y="135463"/>
                  <a:pt x="7228936" y="302565"/>
                </a:cubicBezTo>
                <a:lnTo>
                  <a:pt x="7228936" y="6014037"/>
                </a:lnTo>
                <a:cubicBezTo>
                  <a:pt x="7228936" y="6181139"/>
                  <a:pt x="7093473" y="6316602"/>
                  <a:pt x="6926371" y="6316602"/>
                </a:cubicBezTo>
                <a:lnTo>
                  <a:pt x="302565" y="6316602"/>
                </a:lnTo>
                <a:cubicBezTo>
                  <a:pt x="135463" y="6316602"/>
                  <a:pt x="0" y="6181139"/>
                  <a:pt x="0" y="6014037"/>
                </a:cubicBezTo>
                <a:lnTo>
                  <a:pt x="0" y="302565"/>
                </a:lnTo>
                <a:cubicBezTo>
                  <a:pt x="0" y="135463"/>
                  <a:pt x="135463" y="0"/>
                  <a:pt x="302565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635315" y="1076739"/>
            <a:ext cx="2918576" cy="3625397"/>
          </a:xfrm>
        </p:spPr>
        <p:txBody>
          <a:bodyPr anchor="b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636310" y="4790346"/>
            <a:ext cx="2027833" cy="2537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96251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90" y="164592"/>
            <a:ext cx="2426237" cy="1182914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39390" y="1347506"/>
            <a:ext cx="2426237" cy="335360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4029" y="4790346"/>
            <a:ext cx="1571828" cy="2537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54812" y="4793096"/>
            <a:ext cx="774063" cy="253746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428875" y="4793096"/>
            <a:ext cx="342900" cy="253746"/>
          </a:xfrm>
        </p:spPr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5B0EC94-28E6-D665-7491-10A308B0B42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974338" y="198882"/>
            <a:ext cx="5969638" cy="4745736"/>
          </a:xfrm>
          <a:custGeom>
            <a:avLst/>
            <a:gdLst>
              <a:gd name="connsiteX0" fmla="*/ 267246 w 7391400"/>
              <a:gd name="connsiteY0" fmla="*/ 0 h 6172200"/>
              <a:gd name="connsiteX1" fmla="*/ 7124155 w 7391400"/>
              <a:gd name="connsiteY1" fmla="*/ 0 h 6172200"/>
              <a:gd name="connsiteX2" fmla="*/ 7391400 w 7391400"/>
              <a:gd name="connsiteY2" fmla="*/ 266886 h 6172200"/>
              <a:gd name="connsiteX3" fmla="*/ 7391400 w 7391400"/>
              <a:gd name="connsiteY3" fmla="*/ 5905314 h 6172200"/>
              <a:gd name="connsiteX4" fmla="*/ 7124155 w 7391400"/>
              <a:gd name="connsiteY4" fmla="*/ 6172200 h 6172200"/>
              <a:gd name="connsiteX5" fmla="*/ 267246 w 7391400"/>
              <a:gd name="connsiteY5" fmla="*/ 6172200 h 6172200"/>
              <a:gd name="connsiteX6" fmla="*/ 0 w 7391400"/>
              <a:gd name="connsiteY6" fmla="*/ 5905314 h 6172200"/>
              <a:gd name="connsiteX7" fmla="*/ 0 w 7391400"/>
              <a:gd name="connsiteY7" fmla="*/ 266886 h 6172200"/>
              <a:gd name="connsiteX8" fmla="*/ 267246 w 7391400"/>
              <a:gd name="connsiteY8" fmla="*/ 0 h 617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7391400" h="6172200">
                <a:moveTo>
                  <a:pt x="267246" y="0"/>
                </a:moveTo>
                <a:lnTo>
                  <a:pt x="7124155" y="0"/>
                </a:lnTo>
                <a:cubicBezTo>
                  <a:pt x="7271750" y="0"/>
                  <a:pt x="7391400" y="119489"/>
                  <a:pt x="7391400" y="266886"/>
                </a:cubicBezTo>
                <a:lnTo>
                  <a:pt x="7391400" y="5905314"/>
                </a:lnTo>
                <a:cubicBezTo>
                  <a:pt x="7391400" y="6052711"/>
                  <a:pt x="7271750" y="6172200"/>
                  <a:pt x="7124155" y="6172200"/>
                </a:cubicBezTo>
                <a:lnTo>
                  <a:pt x="267246" y="6172200"/>
                </a:lnTo>
                <a:cubicBezTo>
                  <a:pt x="119650" y="6172200"/>
                  <a:pt x="0" y="6052711"/>
                  <a:pt x="0" y="5905314"/>
                </a:cubicBezTo>
                <a:lnTo>
                  <a:pt x="0" y="266886"/>
                </a:lnTo>
                <a:cubicBezTo>
                  <a:pt x="0" y="119489"/>
                  <a:pt x="119650" y="0"/>
                  <a:pt x="267246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7055394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409" y="162339"/>
            <a:ext cx="2536190" cy="1660143"/>
          </a:xfrm>
        </p:spPr>
        <p:txBody>
          <a:bodyPr anchor="t">
            <a:normAutofit/>
          </a:bodyPr>
          <a:lstStyle>
            <a:lvl1pPr>
              <a:defRPr sz="22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971800" y="133119"/>
            <a:ext cx="5972175" cy="1714500"/>
          </a:xfrm>
        </p:spPr>
        <p:txBody>
          <a:bodyPr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050"/>
            </a:lvl1pPr>
            <a:lvl2pPr marL="385763" indent="-214313">
              <a:buFont typeface="Arial" panose="020B0604020202020204" pitchFamily="34" charset="0"/>
              <a:buChar char="•"/>
              <a:defRPr sz="1050"/>
            </a:lvl2pPr>
            <a:lvl3pPr marL="557213" indent="-214313">
              <a:buFont typeface="Arial" panose="020B0604020202020204" pitchFamily="34" charset="0"/>
              <a:buChar char="•"/>
              <a:defRPr sz="1050"/>
            </a:lvl3pPr>
            <a:lvl4pPr marL="642938" indent="-128588">
              <a:buFont typeface="Arial" panose="020B0604020202020204" pitchFamily="34" charset="0"/>
              <a:buChar char="•"/>
              <a:defRPr sz="1050"/>
            </a:lvl4pPr>
            <a:lvl5pPr marL="814388" indent="-128588">
              <a:buFont typeface="Arial" panose="020B0604020202020204" pitchFamily="34" charset="0"/>
              <a:buChar char="•"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9409" y="1885098"/>
            <a:ext cx="2104054" cy="25374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72754" y="1887183"/>
            <a:ext cx="963008" cy="253746"/>
          </a:xfrm>
        </p:spPr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2189" y="1885098"/>
            <a:ext cx="336980" cy="253746"/>
          </a:xfrm>
        </p:spPr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56056E-3484-D9D0-95D5-818FF4C3C8D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5665" y="2201460"/>
            <a:ext cx="8738310" cy="2742015"/>
          </a:xfrm>
          <a:custGeom>
            <a:avLst/>
            <a:gdLst>
              <a:gd name="connsiteX0" fmla="*/ 298989 w 11651080"/>
              <a:gd name="connsiteY0" fmla="*/ 0 h 3656020"/>
              <a:gd name="connsiteX1" fmla="*/ 11352091 w 11651080"/>
              <a:gd name="connsiteY1" fmla="*/ 0 h 3656020"/>
              <a:gd name="connsiteX2" fmla="*/ 11651080 w 11651080"/>
              <a:gd name="connsiteY2" fmla="*/ 298989 h 3656020"/>
              <a:gd name="connsiteX3" fmla="*/ 11651080 w 11651080"/>
              <a:gd name="connsiteY3" fmla="*/ 3357031 h 3656020"/>
              <a:gd name="connsiteX4" fmla="*/ 11352091 w 11651080"/>
              <a:gd name="connsiteY4" fmla="*/ 3656020 h 3656020"/>
              <a:gd name="connsiteX5" fmla="*/ 298989 w 11651080"/>
              <a:gd name="connsiteY5" fmla="*/ 3656020 h 3656020"/>
              <a:gd name="connsiteX6" fmla="*/ 0 w 11651080"/>
              <a:gd name="connsiteY6" fmla="*/ 3357031 h 3656020"/>
              <a:gd name="connsiteX7" fmla="*/ 0 w 11651080"/>
              <a:gd name="connsiteY7" fmla="*/ 298989 h 3656020"/>
              <a:gd name="connsiteX8" fmla="*/ 298989 w 11651080"/>
              <a:gd name="connsiteY8" fmla="*/ 0 h 36560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3656020">
                <a:moveTo>
                  <a:pt x="298989" y="0"/>
                </a:moveTo>
                <a:lnTo>
                  <a:pt x="11352091" y="0"/>
                </a:lnTo>
                <a:cubicBezTo>
                  <a:pt x="11517218" y="0"/>
                  <a:pt x="11651080" y="133862"/>
                  <a:pt x="11651080" y="298989"/>
                </a:cubicBezTo>
                <a:lnTo>
                  <a:pt x="11651080" y="3357031"/>
                </a:lnTo>
                <a:cubicBezTo>
                  <a:pt x="11651080" y="3522158"/>
                  <a:pt x="11517218" y="3656020"/>
                  <a:pt x="11352091" y="3656020"/>
                </a:cubicBezTo>
                <a:lnTo>
                  <a:pt x="298989" y="3656020"/>
                </a:lnTo>
                <a:cubicBezTo>
                  <a:pt x="133862" y="3656020"/>
                  <a:pt x="0" y="3522158"/>
                  <a:pt x="0" y="3357031"/>
                </a:cubicBezTo>
                <a:lnTo>
                  <a:pt x="0" y="298989"/>
                </a:lnTo>
                <a:cubicBezTo>
                  <a:pt x="0" y="133862"/>
                  <a:pt x="133862" y="0"/>
                  <a:pt x="29898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41541564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164593"/>
            <a:ext cx="2379481" cy="2358764"/>
          </a:xfrm>
        </p:spPr>
        <p:txBody>
          <a:bodyPr anchor="t">
            <a:normAutofit/>
          </a:bodyPr>
          <a:lstStyle>
            <a:lvl1pPr>
              <a:defRPr sz="22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95997E6-BE07-E83F-D207-0CADA004E02A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00375" y="198999"/>
            <a:ext cx="5943600" cy="2321878"/>
          </a:xfrm>
          <a:custGeom>
            <a:avLst/>
            <a:gdLst>
              <a:gd name="connsiteX0" fmla="*/ 282309 w 8229600"/>
              <a:gd name="connsiteY0" fmla="*/ 0 h 3095837"/>
              <a:gd name="connsiteX1" fmla="*/ 7947291 w 8229600"/>
              <a:gd name="connsiteY1" fmla="*/ 0 h 3095837"/>
              <a:gd name="connsiteX2" fmla="*/ 8229600 w 8229600"/>
              <a:gd name="connsiteY2" fmla="*/ 282309 h 3095837"/>
              <a:gd name="connsiteX3" fmla="*/ 8229600 w 8229600"/>
              <a:gd name="connsiteY3" fmla="*/ 2813528 h 3095837"/>
              <a:gd name="connsiteX4" fmla="*/ 7947291 w 8229600"/>
              <a:gd name="connsiteY4" fmla="*/ 3095837 h 3095837"/>
              <a:gd name="connsiteX5" fmla="*/ 282309 w 8229600"/>
              <a:gd name="connsiteY5" fmla="*/ 3095837 h 3095837"/>
              <a:gd name="connsiteX6" fmla="*/ 0 w 8229600"/>
              <a:gd name="connsiteY6" fmla="*/ 2813528 h 3095837"/>
              <a:gd name="connsiteX7" fmla="*/ 0 w 8229600"/>
              <a:gd name="connsiteY7" fmla="*/ 282309 h 3095837"/>
              <a:gd name="connsiteX8" fmla="*/ 282309 w 8229600"/>
              <a:gd name="connsiteY8" fmla="*/ 0 h 3095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29600" h="3095837">
                <a:moveTo>
                  <a:pt x="282309" y="0"/>
                </a:moveTo>
                <a:lnTo>
                  <a:pt x="7947291" y="0"/>
                </a:lnTo>
                <a:cubicBezTo>
                  <a:pt x="8103206" y="0"/>
                  <a:pt x="8229600" y="126394"/>
                  <a:pt x="8229600" y="282309"/>
                </a:cubicBezTo>
                <a:lnTo>
                  <a:pt x="8229600" y="2813528"/>
                </a:lnTo>
                <a:cubicBezTo>
                  <a:pt x="8229600" y="2969443"/>
                  <a:pt x="8103206" y="3095837"/>
                  <a:pt x="7947291" y="3095837"/>
                </a:cubicBezTo>
                <a:lnTo>
                  <a:pt x="282309" y="3095837"/>
                </a:lnTo>
                <a:cubicBezTo>
                  <a:pt x="126394" y="3095837"/>
                  <a:pt x="0" y="2969443"/>
                  <a:pt x="0" y="2813528"/>
                </a:cubicBezTo>
                <a:lnTo>
                  <a:pt x="0" y="282309"/>
                </a:lnTo>
                <a:cubicBezTo>
                  <a:pt x="0" y="126394"/>
                  <a:pt x="126394" y="0"/>
                  <a:pt x="282309" y="0"/>
                </a:cubicBez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935924" y="2657698"/>
            <a:ext cx="6008051" cy="2132648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37826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5778B4-3E3F-C3EF-5322-2ECFF646D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23866" y="570114"/>
            <a:ext cx="7296269" cy="3175255"/>
          </a:xfrm>
          <a:prstGeom prst="roundRect">
            <a:avLst>
              <a:gd name="adj" fmla="val 7502"/>
            </a:avLst>
          </a:prstGeom>
          <a:solidFill>
            <a:schemeClr val="bg2"/>
          </a:solidFill>
          <a:ln w="254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F0EDE6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32242A1-A384-8CB1-904B-45EEDF23C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4707" y="3941369"/>
            <a:ext cx="6974586" cy="768995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1800" spc="-38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6F59BDE-94E7-56D6-3D7F-6145311BA2D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4707" y="969819"/>
            <a:ext cx="6974586" cy="2957941"/>
          </a:xfrm>
        </p:spPr>
        <p:txBody>
          <a:bodyPr anchor="ctr">
            <a:normAutofit/>
          </a:bodyPr>
          <a:lstStyle>
            <a:lvl1pPr marL="0" indent="0" algn="ctr">
              <a:lnSpc>
                <a:spcPct val="80000"/>
              </a:lnSpc>
              <a:buNone/>
              <a:defRPr sz="19500" spc="-75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XX%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D6D72DC-8ED1-FAB8-CD4C-7BDCAEA2C3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C6FDB9-A3B3-A4DB-D081-D27ECC704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BFCFB0-1D5D-C25F-A74C-5CFB9C1950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7400134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9486" y="-850392"/>
            <a:ext cx="7989570" cy="685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7161" y="130303"/>
            <a:ext cx="7856624" cy="363798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5700" b="0" cap="none" spc="-38" baseline="0"/>
            </a:lvl1pPr>
            <a:lvl2pPr marL="171450" indent="0">
              <a:lnSpc>
                <a:spcPct val="90000"/>
              </a:lnSpc>
              <a:buNone/>
              <a:defRPr sz="4950" b="0" cap="none" spc="-38" baseline="0"/>
            </a:lvl2pPr>
            <a:lvl3pPr marL="342900" indent="0">
              <a:lnSpc>
                <a:spcPct val="90000"/>
              </a:lnSpc>
              <a:buNone/>
              <a:defRPr sz="4500" b="0" cap="none" spc="-38" baseline="0"/>
            </a:lvl3pPr>
            <a:lvl4pPr marL="514350" indent="0">
              <a:lnSpc>
                <a:spcPct val="90000"/>
              </a:lnSpc>
              <a:buNone/>
              <a:defRPr sz="4050" b="0" cap="none" spc="-38" baseline="0"/>
            </a:lvl4pPr>
            <a:lvl5pPr marL="685800" indent="0">
              <a:lnSpc>
                <a:spcPct val="90000"/>
              </a:lnSpc>
              <a:buNone/>
              <a:defRPr sz="3600" b="0" cap="none" spc="-38" baseline="0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459705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1542D-3EA5-35E3-406E-8496EA7D40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41588" y="3771900"/>
            <a:ext cx="6899148" cy="534924"/>
          </a:xfrm>
        </p:spPr>
        <p:txBody>
          <a:bodyPr anchor="t">
            <a:normAutofit/>
          </a:bodyPr>
          <a:lstStyle>
            <a:lvl1pPr>
              <a:lnSpc>
                <a:spcPct val="90000"/>
              </a:lnSpc>
              <a:defRPr sz="1500" b="1" spc="-38" baseline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BBD3F2A-2B85-D7B7-24A2-D01A281CD79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41588" y="836676"/>
            <a:ext cx="6899148" cy="2688336"/>
          </a:xfrm>
        </p:spPr>
        <p:txBody>
          <a:bodyPr anchor="ctr">
            <a:normAutofit/>
          </a:bodyPr>
          <a:lstStyle>
            <a:lvl1pPr marL="102870" indent="-102870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3750" spc="-38" baseline="0"/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FB98B-06E5-997A-53DA-CC0E6A618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4CA6F2-8C52-8488-999E-FEF7877BAF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59DD64-9865-92B3-BED2-F770E9763D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108278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164592"/>
            <a:ext cx="8495028" cy="7811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2E940BF-81C2-1FFB-391F-670B2E738E5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7160" y="1234440"/>
            <a:ext cx="4065307" cy="35561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FB763AB3-1DFB-9F9F-2339-33F3C49C8C1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86300" y="1234440"/>
            <a:ext cx="3945888" cy="355619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512957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890" y="164593"/>
            <a:ext cx="8455914" cy="5923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5889" y="756980"/>
            <a:ext cx="3909060" cy="419876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all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D6A39E64-722E-F001-F641-974F5225314A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136223" y="1237088"/>
            <a:ext cx="3909060" cy="3257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84014" y="756980"/>
            <a:ext cx="3909060" cy="419876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200" b="1" cap="all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4B9C0BFD-5C7B-FA0D-DCE8-95D24728FEB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84014" y="1237088"/>
            <a:ext cx="3909060" cy="32575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3189347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2D5AF-B3D1-4984-A49D-39E3A22EDD0B}" type="datetimeFigureOut">
              <a:rPr lang="en-GB" smtClean="0"/>
              <a:t>18/09/2026</a:t>
            </a:fld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3A96292-43FA-5141-431E-140D5E6D41F2}"/>
              </a:ext>
            </a:extLst>
          </p:cNvPr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0C9433AE-7938-3246-08DC-BD67B08BCA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3086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568660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96" y="155421"/>
            <a:ext cx="8251457" cy="1343025"/>
          </a:xfrm>
        </p:spPr>
        <p:txBody>
          <a:bodyPr anchor="t">
            <a:no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66646" y="2448306"/>
            <a:ext cx="7610708" cy="212598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dirty="0"/>
            </a:lvl1pPr>
            <a:lvl2pPr>
              <a:defRPr lang="en-US" dirty="0"/>
            </a:lvl2pPr>
            <a:lvl3pPr>
              <a:defRPr lang="en-US" dirty="0"/>
            </a:lvl3pPr>
            <a:lvl4pPr>
              <a:defRPr lang="en-US" dirty="0"/>
            </a:lvl4pPr>
            <a:lvl5pPr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3115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6685" y="816935"/>
            <a:ext cx="4770630" cy="1628787"/>
          </a:xfr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492148" y="2624910"/>
            <a:ext cx="4157663" cy="1328738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en-US" sz="1200" dirty="0"/>
            </a:lvl1pPr>
            <a:lvl2pPr marL="171450" indent="0" algn="ctr">
              <a:buNone/>
              <a:defRPr lang="en-US" sz="1200" dirty="0"/>
            </a:lvl2pPr>
            <a:lvl3pPr marL="342900" indent="0" algn="ctr">
              <a:buNone/>
              <a:defRPr lang="en-US" sz="1200" dirty="0"/>
            </a:lvl3pPr>
            <a:lvl4pPr marL="514350" indent="0" algn="ctr">
              <a:buNone/>
              <a:defRPr lang="en-US" sz="1200" dirty="0"/>
            </a:lvl4pPr>
            <a:lvl5pPr marL="685800" indent="0" algn="ctr">
              <a:buNone/>
              <a:defRPr lang="en-US" sz="12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80040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Background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E5E0F-DE03-904C-8868-E03A569D77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243011" y="4679694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495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30162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9443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291496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07D4120-44BF-F545-A546-4410EF17F2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6127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33030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51386"/>
            <a:ext cx="8229600" cy="3394472"/>
          </a:xfrm>
        </p:spPr>
        <p:txBody>
          <a:bodyPr lIns="0"/>
          <a:lstStyle>
            <a:lvl1pPr>
              <a:buClr>
                <a:srgbClr val="1C73BE"/>
              </a:buCl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07086AC-0EB4-9941-863D-F6DCC4876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7800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910619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910619" y="1489418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2E61170-1BF9-4C1F-BEC1-1DDDF562C98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301099" y="4321843"/>
            <a:ext cx="2206087" cy="56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5506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3D60AB8-75A7-9E4F-A6B3-20A5B96DF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7143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log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88244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th Glob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871598-A944-D349-9AD3-5A38A2289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989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>
            <a:cxnSpLocks/>
          </p:cNvCxnSpPr>
          <p:nvPr userDrawn="1"/>
        </p:nvCxnSpPr>
        <p:spPr>
          <a:xfrm flipH="1">
            <a:off x="8415146" y="499974"/>
            <a:ext cx="2" cy="4643526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B833F-5119-2F47-B275-C73750608B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9129"/>
          <a:stretch/>
        </p:blipFill>
        <p:spPr>
          <a:xfrm rot="5400000">
            <a:off x="-350119" y="4001063"/>
            <a:ext cx="1491916" cy="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790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Blu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chemeClr val="bg1"/>
              </a:buCl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 flipH="1">
            <a:off x="8407976" y="499974"/>
            <a:ext cx="1" cy="4643526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634EF4-EEF6-7740-ADEC-1D3E60C7AA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 rot="5400000">
            <a:off x="-357542" y="4060032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80839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854122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122" y="1498177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6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8AF3428-9D3B-4A7B-B7C5-B7CC51E4C599}"/>
              </a:ext>
            </a:extLst>
          </p:cNvPr>
          <p:cNvSpPr txBox="1">
            <a:spLocks/>
          </p:cNvSpPr>
          <p:nvPr userDrawn="1"/>
        </p:nvSpPr>
        <p:spPr>
          <a:xfrm>
            <a:off x="229609" y="4632280"/>
            <a:ext cx="5950474" cy="236937"/>
          </a:xfrm>
          <a:prstGeom prst="rect">
            <a:avLst/>
          </a:prstGeom>
        </p:spPr>
        <p:txBody>
          <a:bodyPr vert="horz" lIns="0" tIns="34290" rIns="68580" bIns="3429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800" b="0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Open Sans" pitchFamily="34" charset="0"/>
                <a:ea typeface="Open Sans" pitchFamily="34" charset="0"/>
                <a:cs typeface="Open Sans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IE" sz="750" b="0" i="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Arial"/>
              </a:rPr>
              <a:t>Internal use only by approved personnel.  Unpublished Work © Beacon Hospital. All rights Reserved. In Strict Confidence. 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607672" y="4217433"/>
            <a:ext cx="2079128" cy="656566"/>
          </a:xfrm>
          <a:prstGeom prst="rect">
            <a:avLst/>
          </a:prstGeom>
        </p:spPr>
      </p:pic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35542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08473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6776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60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CA0C8CC-452A-D747-ABEA-2263BCAC105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18885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no line no logo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98620"/>
            <a:ext cx="8229600" cy="3394472"/>
          </a:xfrm>
        </p:spPr>
        <p:txBody>
          <a:bodyPr lIns="0">
            <a:normAutofit/>
          </a:bodyPr>
          <a:lstStyle>
            <a:lvl1pPr marL="0" indent="0">
              <a:buClr>
                <a:srgbClr val="006199"/>
              </a:buClr>
              <a:buFontTx/>
              <a:buNone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>
              <a:buClr>
                <a:srgbClr val="006199"/>
              </a:buClr>
              <a:buFont typeface="Arial"/>
              <a:buChar char="•"/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3pPr>
            <a:lvl4pPr marL="13716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4pPr>
            <a:lvl5pPr marL="1828800" indent="0">
              <a:buFontTx/>
              <a:buNone/>
              <a:defRPr b="0" i="0">
                <a:solidFill>
                  <a:schemeClr val="tx1"/>
                </a:solidFill>
                <a:latin typeface="Calibri Light"/>
                <a:cs typeface="Calibri Light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952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ullets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43" y="851386"/>
            <a:ext cx="8229600" cy="3394472"/>
          </a:xfrm>
        </p:spPr>
        <p:txBody>
          <a:bodyPr lIns="0"/>
          <a:lstStyle>
            <a:lvl1pPr>
              <a:buClr>
                <a:srgbClr val="1C73BE"/>
              </a:buCl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8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2" name="Straight Connector 11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07086AC-0EB4-9941-863D-F6DCC4876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0722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"/>
          <p:cNvSpPr>
            <a:spLocks noGrp="1"/>
          </p:cNvSpPr>
          <p:nvPr>
            <p:ph type="ctrTitle" hasCustomPrompt="1"/>
          </p:nvPr>
        </p:nvSpPr>
        <p:spPr>
          <a:xfrm>
            <a:off x="910619" y="1012772"/>
            <a:ext cx="6149187" cy="867133"/>
          </a:xfrm>
        </p:spPr>
        <p:txBody>
          <a:bodyPr lIns="0" anchor="t" anchorCtr="0">
            <a:normAutofit/>
          </a:bodyPr>
          <a:lstStyle>
            <a:lvl1pPr algn="l">
              <a:defRPr sz="24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910619" y="1489418"/>
            <a:ext cx="6149186" cy="966655"/>
          </a:xfrm>
        </p:spPr>
        <p:txBody>
          <a:bodyPr lIns="0">
            <a:normAutofit/>
          </a:bodyPr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55EC189-88FC-9843-8B23-89D879FDEDA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607672" y="4217433"/>
            <a:ext cx="2079128" cy="656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186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9443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3"/>
          </p:nvPr>
        </p:nvSpPr>
        <p:spPr>
          <a:xfrm>
            <a:off x="4291496" y="856441"/>
            <a:ext cx="3734527" cy="3394472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3" name="Straight Connector 12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407D4120-44BF-F545-A546-4410EF17F2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011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F3D60AB8-75A7-9E4F-A6B3-20A5B96DF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01687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no log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509443" y="4522"/>
            <a:ext cx="8229600" cy="638319"/>
          </a:xfrm>
        </p:spPr>
        <p:txBody>
          <a:bodyPr lIns="0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509443" y="542392"/>
            <a:ext cx="8634557" cy="0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7266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th Glob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7871598-A944-D349-9AD3-5A38A228938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18115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latin typeface="Century Gothic" panose="020B050202020202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>
                <a:latin typeface="Century Gothic" panose="020B0502020202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latin typeface="Century Gothic" panose="020B0502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436E9D2-757D-044F-BC43-04135529AEE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-276" t="17085" r="276" b="16917"/>
          <a:stretch/>
        </p:blipFill>
        <p:spPr>
          <a:xfrm>
            <a:off x="7243010" y="4660232"/>
            <a:ext cx="1491916" cy="310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94348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Background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9609" y="4767263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1E5E0F-DE03-904C-8868-E03A569D77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7243011" y="4679694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82268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Whi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rgbClr val="1C73BE"/>
              </a:buCl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/>
          <a:p>
            <a:fld id="{8261ACF1-7EB5-A94B-A38A-B3243CD45D89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>
            <a:cxnSpLocks/>
          </p:cNvCxnSpPr>
          <p:nvPr userDrawn="1"/>
        </p:nvCxnSpPr>
        <p:spPr>
          <a:xfrm flipH="1">
            <a:off x="8415146" y="499974"/>
            <a:ext cx="2" cy="4643526"/>
          </a:xfrm>
          <a:prstGeom prst="line">
            <a:avLst/>
          </a:prstGeom>
          <a:ln w="9525" cmpd="sng">
            <a:solidFill>
              <a:srgbClr val="1C73B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rgbClr val="1C73B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FB833F-5119-2F47-B275-C73750608B4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19129"/>
          <a:stretch/>
        </p:blipFill>
        <p:spPr>
          <a:xfrm rot="5400000">
            <a:off x="-350119" y="4001063"/>
            <a:ext cx="1491916" cy="381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8273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Blue">
    <p:bg>
      <p:bgPr>
        <a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-817977" y="1170824"/>
            <a:ext cx="2133600" cy="203908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idx="10"/>
          </p:nvPr>
        </p:nvSpPr>
        <p:spPr>
          <a:xfrm rot="5400000">
            <a:off x="2461209" y="-1097929"/>
            <a:ext cx="3967718" cy="7125011"/>
          </a:xfrm>
        </p:spPr>
        <p:txBody>
          <a:bodyPr lIns="0"/>
          <a:lstStyle>
            <a:lvl1pPr>
              <a:buClr>
                <a:schemeClr val="bg1"/>
              </a:buCl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6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400" b="0" i="0">
                <a:solidFill>
                  <a:srgbClr val="FFFFFF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 flipH="1">
            <a:off x="8407976" y="499974"/>
            <a:ext cx="1" cy="4643526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Vertical Title 18"/>
          <p:cNvSpPr>
            <a:spLocks noGrp="1"/>
          </p:cNvSpPr>
          <p:nvPr>
            <p:ph type="title" orient="vert" hasCustomPrompt="1"/>
          </p:nvPr>
        </p:nvSpPr>
        <p:spPr>
          <a:xfrm>
            <a:off x="8300341" y="480717"/>
            <a:ext cx="638321" cy="4387850"/>
          </a:xfrm>
        </p:spPr>
        <p:txBody>
          <a:bodyPr vert="eaVert">
            <a:normAutofit/>
          </a:bodyPr>
          <a:lstStyle>
            <a:lvl1pPr algn="l">
              <a:defRPr sz="20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ga-IE" dirty="0"/>
              <a:t>Click To Edit Master Title Style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9634EF4-EEF6-7740-ADEC-1D3E60C7AA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 rot="5400000">
            <a:off x="-357542" y="4060032"/>
            <a:ext cx="1491914" cy="26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3635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0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" y="164592"/>
            <a:ext cx="8126730" cy="72694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7160" y="887404"/>
            <a:ext cx="8126730" cy="3816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4028" y="4790346"/>
            <a:ext cx="2027833" cy="25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63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858125" y="4790346"/>
            <a:ext cx="774063" cy="25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3">
                <a:solidFill>
                  <a:schemeClr val="tx1"/>
                </a:solidFill>
              </a:defRPr>
            </a:lvl1pPr>
          </a:lstStyle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32188" y="4790346"/>
            <a:ext cx="342900" cy="25374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63">
                <a:solidFill>
                  <a:schemeClr val="tx1"/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244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3" r:id="rId17"/>
    <p:sldLayoutId id="2147483704" r:id="rId18"/>
    <p:sldLayoutId id="2147483705" r:id="rId19"/>
    <p:sldLayoutId id="2147483706" r:id="rId20"/>
    <p:sldLayoutId id="2147483707" r:id="rId21"/>
    <p:sldLayoutId id="2147483708" r:id="rId22"/>
    <p:sldLayoutId id="2147483709" r:id="rId23"/>
    <p:sldLayoutId id="2147483710" r:id="rId24"/>
    <p:sldLayoutId id="2147483711" r:id="rId25"/>
    <p:sldLayoutId id="2147483712" r:id="rId26"/>
    <p:sldLayoutId id="2147483713" r:id="rId27"/>
    <p:sldLayoutId id="2147483714" r:id="rId28"/>
    <p:sldLayoutId id="2147483715" r:id="rId29"/>
    <p:sldLayoutId id="2147483716" r:id="rId30"/>
    <p:sldLayoutId id="2147483650" r:id="rId31"/>
    <p:sldLayoutId id="2147483660" r:id="rId32"/>
    <p:sldLayoutId id="2147483651" r:id="rId33"/>
    <p:sldLayoutId id="2147483654" r:id="rId34"/>
    <p:sldLayoutId id="2147483662" r:id="rId35"/>
    <p:sldLayoutId id="2147483655" r:id="rId36"/>
    <p:sldLayoutId id="2147483663" r:id="rId37"/>
    <p:sldLayoutId id="2147483664" r:id="rId38"/>
  </p:sldLayoutIdLst>
  <p:hf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2250" b="0" kern="1200" spc="-75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4313" indent="-214313" algn="l" defTabSz="685800" rtl="0" eaLnBrk="1" latinLnBrk="0" hangingPunct="1">
        <a:lnSpc>
          <a:spcPct val="120000"/>
        </a:lnSpc>
        <a:spcBef>
          <a:spcPts val="75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214313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557213" indent="-214313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728663" indent="-214313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900113" indent="-214313" algn="l" defTabSz="685800" rtl="0" eaLnBrk="1" latinLnBrk="0" hangingPunct="1">
        <a:lnSpc>
          <a:spcPct val="12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68">
          <p15:clr>
            <a:srgbClr val="F26B43"/>
          </p15:clr>
        </p15:guide>
        <p15:guide id="4" orient="horz" pos="168">
          <p15:clr>
            <a:srgbClr val="F26B43"/>
          </p15:clr>
        </p15:guide>
        <p15:guide id="5" pos="7512">
          <p15:clr>
            <a:srgbClr val="F26B43"/>
          </p15:clr>
        </p15:guide>
        <p15:guide id="6" orient="horz" pos="4152">
          <p15:clr>
            <a:srgbClr val="F26B43"/>
          </p15:clr>
        </p15:guide>
        <p15:guide id="12" pos="4728">
          <p15:clr>
            <a:srgbClr val="F26B43"/>
          </p15:clr>
        </p15:guide>
        <p15:guide id="13" pos="5328">
          <p15:clr>
            <a:srgbClr val="F26B43"/>
          </p15:clr>
        </p15:guide>
        <p15:guide id="26" pos="2952">
          <p15:clr>
            <a:srgbClr val="F26B43"/>
          </p15:clr>
        </p15:guide>
        <p15:guide id="27" pos="3096">
          <p15:clr>
            <a:srgbClr val="F26B43"/>
          </p15:clr>
        </p15:guide>
        <p15:guide id="29" pos="4128">
          <p15:clr>
            <a:srgbClr val="F26B43"/>
          </p15:clr>
        </p15:guide>
        <p15:guide id="30" pos="1392">
          <p15:clr>
            <a:srgbClr val="F26B43"/>
          </p15:clr>
        </p15:guide>
        <p15:guide id="31" pos="864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46508-FCCE-3E4A-8DBC-F8572B94EAEB}" type="datetime1">
              <a:rPr lang="en-IE" smtClean="0"/>
              <a:pPr/>
              <a:t>18/09/2026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66" y="4767263"/>
            <a:ext cx="2133600" cy="273844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61ACF1-7EB5-A94B-A38A-B3243CD45D8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119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Century Gothic" panose="020B0502020202020204" pitchFamily="34" charset="0"/>
          <a:ea typeface="Verdana" panose="020B0604030504040204" pitchFamily="34" charset="0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1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22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0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0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Relationship Id="rId9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0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0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0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0.xml"/><Relationship Id="rId4" Type="http://schemas.openxmlformats.org/officeDocument/2006/relationships/hyperlink" Target="mailto:RAPC@beaconhospital.ie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34330-D423-EC49-B886-739E02456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4121" y="680804"/>
            <a:ext cx="7565979" cy="867133"/>
          </a:xfrm>
        </p:spPr>
        <p:txBody>
          <a:bodyPr>
            <a:normAutofit fontScale="90000"/>
          </a:bodyPr>
          <a:lstStyle/>
          <a:p>
            <a:r>
              <a:rPr lang="en-US" sz="2400" dirty="0"/>
              <a:t>Beacon Rapid Access Prostate Clinics &amp;</a:t>
            </a:r>
            <a:br>
              <a:rPr lang="en-US" sz="2400" dirty="0"/>
            </a:br>
            <a:r>
              <a:rPr lang="en-US" sz="2400" dirty="0"/>
              <a:t>Focal Therapy for Prostate Cancer - An Update</a:t>
            </a:r>
            <a:br>
              <a:rPr lang="en-US" sz="2400" b="1" dirty="0"/>
            </a:br>
            <a:endParaRPr lang="en-US" sz="2400" b="1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53D60E3-3725-4CDA-8126-B922A3D0741B}"/>
              </a:ext>
            </a:extLst>
          </p:cNvPr>
          <p:cNvCxnSpPr>
            <a:cxnSpLocks/>
          </p:cNvCxnSpPr>
          <p:nvPr/>
        </p:nvCxnSpPr>
        <p:spPr>
          <a:xfrm>
            <a:off x="854122" y="1500461"/>
            <a:ext cx="8289878" cy="0"/>
          </a:xfrm>
          <a:prstGeom prst="line">
            <a:avLst/>
          </a:prstGeom>
          <a:ln w="9525" cmpd="sng">
            <a:solidFill>
              <a:schemeClr val="bg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ubtitle 2">
            <a:extLst>
              <a:ext uri="{FF2B5EF4-FFF2-40B4-BE49-F238E27FC236}">
                <a16:creationId xmlns:a16="http://schemas.microsoft.com/office/drawing/2014/main" id="{C34058E2-3F79-4F93-B364-4CE6AB8526C4}"/>
              </a:ext>
            </a:extLst>
          </p:cNvPr>
          <p:cNvSpPr txBox="1">
            <a:spLocks/>
          </p:cNvSpPr>
          <p:nvPr/>
        </p:nvSpPr>
        <p:spPr>
          <a:xfrm>
            <a:off x="854122" y="1605095"/>
            <a:ext cx="7889830" cy="966655"/>
          </a:xfrm>
          <a:prstGeom prst="rect">
            <a:avLst/>
          </a:prstGeom>
        </p:spPr>
        <p:txBody>
          <a:bodyPr vert="horz" lIns="0" tIns="45720" rIns="91440" bIns="45720" rtlCol="0">
            <a:normAutofit fontScale="92500"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0" i="0" kern="1200">
                <a:solidFill>
                  <a:schemeClr val="bg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err="1"/>
              <a:t>Mr</a:t>
            </a:r>
            <a:r>
              <a:rPr lang="en-US" dirty="0"/>
              <a:t> </a:t>
            </a:r>
            <a:r>
              <a:rPr lang="en-US" dirty="0" err="1"/>
              <a:t>Mohammud</a:t>
            </a:r>
            <a:r>
              <a:rPr lang="en-US" dirty="0"/>
              <a:t> Shakeel </a:t>
            </a:r>
            <a:r>
              <a:rPr lang="en-US" dirty="0" err="1"/>
              <a:t>Inder</a:t>
            </a:r>
            <a:endParaRPr lang="en-US" dirty="0"/>
          </a:p>
          <a:p>
            <a:r>
              <a:rPr lang="en-US" i="1" dirty="0"/>
              <a:t>MD. </a:t>
            </a:r>
            <a:r>
              <a:rPr lang="en-US" i="1" dirty="0" err="1"/>
              <a:t>MCh</a:t>
            </a:r>
            <a:r>
              <a:rPr lang="en-US" i="1" dirty="0"/>
              <a:t>. FRCS(</a:t>
            </a:r>
            <a:r>
              <a:rPr lang="en-US" i="1" dirty="0" err="1"/>
              <a:t>Urol</a:t>
            </a:r>
            <a:r>
              <a:rPr lang="en-US" i="1" dirty="0"/>
              <a:t>)</a:t>
            </a:r>
          </a:p>
          <a:p>
            <a:r>
              <a:rPr lang="en-US" i="1" dirty="0"/>
              <a:t>Clinical Lead Rapid Access Prostate Clinic &amp; Director of Focal Therapy </a:t>
            </a:r>
            <a:r>
              <a:rPr lang="en-US" i="1" dirty="0" err="1"/>
              <a:t>Programme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188643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7710D8-03FA-3AB5-0AA2-07CDFF426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D6CBEC9-CA76-0EF2-0E1A-83AEF9857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2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980026-5B92-00E7-025E-99BA0EEEB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cs typeface="Arial" panose="020B0604020202020204" pitchFamily="34" charset="0"/>
              </a:rPr>
              <a:t>Prostate Cancer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13613BEB-7645-A088-0CDB-D45D0325ED81}"/>
              </a:ext>
            </a:extLst>
          </p:cNvPr>
          <p:cNvSpPr txBox="1">
            <a:spLocks/>
          </p:cNvSpPr>
          <p:nvPr/>
        </p:nvSpPr>
        <p:spPr>
          <a:xfrm>
            <a:off x="509442" y="655959"/>
            <a:ext cx="8463107" cy="164909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006199"/>
              </a:buClr>
              <a:buFontTx/>
              <a:buNone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Clr>
                <a:srgbClr val="006199"/>
              </a:buClr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Prostate Cancer is the most prevalent cancer in men in Ireland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1 in 8 men diagnosed in their lifetime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30% of all newly diagnosed cancer in men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4000 cases diagnosed yearly in Ireland - increasing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Browallia New" panose="020B0604020202020204" pitchFamily="34" charset="-34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A64DD68-143B-2639-EAD1-2148763DEE1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1875" t="26713" r="9457" b="44533"/>
          <a:stretch>
            <a:fillRect/>
          </a:stretch>
        </p:blipFill>
        <p:spPr>
          <a:xfrm>
            <a:off x="5017943" y="2219233"/>
            <a:ext cx="3343363" cy="20479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2561B5E-7660-EE79-94D1-A85F0F945A0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948" t="57404" r="52376" b="13012"/>
          <a:stretch/>
        </p:blipFill>
        <p:spPr>
          <a:xfrm>
            <a:off x="404956" y="2305051"/>
            <a:ext cx="3924393" cy="1876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7433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6383FB-1DD0-CD48-4F9A-18294F14B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37C1C3-0FA1-EF0C-E4FE-199B28271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3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E5FA02-101C-527C-748D-F5ABA7DF3F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cs typeface="Arial" panose="020B0604020202020204" pitchFamily="34" charset="0"/>
              </a:rPr>
              <a:t>Prostate Cancer</a:t>
            </a:r>
            <a:endParaRPr lang="en-US" dirty="0"/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DB718E14-8993-D17C-06D2-8333FD523785}"/>
              </a:ext>
            </a:extLst>
          </p:cNvPr>
          <p:cNvSpPr txBox="1">
            <a:spLocks/>
          </p:cNvSpPr>
          <p:nvPr/>
        </p:nvSpPr>
        <p:spPr>
          <a:xfrm>
            <a:off x="509442" y="655959"/>
            <a:ext cx="8463107" cy="164909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006199"/>
              </a:buClr>
              <a:buFontTx/>
              <a:buNone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Clr>
                <a:srgbClr val="006199"/>
              </a:buClr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endParaRPr lang="en-IE" sz="2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Browallia New" panose="020B0604020202020204" pitchFamily="34" charset="-34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8CEBBC-F554-D9CE-AE84-076F787EDFE6}"/>
              </a:ext>
            </a:extLst>
          </p:cNvPr>
          <p:cNvSpPr txBox="1"/>
          <p:nvPr/>
        </p:nvSpPr>
        <p:spPr>
          <a:xfrm>
            <a:off x="467126" y="766060"/>
            <a:ext cx="85477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8251D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Highest prostate cancer incidence rates in Europe</a:t>
            </a:r>
          </a:p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8251D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Joint second most common cause of cancer death in males</a:t>
            </a:r>
          </a:p>
          <a:p>
            <a:pPr marL="285750" indent="-285750">
              <a:buClr>
                <a:srgbClr val="1C73BE"/>
              </a:buClr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28251D"/>
                </a:solidFill>
                <a:latin typeface="Century Gothic" panose="020B0502020202020204" pitchFamily="34" charset="0"/>
                <a:ea typeface="Calibri" pitchFamily="34" charset="-122"/>
                <a:cs typeface="Calibri" pitchFamily="34" charset="-120"/>
              </a:rPr>
              <a:t>41% diagnosed under the age of 65</a:t>
            </a:r>
          </a:p>
          <a:p>
            <a:endParaRPr lang="en-US" dirty="0">
              <a:latin typeface="Century Gothic" panose="020B0502020202020204" pitchFamily="34" charset="0"/>
            </a:endParaRPr>
          </a:p>
          <a:p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1DDAD534-0273-1B31-F091-AC192A67E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343" y="1724460"/>
            <a:ext cx="6875607" cy="638319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Early diagnosis is key- Aim for treatment with curative intent</a:t>
            </a:r>
          </a:p>
        </p:txBody>
      </p:sp>
      <p:pic>
        <p:nvPicPr>
          <p:cNvPr id="7" name="Picture 6" descr="da Vinci RoboticÃ‚Â Surgical System - Advanced Urology Institute at Titus">
            <a:extLst>
              <a:ext uri="{FF2B5EF4-FFF2-40B4-BE49-F238E27FC236}">
                <a16:creationId xmlns:a16="http://schemas.microsoft.com/office/drawing/2014/main" id="{7B67AB4F-347F-5619-58CF-87C5D42EB1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746" y="2444263"/>
            <a:ext cx="1774413" cy="199182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CAC9FC0-0138-66AC-08CB-608940227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7815" y="2543786"/>
            <a:ext cx="1878899" cy="18923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830DFEE-91F8-6475-3E91-FB329F4FDF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6186" y="2912086"/>
            <a:ext cx="2902857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9054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937A8-B924-704F-B0E0-BF01EF2B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12EFF6-14AA-CB68-5031-265F495D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4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2015D1-2E27-FF6A-F463-1FD224596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>
                <a:cs typeface="Arial" panose="020B0604020202020204" pitchFamily="34" charset="0"/>
              </a:rPr>
              <a:t>Prostate Cancer- Diagnosis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D35B0E0-4639-A786-775B-CE709469EB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5959" t="53457" r="27697" b="34087"/>
          <a:stretch/>
        </p:blipFill>
        <p:spPr>
          <a:xfrm>
            <a:off x="341777" y="2487377"/>
            <a:ext cx="2021432" cy="962882"/>
          </a:xfrm>
          <a:prstGeom prst="rect">
            <a:avLst/>
          </a:prstGeom>
        </p:spPr>
      </p:pic>
      <p:pic>
        <p:nvPicPr>
          <p:cNvPr id="10" name="Picture 2" descr="PSA and beyond: alternative prostate cancer biomarkers | Cellular Oncology">
            <a:extLst>
              <a:ext uri="{FF2B5EF4-FFF2-40B4-BE49-F238E27FC236}">
                <a16:creationId xmlns:a16="http://schemas.microsoft.com/office/drawing/2014/main" id="{AEBFD8A2-30F1-D070-51A1-40ABBCFF2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1257" y="2246718"/>
            <a:ext cx="3169870" cy="1920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Magnetic resonance imaging in prostate cancer | Prostate Cancer and  Prostatic Diseases">
            <a:extLst>
              <a:ext uri="{FF2B5EF4-FFF2-40B4-BE49-F238E27FC236}">
                <a16:creationId xmlns:a16="http://schemas.microsoft.com/office/drawing/2014/main" id="{FA8D97B6-C06A-8F29-E735-9A86BBC155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4193" y="2101334"/>
            <a:ext cx="1545370" cy="2065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8707A55F-3593-9FAE-FBD0-A1C73172E39D}"/>
              </a:ext>
            </a:extLst>
          </p:cNvPr>
          <p:cNvSpPr txBox="1">
            <a:spLocks/>
          </p:cNvSpPr>
          <p:nvPr/>
        </p:nvSpPr>
        <p:spPr>
          <a:xfrm>
            <a:off x="509442" y="740563"/>
            <a:ext cx="8463107" cy="164909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006199"/>
              </a:buClr>
              <a:buFontTx/>
              <a:buNone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Clr>
                <a:srgbClr val="006199"/>
              </a:buClr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Clinical suspicion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PSA bloods test and Urine analysis +/- Biomarkers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IE" dirty="0">
                <a:ea typeface="Tahoma" panose="020B0604030504040204" pitchFamily="34" charset="0"/>
                <a:cs typeface="Tahoma" panose="020B0604030504040204" pitchFamily="34" charset="0"/>
              </a:rPr>
              <a:t>MRI Prostate and Prostate Biopsy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Browallia New" panose="020B0604020202020204" pitchFamily="34" charset="-34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060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86A7FD-8061-441A-99F4-3E2A5C84D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0D80A137-17FA-8246-9B70-1C98120ED278}"/>
              </a:ext>
            </a:extLst>
          </p:cNvPr>
          <p:cNvSpPr txBox="1">
            <a:spLocks/>
          </p:cNvSpPr>
          <p:nvPr/>
        </p:nvSpPr>
        <p:spPr>
          <a:xfrm>
            <a:off x="509443" y="898620"/>
            <a:ext cx="8229600" cy="3394472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IE" dirty="0"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Browallia New" panose="020B0604020202020204" pitchFamily="34" charset="-34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86A09F-EB20-A0A2-A8C8-222249011D43}"/>
              </a:ext>
            </a:extLst>
          </p:cNvPr>
          <p:cNvSpPr txBox="1"/>
          <p:nvPr/>
        </p:nvSpPr>
        <p:spPr>
          <a:xfrm>
            <a:off x="675509" y="2275471"/>
            <a:ext cx="7603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whit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j-cs"/>
              </a:rPr>
              <a:t>Beacon Rapid Access Prostate Clinics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353434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937A8-B924-704F-B0E0-BF01EF2B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12EFF6-14AA-CB68-5031-265F495D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6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2015D1-2E27-FF6A-F463-1FD224596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/>
              <a:t>Beacon Rapid Access Prostate Clinics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56DBBB2C-C188-4823-ADA2-8B4E979236F2}"/>
              </a:ext>
            </a:extLst>
          </p:cNvPr>
          <p:cNvSpPr txBox="1">
            <a:spLocks/>
          </p:cNvSpPr>
          <p:nvPr/>
        </p:nvSpPr>
        <p:spPr>
          <a:xfrm>
            <a:off x="509442" y="924567"/>
            <a:ext cx="8463107" cy="1649092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Clr>
                <a:srgbClr val="006199"/>
              </a:buClr>
              <a:buFontTx/>
              <a:buNone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 algn="l" defTabSz="457200" rtl="0" eaLnBrk="1" latinLnBrk="0" hangingPunct="1">
              <a:spcBef>
                <a:spcPct val="20000"/>
              </a:spcBef>
              <a:buClr>
                <a:srgbClr val="006199"/>
              </a:buClr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FontTx/>
              <a:buNone/>
              <a:defRPr sz="1600" b="0" i="0" kern="1200">
                <a:solidFill>
                  <a:schemeClr val="tx1"/>
                </a:solidFill>
                <a:latin typeface="Calibri Light"/>
                <a:ea typeface="Verdana" panose="020B0604030504040204" pitchFamily="34" charset="0"/>
                <a:cs typeface="Calibri Ligh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Launched in 2025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 err="1"/>
              <a:t>Healthlink</a:t>
            </a:r>
            <a:r>
              <a:rPr lang="en-US" dirty="0"/>
              <a:t> RAPC Referral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Patient-Centered Care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Easy Access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dirty="0"/>
              <a:t>Timely Diagnosis &amp; Treatment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IE" sz="2300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E" dirty="0">
              <a:ea typeface="Microsoft Sans Serif" panose="020B0604020202020204" pitchFamily="34" charset="0"/>
              <a:cs typeface="Microsoft Sans Serif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Browallia New" panose="020B0604020202020204" pitchFamily="34" charset="-34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  <a:p>
            <a:endParaRPr lang="en-IE" dirty="0">
              <a:cs typeface="Arial" panose="020B0604020202020204" pitchFamily="34" charset="0"/>
            </a:endParaRPr>
          </a:p>
        </p:txBody>
      </p:sp>
      <p:pic>
        <p:nvPicPr>
          <p:cNvPr id="7" name="Picture 6" descr="Beacon Hospital Dublin - Ireland's Most Advanced Private Hospital">
            <a:extLst>
              <a:ext uri="{FF2B5EF4-FFF2-40B4-BE49-F238E27FC236}">
                <a16:creationId xmlns:a16="http://schemas.microsoft.com/office/drawing/2014/main" id="{15F6823D-16FB-BA4B-2539-FA4ADA42E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3873" y="924567"/>
            <a:ext cx="4525170" cy="301678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09503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937A8-B924-704F-B0E0-BF01EF2B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12EFF6-14AA-CB68-5031-265F495D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7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2015D1-2E27-FF6A-F463-1FD224596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4522"/>
            <a:ext cx="8229600" cy="638319"/>
          </a:xfrm>
        </p:spPr>
        <p:txBody>
          <a:bodyPr>
            <a:noAutofit/>
          </a:bodyPr>
          <a:lstStyle/>
          <a:p>
            <a:pPr lvl="0"/>
            <a:r>
              <a:rPr lang="en-US" dirty="0"/>
              <a:t>Beacon Rapid Access Prostate Clinics - Referral Criteria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9117D817-F954-41DF-8556-E27E9C40F171}"/>
              </a:ext>
            </a:extLst>
          </p:cNvPr>
          <p:cNvGrpSpPr/>
          <p:nvPr/>
        </p:nvGrpSpPr>
        <p:grpSpPr>
          <a:xfrm>
            <a:off x="709898" y="921549"/>
            <a:ext cx="2784961" cy="687344"/>
            <a:chOff x="2498023" y="0"/>
            <a:chExt cx="2784961" cy="687344"/>
          </a:xfrm>
          <a:solidFill>
            <a:srgbClr val="1C73BE"/>
          </a:solidFill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42368FD0-FD0B-43B6-8871-3AB8985F2E4A}"/>
                </a:ext>
              </a:extLst>
            </p:cNvPr>
            <p:cNvSpPr/>
            <p:nvPr/>
          </p:nvSpPr>
          <p:spPr>
            <a:xfrm>
              <a:off x="2498023" y="0"/>
              <a:ext cx="2784961" cy="687344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1" name="Rectangle: Rounded Corners 4">
              <a:extLst>
                <a:ext uri="{FF2B5EF4-FFF2-40B4-BE49-F238E27FC236}">
                  <a16:creationId xmlns:a16="http://schemas.microsoft.com/office/drawing/2014/main" id="{827DDE9A-8789-4377-85F0-C29BE38858D0}"/>
                </a:ext>
              </a:extLst>
            </p:cNvPr>
            <p:cNvSpPr txBox="1"/>
            <p:nvPr/>
          </p:nvSpPr>
          <p:spPr>
            <a:xfrm>
              <a:off x="2531576" y="33553"/>
              <a:ext cx="2717855" cy="6202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E" sz="1500" kern="1200" dirty="0">
                  <a:latin typeface="Century Gothic" panose="020B0502020202020204" pitchFamily="34" charset="0"/>
                </a:rPr>
                <a:t>PSA</a:t>
              </a:r>
              <a:endParaRPr lang="en-US" sz="1500" kern="12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9B9E768-5FDB-4442-9DB6-DB6AEDDB06BF}"/>
              </a:ext>
            </a:extLst>
          </p:cNvPr>
          <p:cNvGrpSpPr/>
          <p:nvPr/>
        </p:nvGrpSpPr>
        <p:grpSpPr>
          <a:xfrm>
            <a:off x="687396" y="1644832"/>
            <a:ext cx="2784961" cy="687344"/>
            <a:chOff x="2475521" y="723283"/>
            <a:chExt cx="2784961" cy="687344"/>
          </a:xfrm>
          <a:solidFill>
            <a:srgbClr val="1C73BE"/>
          </a:solidFill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6FF2F385-46FF-4CA5-BD05-D416523F90EC}"/>
                </a:ext>
              </a:extLst>
            </p:cNvPr>
            <p:cNvSpPr/>
            <p:nvPr/>
          </p:nvSpPr>
          <p:spPr>
            <a:xfrm>
              <a:off x="2475521" y="723283"/>
              <a:ext cx="2784961" cy="687344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Rectangle: Rounded Corners 6">
              <a:extLst>
                <a:ext uri="{FF2B5EF4-FFF2-40B4-BE49-F238E27FC236}">
                  <a16:creationId xmlns:a16="http://schemas.microsoft.com/office/drawing/2014/main" id="{0770C110-9778-4B37-987D-A6B8AECD4DDE}"/>
                </a:ext>
              </a:extLst>
            </p:cNvPr>
            <p:cNvSpPr txBox="1"/>
            <p:nvPr/>
          </p:nvSpPr>
          <p:spPr>
            <a:xfrm>
              <a:off x="2509074" y="756836"/>
              <a:ext cx="2717855" cy="6202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E" sz="1500" kern="1200" dirty="0">
                  <a:latin typeface="Century Gothic" panose="020B0502020202020204" pitchFamily="34" charset="0"/>
                </a:rPr>
                <a:t>Digital Rectal Examination</a:t>
              </a:r>
              <a:endParaRPr lang="en-US" sz="1500" kern="12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5F2BDB5E-04AF-4F3B-BDD3-61222654306F}"/>
              </a:ext>
            </a:extLst>
          </p:cNvPr>
          <p:cNvGrpSpPr/>
          <p:nvPr/>
        </p:nvGrpSpPr>
        <p:grpSpPr>
          <a:xfrm>
            <a:off x="687396" y="2366544"/>
            <a:ext cx="2784961" cy="687344"/>
            <a:chOff x="2475521" y="1444995"/>
            <a:chExt cx="2784961" cy="687344"/>
          </a:xfrm>
          <a:solidFill>
            <a:srgbClr val="1C73BE"/>
          </a:solidFill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ABCBF1E-F2D1-4E1B-BF17-66EC8BA61891}"/>
                </a:ext>
              </a:extLst>
            </p:cNvPr>
            <p:cNvSpPr/>
            <p:nvPr/>
          </p:nvSpPr>
          <p:spPr>
            <a:xfrm>
              <a:off x="2475521" y="1444995"/>
              <a:ext cx="2784961" cy="687344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7" name="Rectangle: Rounded Corners 8">
              <a:extLst>
                <a:ext uri="{FF2B5EF4-FFF2-40B4-BE49-F238E27FC236}">
                  <a16:creationId xmlns:a16="http://schemas.microsoft.com/office/drawing/2014/main" id="{CBD9122B-D1EB-4AB6-B478-989DEE96F280}"/>
                </a:ext>
              </a:extLst>
            </p:cNvPr>
            <p:cNvSpPr txBox="1"/>
            <p:nvPr/>
          </p:nvSpPr>
          <p:spPr>
            <a:xfrm>
              <a:off x="2509074" y="1478548"/>
              <a:ext cx="2717855" cy="6202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500" kern="1200" dirty="0">
                  <a:latin typeface="Century Gothic" panose="020B0502020202020204" pitchFamily="34" charset="0"/>
                </a:rPr>
                <a:t>Rapidly rising PSA Kinetics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58C5026E-21A0-47D0-94CC-E5AA10D4AD0D}"/>
              </a:ext>
            </a:extLst>
          </p:cNvPr>
          <p:cNvGrpSpPr/>
          <p:nvPr/>
        </p:nvGrpSpPr>
        <p:grpSpPr>
          <a:xfrm>
            <a:off x="687396" y="3088256"/>
            <a:ext cx="2784961" cy="687344"/>
            <a:chOff x="2475521" y="2166707"/>
            <a:chExt cx="2784961" cy="687344"/>
          </a:xfrm>
          <a:solidFill>
            <a:srgbClr val="1C73BE"/>
          </a:solidFill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C8422FAD-AEFC-441B-A2F6-5D8A98205BE4}"/>
                </a:ext>
              </a:extLst>
            </p:cNvPr>
            <p:cNvSpPr/>
            <p:nvPr/>
          </p:nvSpPr>
          <p:spPr>
            <a:xfrm>
              <a:off x="2475521" y="2166707"/>
              <a:ext cx="2784961" cy="687344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5" name="Rectangle: Rounded Corners 10">
              <a:extLst>
                <a:ext uri="{FF2B5EF4-FFF2-40B4-BE49-F238E27FC236}">
                  <a16:creationId xmlns:a16="http://schemas.microsoft.com/office/drawing/2014/main" id="{298B99E9-5FDF-4894-A314-257D42E959AE}"/>
                </a:ext>
              </a:extLst>
            </p:cNvPr>
            <p:cNvSpPr txBox="1"/>
            <p:nvPr/>
          </p:nvSpPr>
          <p:spPr>
            <a:xfrm>
              <a:off x="2509074" y="2200260"/>
              <a:ext cx="2717855" cy="6202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E" sz="1500" kern="1200" dirty="0">
                  <a:latin typeface="Century Gothic" panose="020B0502020202020204" pitchFamily="34" charset="0"/>
                </a:rPr>
                <a:t>Strong family history</a:t>
              </a:r>
              <a:endParaRPr lang="en-US" sz="1500" kern="1200" dirty="0">
                <a:latin typeface="Century Gothic" panose="020B050202020202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2CE3E05-45F2-482B-A2AA-450052FEBD6B}"/>
              </a:ext>
            </a:extLst>
          </p:cNvPr>
          <p:cNvGrpSpPr/>
          <p:nvPr/>
        </p:nvGrpSpPr>
        <p:grpSpPr>
          <a:xfrm>
            <a:off x="687396" y="3809968"/>
            <a:ext cx="2784961" cy="687344"/>
            <a:chOff x="2475521" y="2888419"/>
            <a:chExt cx="2784961" cy="687344"/>
          </a:xfrm>
          <a:solidFill>
            <a:srgbClr val="1C73BE"/>
          </a:solidFill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12C8FEAC-5653-4091-A118-DAA3EBB056D8}"/>
                </a:ext>
              </a:extLst>
            </p:cNvPr>
            <p:cNvSpPr/>
            <p:nvPr/>
          </p:nvSpPr>
          <p:spPr>
            <a:xfrm>
              <a:off x="2475521" y="2888419"/>
              <a:ext cx="2784961" cy="687344"/>
            </a:xfrm>
            <a:prstGeom prst="roundRect">
              <a:avLst/>
            </a:prstGeom>
            <a:grpFill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hemeClr val="accent3">
                <a:hueOff val="0"/>
                <a:satOff val="0"/>
                <a:lumOff val="0"/>
                <a:alphaOff val="0"/>
              </a:schemeClr>
            </a:fillRef>
            <a:effectRef idx="3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0C5C1A2F-0B09-4246-8442-875F96281D9F}"/>
                </a:ext>
              </a:extLst>
            </p:cNvPr>
            <p:cNvSpPr txBox="1"/>
            <p:nvPr/>
          </p:nvSpPr>
          <p:spPr>
            <a:xfrm>
              <a:off x="2509074" y="2921972"/>
              <a:ext cx="2717855" cy="620238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0" lvl="0" indent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IE" sz="1500" kern="1200" dirty="0">
                  <a:latin typeface="Century Gothic" panose="020B0502020202020204" pitchFamily="34" charset="0"/>
                </a:rPr>
                <a:t>Clinical concern</a:t>
              </a:r>
              <a:endParaRPr lang="en-US" sz="1500" kern="1200" dirty="0">
                <a:latin typeface="Century Gothic" panose="020B0502020202020204" pitchFamily="34" charset="0"/>
              </a:endParaRPr>
            </a:p>
          </p:txBody>
        </p:sp>
      </p:grpSp>
      <p:pic>
        <p:nvPicPr>
          <p:cNvPr id="22" name="Picture 21" descr="Prostate cancer: An update on the latest NCCP GP referral guidelines">
            <a:extLst>
              <a:ext uri="{FF2B5EF4-FFF2-40B4-BE49-F238E27FC236}">
                <a16:creationId xmlns:a16="http://schemas.microsoft.com/office/drawing/2014/main" id="{0488B4EA-0BFD-463E-8583-0F8CFD5FD7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480" y="1043283"/>
            <a:ext cx="2898865" cy="1542944"/>
          </a:xfrm>
          <a:prstGeom prst="rect">
            <a:avLst/>
          </a:prstGeom>
          <a:noFill/>
          <a:ln w="12700">
            <a:solidFill>
              <a:srgbClr val="1C73BE"/>
            </a:solidFill>
          </a:ln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051CC7E-90FE-4A2E-BECA-ECF19CE8DDE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959" t="53457" r="28463" b="34087"/>
          <a:stretch>
            <a:fillRect/>
          </a:stretch>
        </p:blipFill>
        <p:spPr>
          <a:xfrm>
            <a:off x="5140480" y="2810307"/>
            <a:ext cx="2898865" cy="1448718"/>
          </a:xfrm>
          <a:prstGeom prst="rect">
            <a:avLst/>
          </a:prstGeom>
          <a:ln w="12700">
            <a:solidFill>
              <a:srgbClr val="1C73BE"/>
            </a:solidFill>
          </a:ln>
        </p:spPr>
      </p:pic>
    </p:spTree>
    <p:extLst>
      <p:ext uri="{BB962C8B-B14F-4D97-AF65-F5344CB8AC3E}">
        <p14:creationId xmlns:p14="http://schemas.microsoft.com/office/powerpoint/2010/main" val="30532624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E937A8-B924-704F-B0E0-BF01EF2BE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512EFF6-14AA-CB68-5031-265F495D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8</a:t>
            </a:fld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2015D1-2E27-FF6A-F463-1FD224596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140111"/>
            <a:ext cx="8229600" cy="638319"/>
          </a:xfrm>
        </p:spPr>
        <p:txBody>
          <a:bodyPr>
            <a:noAutofit/>
          </a:bodyPr>
          <a:lstStyle/>
          <a:p>
            <a:r>
              <a:rPr lang="en-US" dirty="0"/>
              <a:t>Beacon Rapid Access Prostate Clinics - Pathway progression </a:t>
            </a:r>
            <a:br>
              <a:rPr lang="en-US" dirty="0"/>
            </a:br>
            <a:endParaRPr lang="en-US" dirty="0"/>
          </a:p>
        </p:txBody>
      </p:sp>
      <p:graphicFrame>
        <p:nvGraphicFramePr>
          <p:cNvPr id="24" name="TextBox 14">
            <a:extLst>
              <a:ext uri="{FF2B5EF4-FFF2-40B4-BE49-F238E27FC236}">
                <a16:creationId xmlns:a16="http://schemas.microsoft.com/office/drawing/2014/main" id="{24A8B6CA-FB40-4760-A842-85EA40643EB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29942491"/>
              </p:ext>
            </p:extLst>
          </p:nvPr>
        </p:nvGraphicFramePr>
        <p:xfrm>
          <a:off x="137160" y="1021189"/>
          <a:ext cx="4065307" cy="35561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5" name="Picture 24" descr="Prostate Cancer Awareness - South Coast Radiology">
            <a:extLst>
              <a:ext uri="{FF2B5EF4-FFF2-40B4-BE49-F238E27FC236}">
                <a16:creationId xmlns:a16="http://schemas.microsoft.com/office/drawing/2014/main" id="{49882DD6-4F24-4C42-8F2E-CE4864E6EA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65507" y="1888458"/>
            <a:ext cx="2074143" cy="1569786"/>
          </a:xfrm>
          <a:prstGeom prst="rect">
            <a:avLst/>
          </a:prstGeom>
        </p:spPr>
      </p:pic>
      <p:pic>
        <p:nvPicPr>
          <p:cNvPr id="26" name="Picture 25" descr="Unlocking the Advantages of Magnetic Resonance Imaging for Prostate Cancer  | Canopy Healthcare">
            <a:extLst>
              <a:ext uri="{FF2B5EF4-FFF2-40B4-BE49-F238E27FC236}">
                <a16:creationId xmlns:a16="http://schemas.microsoft.com/office/drawing/2014/main" id="{3E7F5018-75BB-4C12-8FDF-8A58B482550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2545" y="1021189"/>
            <a:ext cx="2016498" cy="1569786"/>
          </a:xfrm>
          <a:prstGeom prst="rect">
            <a:avLst/>
          </a:prstGeom>
        </p:spPr>
      </p:pic>
      <p:pic>
        <p:nvPicPr>
          <p:cNvPr id="27" name="Picture 26" descr="Frontiers | Trans-Perineal Template-Guided Mapping Biopsy vs. Freehand Trans-Perineal  Biopsy in Chinese Patients With PSA &amp;lt; 20 ng/ml: Similar Cancer Detection  Rate but Different Lesion Detection Rate">
            <a:extLst>
              <a:ext uri="{FF2B5EF4-FFF2-40B4-BE49-F238E27FC236}">
                <a16:creationId xmlns:a16="http://schemas.microsoft.com/office/drawing/2014/main" id="{129A7125-4078-4FA3-9737-639515CB9A97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b="51317"/>
          <a:stretch>
            <a:fillRect/>
          </a:stretch>
        </p:blipFill>
        <p:spPr>
          <a:xfrm>
            <a:off x="6722545" y="2736851"/>
            <a:ext cx="2016498" cy="1763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75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02171F5-3AF1-84BD-89B0-D1F8E9C68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92" y="50800"/>
            <a:ext cx="7610416" cy="5041900"/>
          </a:xfrm>
          <a:custGeom>
            <a:avLst/>
            <a:gdLst>
              <a:gd name="connsiteX0" fmla="*/ 291520 w 11651080"/>
              <a:gd name="connsiteY0" fmla="*/ 0 h 4853814"/>
              <a:gd name="connsiteX1" fmla="*/ 11359560 w 11651080"/>
              <a:gd name="connsiteY1" fmla="*/ 0 h 4853814"/>
              <a:gd name="connsiteX2" fmla="*/ 11651080 w 11651080"/>
              <a:gd name="connsiteY2" fmla="*/ 291520 h 4853814"/>
              <a:gd name="connsiteX3" fmla="*/ 11651080 w 11651080"/>
              <a:gd name="connsiteY3" fmla="*/ 4562294 h 4853814"/>
              <a:gd name="connsiteX4" fmla="*/ 11359560 w 11651080"/>
              <a:gd name="connsiteY4" fmla="*/ 4853814 h 4853814"/>
              <a:gd name="connsiteX5" fmla="*/ 291520 w 11651080"/>
              <a:gd name="connsiteY5" fmla="*/ 4853814 h 4853814"/>
              <a:gd name="connsiteX6" fmla="*/ 0 w 11651080"/>
              <a:gd name="connsiteY6" fmla="*/ 4562294 h 4853814"/>
              <a:gd name="connsiteX7" fmla="*/ 0 w 11651080"/>
              <a:gd name="connsiteY7" fmla="*/ 291520 h 4853814"/>
              <a:gd name="connsiteX8" fmla="*/ 291520 w 11651080"/>
              <a:gd name="connsiteY8" fmla="*/ 0 h 4853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51080" h="4853814">
                <a:moveTo>
                  <a:pt x="291520" y="0"/>
                </a:moveTo>
                <a:lnTo>
                  <a:pt x="11359560" y="0"/>
                </a:lnTo>
                <a:cubicBezTo>
                  <a:pt x="11520562" y="0"/>
                  <a:pt x="11651080" y="130518"/>
                  <a:pt x="11651080" y="291520"/>
                </a:cubicBezTo>
                <a:lnTo>
                  <a:pt x="11651080" y="4562294"/>
                </a:lnTo>
                <a:cubicBezTo>
                  <a:pt x="11651080" y="4723296"/>
                  <a:pt x="11520562" y="4853814"/>
                  <a:pt x="11359560" y="4853814"/>
                </a:cubicBezTo>
                <a:lnTo>
                  <a:pt x="291520" y="4853814"/>
                </a:lnTo>
                <a:cubicBezTo>
                  <a:pt x="130518" y="4853814"/>
                  <a:pt x="0" y="4723296"/>
                  <a:pt x="0" y="4562294"/>
                </a:cubicBezTo>
                <a:lnTo>
                  <a:pt x="0" y="291520"/>
                </a:lnTo>
                <a:cubicBezTo>
                  <a:pt x="0" y="130518"/>
                  <a:pt x="130518" y="0"/>
                  <a:pt x="291520" y="0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</p:pic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1DC78190-BD0F-CBD6-A6CE-1CBF283B6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32188" y="4790346"/>
            <a:ext cx="342900" cy="253746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8261ACF1-7EB5-A94B-A38A-B3243CD45D89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9B64441-A8A7-FC7D-5895-E2A6D0CE3DB5}"/>
              </a:ext>
            </a:extLst>
          </p:cNvPr>
          <p:cNvSpPr/>
          <p:nvPr/>
        </p:nvSpPr>
        <p:spPr>
          <a:xfrm>
            <a:off x="1231900" y="4330700"/>
            <a:ext cx="1009650" cy="336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674EB27-2835-8D0D-B6CB-50E580AAED2E}"/>
              </a:ext>
            </a:extLst>
          </p:cNvPr>
          <p:cNvSpPr/>
          <p:nvPr/>
        </p:nvSpPr>
        <p:spPr>
          <a:xfrm>
            <a:off x="2774950" y="3124200"/>
            <a:ext cx="1282700" cy="59055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7162413-EAB3-4CCF-D618-0B560A708425}"/>
              </a:ext>
            </a:extLst>
          </p:cNvPr>
          <p:cNvSpPr/>
          <p:nvPr/>
        </p:nvSpPr>
        <p:spPr>
          <a:xfrm>
            <a:off x="2774950" y="2108200"/>
            <a:ext cx="5602258" cy="508000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181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48D02B-D42F-DE57-66E5-8E96A5262A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B4BC81-DA4C-07D0-E53B-EE05C78FD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CE4992D-BEA9-7808-497E-8A71B4F723EE}"/>
              </a:ext>
            </a:extLst>
          </p:cNvPr>
          <p:cNvSpPr txBox="1"/>
          <p:nvPr/>
        </p:nvSpPr>
        <p:spPr>
          <a:xfrm>
            <a:off x="461425" y="2340917"/>
            <a:ext cx="8449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prstClr val="white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+mj-cs"/>
              </a:rPr>
              <a:t>Focal Therapy- High Intensity Focused Ultrasound (HIFU)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29311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9BC461-FB76-FD46-90E6-C3143D21DF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9443" y="856441"/>
            <a:ext cx="3935557" cy="3394472"/>
          </a:xfrm>
        </p:spPr>
        <p:txBody>
          <a:bodyPr>
            <a:normAutofit/>
          </a:bodyPr>
          <a:lstStyle/>
          <a:p>
            <a:r>
              <a:rPr lang="en-US" dirty="0"/>
              <a:t>Minimally Invasive Surgical Treatment for prostate cancer</a:t>
            </a:r>
          </a:p>
          <a:p>
            <a:endParaRPr lang="en-GB" dirty="0"/>
          </a:p>
          <a:p>
            <a:r>
              <a:rPr lang="en-GB" dirty="0"/>
              <a:t>Treat only areas of the prostate gland with proven cancer and preserve remaining of prostate tissue</a:t>
            </a:r>
            <a:endParaRPr lang="en-US" dirty="0"/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089134-2553-7543-ABE2-7A84CA659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261ACF1-7EB5-A94B-A38A-B3243CD45D89}" type="slidenum">
              <a:rPr lang="en-US" sz="800" smtClean="0"/>
              <a:pPr>
                <a:lnSpc>
                  <a:spcPct val="90000"/>
                </a:lnSpc>
                <a:spcAft>
                  <a:spcPts val="600"/>
                </a:spcAft>
              </a:pPr>
              <a:t>11</a:t>
            </a:fld>
            <a:endParaRPr lang="en-US" sz="8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3897A1-D613-604C-A206-9997ED668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Focal Therapy- High Intensity Focused Ultrasound (HIFU)</a:t>
            </a:r>
          </a:p>
        </p:txBody>
      </p:sp>
      <p:pic>
        <p:nvPicPr>
          <p:cNvPr id="6" name="Picture 6" descr="Focal Therapy in Prostate Cancer: International Multidisciplinary Consensus  on Trial Design - ScienceDirect">
            <a:extLst>
              <a:ext uri="{FF2B5EF4-FFF2-40B4-BE49-F238E27FC236}">
                <a16:creationId xmlns:a16="http://schemas.microsoft.com/office/drawing/2014/main" id="{F2B2F4C3-6EF5-3FE2-D806-68E6CF6C3B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80446" y="1918208"/>
            <a:ext cx="3734527" cy="1307084"/>
          </a:xfrm>
          <a:prstGeom prst="rect">
            <a:avLst/>
          </a:prstGeom>
          <a:solidFill>
            <a:srgbClr val="FFFFFF"/>
          </a:solidFill>
        </p:spPr>
      </p:pic>
    </p:spTree>
    <p:extLst>
      <p:ext uri="{BB962C8B-B14F-4D97-AF65-F5344CB8AC3E}">
        <p14:creationId xmlns:p14="http://schemas.microsoft.com/office/powerpoint/2010/main" val="29621394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8" descr="Sonablate 500 - Focus Surgery">
            <a:extLst>
              <a:ext uri="{FF2B5EF4-FFF2-40B4-BE49-F238E27FC236}">
                <a16:creationId xmlns:a16="http://schemas.microsoft.com/office/drawing/2014/main" id="{F1B9C06F-D5DF-4062-B5EA-3332A6F2E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30" y="626516"/>
            <a:ext cx="2668243" cy="3857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089134-2553-7543-ABE2-7A84CA659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261ACF1-7EB5-A94B-A38A-B3243CD45D89}" type="slidenum">
              <a:rPr lang="en-US" sz="800" smtClean="0"/>
              <a:pPr>
                <a:lnSpc>
                  <a:spcPct val="90000"/>
                </a:lnSpc>
                <a:spcAft>
                  <a:spcPts val="600"/>
                </a:spcAft>
              </a:pPr>
              <a:t>12</a:t>
            </a:fld>
            <a:endParaRPr lang="en-US" sz="8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3897A1-D613-604C-A206-9997ED668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Focal Therapy- High Intensity Focused Ultrasound (HIFU)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EE05C503-03C4-4692-B37A-BB30DBE50A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3643044"/>
              </p:ext>
            </p:extLst>
          </p:nvPr>
        </p:nvGraphicFramePr>
        <p:xfrm>
          <a:off x="618648" y="1476305"/>
          <a:ext cx="3556463" cy="24708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2" descr="Sonablate® HIFU">
            <a:extLst>
              <a:ext uri="{FF2B5EF4-FFF2-40B4-BE49-F238E27FC236}">
                <a16:creationId xmlns:a16="http://schemas.microsoft.com/office/drawing/2014/main" id="{77AF5840-C520-4435-AA35-8B0BC1A8A6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523" y="711645"/>
            <a:ext cx="2584326" cy="1006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Focal High-Intensity Focused Ultrasound Ablation for Intermediate-Risk Prostate  Cancer - UCSF MedConnection">
            <a:extLst>
              <a:ext uri="{FF2B5EF4-FFF2-40B4-BE49-F238E27FC236}">
                <a16:creationId xmlns:a16="http://schemas.microsoft.com/office/drawing/2014/main" id="{4999DFEE-85DB-8AF5-B62E-E02D52C6D83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21" r="14930" b="2"/>
          <a:stretch/>
        </p:blipFill>
        <p:spPr bwMode="auto">
          <a:xfrm rot="5400000">
            <a:off x="3950624" y="2268349"/>
            <a:ext cx="2577175" cy="2577175"/>
          </a:xfrm>
          <a:custGeom>
            <a:avLst/>
            <a:gdLst/>
            <a:ahLst/>
            <a:cxnLst/>
            <a:rect l="l" t="t" r="r" b="b"/>
            <a:pathLst>
              <a:path w="3960118" h="3960118">
                <a:moveTo>
                  <a:pt x="1980059" y="0"/>
                </a:moveTo>
                <a:cubicBezTo>
                  <a:pt x="3073615" y="0"/>
                  <a:pt x="3960118" y="886503"/>
                  <a:pt x="3960118" y="1980059"/>
                </a:cubicBezTo>
                <a:cubicBezTo>
                  <a:pt x="3960118" y="3073615"/>
                  <a:pt x="3073615" y="3960118"/>
                  <a:pt x="1980059" y="3960118"/>
                </a:cubicBezTo>
                <a:cubicBezTo>
                  <a:pt x="886503" y="3960118"/>
                  <a:pt x="0" y="3073615"/>
                  <a:pt x="0" y="1980059"/>
                </a:cubicBezTo>
                <a:cubicBezTo>
                  <a:pt x="0" y="886503"/>
                  <a:pt x="886503" y="0"/>
                  <a:pt x="1980059" y="0"/>
                </a:cubicBezTo>
                <a:close/>
              </a:path>
            </a:pathLst>
          </a:custGeom>
          <a:noFill/>
          <a:effectLst>
            <a:outerShdw dist="165100" dir="8100000" algn="tr" rotWithShape="0">
              <a:schemeClr val="tx1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0109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089134-2553-7543-ABE2-7A84CA659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261ACF1-7EB5-A94B-A38A-B3243CD45D89}" type="slidenum">
              <a:rPr lang="en-US" sz="800" smtClean="0"/>
              <a:pPr>
                <a:lnSpc>
                  <a:spcPct val="90000"/>
                </a:lnSpc>
                <a:spcAft>
                  <a:spcPts val="600"/>
                </a:spcAft>
              </a:pPr>
              <a:t>13</a:t>
            </a:fld>
            <a:endParaRPr lang="en-US" sz="8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3897A1-D613-604C-A206-9997ED668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Focal Therapy- High Intensity Focused Ultrasound (HIFU)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D0A27DCE-89D8-4D3A-B53D-FE801500FF04}"/>
              </a:ext>
            </a:extLst>
          </p:cNvPr>
          <p:cNvSpPr txBox="1">
            <a:spLocks/>
          </p:cNvSpPr>
          <p:nvPr/>
        </p:nvSpPr>
        <p:spPr>
          <a:xfrm>
            <a:off x="509443" y="856440"/>
            <a:ext cx="5408757" cy="3823509"/>
          </a:xfrm>
          <a:prstGeom prst="rect">
            <a:avLst/>
          </a:prstGeom>
        </p:spPr>
        <p:txBody>
          <a:bodyPr vert="horz" lIns="0" tIns="45720" rIns="91440" bIns="45720" rtlCol="0">
            <a:normAutofit fontScale="32500" lnSpcReduction="20000"/>
          </a:bodyPr>
          <a:lstStyle>
            <a:lvl1pPr marL="214313" indent="-214313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rgbClr val="1C73BE"/>
              </a:buClr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385763" indent="-214313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557213" indent="-214313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728663" indent="-214313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900113" indent="-214313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4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13816">
              <a:spcAft>
                <a:spcPts val="600"/>
              </a:spcAft>
              <a:buNone/>
            </a:pPr>
            <a:r>
              <a:rPr lang="en-US" sz="3400" b="1" dirty="0"/>
              <a:t>Clinical</a:t>
            </a:r>
          </a:p>
          <a:p>
            <a:pPr defTabSz="813816">
              <a:spcAft>
                <a:spcPts val="600"/>
              </a:spcAft>
            </a:pPr>
            <a:r>
              <a:rPr lang="en-US" sz="3400" dirty="0"/>
              <a:t>PSA &lt;/=20ng/ml</a:t>
            </a:r>
          </a:p>
          <a:p>
            <a:pPr defTabSz="813816">
              <a:spcAft>
                <a:spcPts val="600"/>
              </a:spcAft>
            </a:pPr>
            <a:r>
              <a:rPr lang="en-US" sz="3400" dirty="0"/>
              <a:t>Radiological T3aN0M0</a:t>
            </a:r>
          </a:p>
          <a:p>
            <a:pPr defTabSz="813816">
              <a:spcAft>
                <a:spcPts val="600"/>
              </a:spcAft>
            </a:pPr>
            <a:r>
              <a:rPr lang="en-US" sz="3400" dirty="0"/>
              <a:t>Lesion no more than one quadrant on MRI</a:t>
            </a:r>
          </a:p>
          <a:p>
            <a:pPr defTabSz="813816">
              <a:spcAft>
                <a:spcPts val="600"/>
              </a:spcAft>
            </a:pPr>
            <a:endParaRPr lang="en-US" sz="3400" dirty="0"/>
          </a:p>
          <a:p>
            <a:pPr marL="0" indent="0" defTabSz="813816">
              <a:spcAft>
                <a:spcPts val="600"/>
              </a:spcAft>
              <a:buNone/>
            </a:pPr>
            <a:r>
              <a:rPr lang="en-US" sz="3400" b="1" dirty="0"/>
              <a:t>Histology</a:t>
            </a:r>
          </a:p>
          <a:p>
            <a:pPr defTabSz="813816">
              <a:spcAft>
                <a:spcPts val="600"/>
              </a:spcAft>
            </a:pPr>
            <a:r>
              <a:rPr lang="en-US" sz="3400" dirty="0"/>
              <a:t>Gleason 7 (4+3 or 3+4) </a:t>
            </a:r>
          </a:p>
          <a:p>
            <a:pPr defTabSz="813816">
              <a:spcAft>
                <a:spcPts val="600"/>
              </a:spcAft>
            </a:pPr>
            <a:r>
              <a:rPr lang="en-US" sz="3400" dirty="0"/>
              <a:t>Maximal Gleason 4+4 on targeted biopsies</a:t>
            </a:r>
          </a:p>
          <a:p>
            <a:pPr marL="0" indent="0" defTabSz="813816">
              <a:spcAft>
                <a:spcPts val="600"/>
              </a:spcAft>
              <a:buNone/>
            </a:pPr>
            <a:r>
              <a:rPr lang="en-US" sz="3400" dirty="0"/>
              <a:t>      provided lesion is Gleason 7 is permitted</a:t>
            </a:r>
          </a:p>
          <a:p>
            <a:pPr defTabSz="813816">
              <a:spcAft>
                <a:spcPts val="600"/>
              </a:spcAft>
            </a:pPr>
            <a:r>
              <a:rPr lang="en-US" sz="3400" dirty="0"/>
              <a:t> Gleason 3+3=6 if &gt;/=6mm and MRI lesion 3, 4 or 5</a:t>
            </a:r>
          </a:p>
          <a:p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9ECFA7E2-1DBF-4910-AA26-0015BDA7748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0367" t="35555" r="3318" b="22882"/>
          <a:stretch/>
        </p:blipFill>
        <p:spPr>
          <a:xfrm>
            <a:off x="5395978" y="1032833"/>
            <a:ext cx="3117929" cy="3077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1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9BC461-FB76-FD46-90E6-C3143D21DF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86301" y="874514"/>
            <a:ext cx="4222750" cy="3394472"/>
          </a:xfrm>
        </p:spPr>
        <p:txBody>
          <a:bodyPr>
            <a:normAutofit/>
          </a:bodyPr>
          <a:lstStyle/>
          <a:p>
            <a:r>
              <a:rPr lang="en-US" dirty="0"/>
              <a:t>37 cases completed successfully over last 22 months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Complication Rate- 5%</a:t>
            </a:r>
          </a:p>
          <a:p>
            <a:r>
              <a:rPr lang="en-US" dirty="0"/>
              <a:t>Cystoscopy and TUR of Necrotic tissue for LUTS and Epididymitis</a:t>
            </a:r>
          </a:p>
          <a:p>
            <a:r>
              <a:rPr lang="en-US" dirty="0"/>
              <a:t>UTI/Epididymitis- Required IV Antibiotics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089134-2553-7543-ABE2-7A84CA659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261ACF1-7EB5-A94B-A38A-B3243CD45D89}" type="slidenum">
              <a:rPr lang="en-US" sz="800" smtClean="0"/>
              <a:pPr>
                <a:lnSpc>
                  <a:spcPct val="90000"/>
                </a:lnSpc>
                <a:spcAft>
                  <a:spcPts val="600"/>
                </a:spcAft>
              </a:pPr>
              <a:t>14</a:t>
            </a:fld>
            <a:endParaRPr lang="en-US" sz="8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3897A1-D613-604C-A206-9997ED668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Focal Therapy cases at Beacon Hospital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D71C92A-B3E1-4739-A887-0F0A697E18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5923612"/>
              </p:ext>
            </p:extLst>
          </p:nvPr>
        </p:nvGraphicFramePr>
        <p:xfrm>
          <a:off x="509443" y="887067"/>
          <a:ext cx="3557526" cy="3556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5899">
                  <a:extLst>
                    <a:ext uri="{9D8B030D-6E8A-4147-A177-3AD203B41FA5}">
                      <a16:colId xmlns:a16="http://schemas.microsoft.com/office/drawing/2014/main" val="2854068485"/>
                    </a:ext>
                  </a:extLst>
                </a:gridCol>
                <a:gridCol w="1361627">
                  <a:extLst>
                    <a:ext uri="{9D8B030D-6E8A-4147-A177-3AD203B41FA5}">
                      <a16:colId xmlns:a16="http://schemas.microsoft.com/office/drawing/2014/main" val="890957381"/>
                    </a:ext>
                  </a:extLst>
                </a:gridCol>
              </a:tblGrid>
              <a:tr h="293901"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73475" marR="73475" marT="36738" marB="36738"/>
                </a:tc>
                <a:tc>
                  <a:txBody>
                    <a:bodyPr/>
                    <a:lstStyle/>
                    <a:p>
                      <a:endParaRPr lang="en-GB" sz="1100" dirty="0"/>
                    </a:p>
                  </a:txBody>
                  <a:tcPr marL="73475" marR="73475" marT="36738" marB="36738"/>
                </a:tc>
                <a:extLst>
                  <a:ext uri="{0D108BD9-81ED-4DB2-BD59-A6C34878D82A}">
                    <a16:rowId xmlns:a16="http://schemas.microsoft.com/office/drawing/2014/main" val="4155601596"/>
                  </a:ext>
                </a:extLst>
              </a:tr>
              <a:tr h="323291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Mean Age</a:t>
                      </a:r>
                      <a:endParaRPr lang="en-GB" sz="1100" dirty="0">
                        <a:latin typeface="Century Gothic" panose="020B0502020202020204" pitchFamily="34" charset="0"/>
                      </a:endParaRPr>
                    </a:p>
                  </a:txBody>
                  <a:tcPr marL="73475" marR="73475" marT="36738" marB="36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entury Gothic" panose="020B0502020202020204" pitchFamily="34" charset="0"/>
                        </a:rPr>
                        <a:t>66 years</a:t>
                      </a:r>
                    </a:p>
                  </a:txBody>
                  <a:tcPr marL="73475" marR="73475" marT="36738" marB="36738"/>
                </a:tc>
                <a:extLst>
                  <a:ext uri="{0D108BD9-81ED-4DB2-BD59-A6C34878D82A}">
                    <a16:rowId xmlns:a16="http://schemas.microsoft.com/office/drawing/2014/main" val="3316415106"/>
                  </a:ext>
                </a:extLst>
              </a:tr>
              <a:tr h="323291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Average PSA level</a:t>
                      </a:r>
                      <a:endParaRPr lang="en-GB" sz="1100" dirty="0">
                        <a:latin typeface="Century Gothic" panose="020B0502020202020204" pitchFamily="34" charset="0"/>
                      </a:endParaRPr>
                    </a:p>
                  </a:txBody>
                  <a:tcPr marL="73475" marR="73475" marT="36738" marB="36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entury Gothic" panose="020B0502020202020204" pitchFamily="34" charset="0"/>
                        </a:rPr>
                        <a:t>7.5</a:t>
                      </a:r>
                      <a:endParaRPr lang="en-GB" sz="1100" dirty="0">
                        <a:latin typeface="Century Gothic" panose="020B0502020202020204" pitchFamily="34" charset="0"/>
                      </a:endParaRPr>
                    </a:p>
                  </a:txBody>
                  <a:tcPr marL="73475" marR="73475" marT="36738" marB="36738"/>
                </a:tc>
                <a:extLst>
                  <a:ext uri="{0D108BD9-81ED-4DB2-BD59-A6C34878D82A}">
                    <a16:rowId xmlns:a16="http://schemas.microsoft.com/office/drawing/2014/main" val="2283113098"/>
                  </a:ext>
                </a:extLst>
              </a:tr>
              <a:tr h="323291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Mean Prostate Volume</a:t>
                      </a:r>
                      <a:endParaRPr lang="en-GB" sz="1100" dirty="0">
                        <a:latin typeface="Century Gothic" panose="020B0502020202020204" pitchFamily="34" charset="0"/>
                      </a:endParaRPr>
                    </a:p>
                  </a:txBody>
                  <a:tcPr marL="73475" marR="73475" marT="36738" marB="3673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Century Gothic" panose="020B0502020202020204" pitchFamily="34" charset="0"/>
                        </a:rPr>
                        <a:t>37.5 cc</a:t>
                      </a:r>
                      <a:endParaRPr lang="en-GB" sz="1100" dirty="0">
                        <a:latin typeface="Century Gothic" panose="020B0502020202020204" pitchFamily="34" charset="0"/>
                      </a:endParaRPr>
                    </a:p>
                  </a:txBody>
                  <a:tcPr marL="73475" marR="73475" marT="36738" marB="36738"/>
                </a:tc>
                <a:extLst>
                  <a:ext uri="{0D108BD9-81ED-4DB2-BD59-A6C34878D82A}">
                    <a16:rowId xmlns:a16="http://schemas.microsoft.com/office/drawing/2014/main" val="1822550806"/>
                  </a:ext>
                </a:extLst>
              </a:tr>
              <a:tr h="764141"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Gleason Grade</a:t>
                      </a:r>
                    </a:p>
                    <a:p>
                      <a:r>
                        <a:rPr lang="en-US" sz="1100" dirty="0">
                          <a:latin typeface="Century Gothic" panose="020B0502020202020204" pitchFamily="34" charset="0"/>
                        </a:rPr>
                        <a:t>- Intermediate Risk Gleason 7</a:t>
                      </a:r>
                      <a:endParaRPr lang="en-GB" sz="1100" dirty="0">
                        <a:latin typeface="Century Gothic" panose="020B0502020202020204" pitchFamily="34" charset="0"/>
                      </a:endParaRPr>
                    </a:p>
                  </a:txBody>
                  <a:tcPr marL="73475" marR="73475" marT="36738" marB="36738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n-GB" sz="1100" dirty="0">
                          <a:latin typeface="Century Gothic" panose="020B0502020202020204" pitchFamily="34" charset="0"/>
                        </a:rPr>
                        <a:t>100 %</a:t>
                      </a:r>
                    </a:p>
                  </a:txBody>
                  <a:tcPr marL="73475" marR="73475" marT="36738" marB="36738"/>
                </a:tc>
                <a:extLst>
                  <a:ext uri="{0D108BD9-81ED-4DB2-BD59-A6C34878D82A}">
                    <a16:rowId xmlns:a16="http://schemas.microsoft.com/office/drawing/2014/main" val="2547072816"/>
                  </a:ext>
                </a:extLst>
              </a:tr>
              <a:tr h="764141">
                <a:tc>
                  <a:txBody>
                    <a:bodyPr/>
                    <a:lstStyle/>
                    <a:p>
                      <a:r>
                        <a:rPr lang="en-US" sz="1100">
                          <a:latin typeface="Century Gothic" panose="020B0502020202020204" pitchFamily="34" charset="0"/>
                        </a:rPr>
                        <a:t>Disease Location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100">
                          <a:latin typeface="Century Gothic" panose="020B0502020202020204" pitchFamily="34" charset="0"/>
                        </a:rPr>
                        <a:t>Unilateral Gleason 7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en-US" sz="1100">
                          <a:latin typeface="Century Gothic" panose="020B0502020202020204" pitchFamily="34" charset="0"/>
                        </a:rPr>
                        <a:t>Contralateral Gleason 6</a:t>
                      </a:r>
                      <a:endParaRPr lang="en-GB" sz="1100">
                        <a:latin typeface="Century Gothic" panose="020B0502020202020204" pitchFamily="34" charset="0"/>
                      </a:endParaRPr>
                    </a:p>
                  </a:txBody>
                  <a:tcPr marL="73475" marR="73475" marT="36738" marB="36738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n-GB" sz="1100" dirty="0">
                          <a:latin typeface="Century Gothic" panose="020B0502020202020204" pitchFamily="34" charset="0"/>
                        </a:rPr>
                        <a:t>68 %</a:t>
                      </a:r>
                    </a:p>
                    <a:p>
                      <a:pPr algn="ctr"/>
                      <a:r>
                        <a:rPr lang="en-GB" sz="1100" dirty="0">
                          <a:latin typeface="Century Gothic" panose="020B0502020202020204" pitchFamily="34" charset="0"/>
                        </a:rPr>
                        <a:t>32 %</a:t>
                      </a:r>
                    </a:p>
                  </a:txBody>
                  <a:tcPr marL="73475" marR="73475" marT="36738" marB="36738"/>
                </a:tc>
                <a:extLst>
                  <a:ext uri="{0D108BD9-81ED-4DB2-BD59-A6C34878D82A}">
                    <a16:rowId xmlns:a16="http://schemas.microsoft.com/office/drawing/2014/main" val="3022642375"/>
                  </a:ext>
                </a:extLst>
              </a:tr>
              <a:tr h="764141"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MRI Stage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- T2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100" dirty="0">
                          <a:latin typeface="Century Gothic" panose="020B0502020202020204" pitchFamily="34" charset="0"/>
                        </a:rPr>
                        <a:t>- T3a</a:t>
                      </a:r>
                      <a:endParaRPr lang="en-GB" sz="1100" dirty="0">
                        <a:latin typeface="Century Gothic" panose="020B0502020202020204" pitchFamily="34" charset="0"/>
                      </a:endParaRPr>
                    </a:p>
                  </a:txBody>
                  <a:tcPr marL="73475" marR="73475" marT="36738" marB="36738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latin typeface="Century Gothic" panose="020B0502020202020204" pitchFamily="34" charset="0"/>
                      </a:endParaRPr>
                    </a:p>
                    <a:p>
                      <a:pPr algn="ctr"/>
                      <a:r>
                        <a:rPr lang="en-GB" sz="1100" dirty="0">
                          <a:latin typeface="Century Gothic" panose="020B0502020202020204" pitchFamily="34" charset="0"/>
                        </a:rPr>
                        <a:t>89 %</a:t>
                      </a:r>
                    </a:p>
                    <a:p>
                      <a:pPr algn="ctr"/>
                      <a:r>
                        <a:rPr lang="en-GB" sz="1100" dirty="0">
                          <a:latin typeface="Century Gothic" panose="020B0502020202020204" pitchFamily="34" charset="0"/>
                        </a:rPr>
                        <a:t>11 %</a:t>
                      </a:r>
                    </a:p>
                  </a:txBody>
                  <a:tcPr marL="73475" marR="73475" marT="36738" marB="36738"/>
                </a:tc>
                <a:extLst>
                  <a:ext uri="{0D108BD9-81ED-4DB2-BD59-A6C34878D82A}">
                    <a16:rowId xmlns:a16="http://schemas.microsoft.com/office/drawing/2014/main" val="24784360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64741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089134-2553-7543-ABE2-7A84CA659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261ACF1-7EB5-A94B-A38A-B3243CD45D89}" type="slidenum">
              <a:rPr lang="en-US" sz="800" smtClean="0"/>
              <a:pPr>
                <a:lnSpc>
                  <a:spcPct val="90000"/>
                </a:lnSpc>
                <a:spcAft>
                  <a:spcPts val="600"/>
                </a:spcAft>
              </a:pPr>
              <a:t>15</a:t>
            </a:fld>
            <a:endParaRPr lang="en-US" sz="8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3897A1-D613-604C-A206-9997ED668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HIFU cases performed at Beacon Hospital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5370B4-83A9-4065-863B-654BB2F2C2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9443" y="856440"/>
            <a:ext cx="3814907" cy="3601259"/>
          </a:xfrm>
        </p:spPr>
        <p:txBody>
          <a:bodyPr>
            <a:normAutofit/>
          </a:bodyPr>
          <a:lstStyle/>
          <a:p>
            <a:pPr marL="0" lvl="0" indent="0" defTabSz="914400">
              <a:lnSpc>
                <a:spcPct val="90000"/>
              </a:lnSpc>
              <a:spcBef>
                <a:spcPts val="1000"/>
              </a:spcBef>
              <a:buClrTx/>
              <a:buNone/>
              <a:defRPr/>
            </a:pPr>
            <a:r>
              <a:rPr lang="en-US" sz="1400" b="1" dirty="0">
                <a:solidFill>
                  <a:sysClr val="windowText" lastClr="000000"/>
                </a:solidFill>
              </a:rPr>
              <a:t>Case 1</a:t>
            </a:r>
          </a:p>
          <a:p>
            <a:pPr marL="0" lvl="0" indent="0" defTabSz="914400">
              <a:lnSpc>
                <a:spcPct val="90000"/>
              </a:lnSpc>
              <a:spcBef>
                <a:spcPts val="1000"/>
              </a:spcBef>
              <a:buClrTx/>
              <a:buNone/>
              <a:defRPr/>
            </a:pPr>
            <a:r>
              <a:rPr lang="en-US" sz="1400" dirty="0">
                <a:solidFill>
                  <a:sysClr val="windowText" lastClr="000000"/>
                </a:solidFill>
              </a:rPr>
              <a:t>57 years old </a:t>
            </a:r>
          </a:p>
          <a:p>
            <a:pPr marL="0" lvl="0" indent="0" defTabSz="914400">
              <a:lnSpc>
                <a:spcPct val="90000"/>
              </a:lnSpc>
              <a:spcBef>
                <a:spcPts val="1000"/>
              </a:spcBef>
              <a:buClrTx/>
              <a:buNone/>
              <a:defRPr/>
            </a:pPr>
            <a:r>
              <a:rPr lang="en-US" sz="1400" dirty="0">
                <a:solidFill>
                  <a:sysClr val="windowText" lastClr="000000"/>
                </a:solidFill>
              </a:rPr>
              <a:t>PSA 5.7; DRE: cT1c</a:t>
            </a:r>
          </a:p>
          <a:p>
            <a:pPr marL="0" indent="0">
              <a:buNone/>
            </a:pPr>
            <a:r>
              <a:rPr lang="en-US" sz="1400" b="1" dirty="0"/>
              <a:t>MRI:</a:t>
            </a:r>
            <a:r>
              <a:rPr lang="en-US" sz="1400" dirty="0">
                <a:solidFill>
                  <a:srgbClr val="000000"/>
                </a:solidFill>
              </a:rPr>
              <a:t>10mm PI-RADS 4 lesion Right Anterior Apical</a:t>
            </a:r>
          </a:p>
          <a:p>
            <a:pPr marL="0" indent="0">
              <a:buNone/>
            </a:pPr>
            <a:r>
              <a:rPr lang="en-US" sz="1400" b="1" dirty="0"/>
              <a:t>Histopathology: </a:t>
            </a:r>
          </a:p>
          <a:p>
            <a:pPr marL="0" indent="0">
              <a:buNone/>
            </a:pPr>
            <a:r>
              <a:rPr lang="en-US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Right Anterior Apex Target: 3/6 cores; G 3+4; 95% core involvement; MCL 5mm</a:t>
            </a:r>
          </a:p>
          <a:p>
            <a:pPr marL="0" indent="0">
              <a:buNone/>
            </a:pPr>
            <a:r>
              <a:rPr lang="en-US" sz="1400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Ablation: </a:t>
            </a:r>
            <a:r>
              <a:rPr lang="en-US" sz="1400" kern="100" dirty="0">
                <a:ea typeface="Aptos" panose="020B0004020202020204" pitchFamily="34" charset="0"/>
                <a:cs typeface="Times New Roman" panose="02020603050405020304" pitchFamily="18" charset="0"/>
              </a:rPr>
              <a:t>Right Extended Quadrant</a:t>
            </a:r>
            <a:endParaRPr lang="en-GB" sz="1400" kern="100" dirty="0"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IE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E57DB7C-04E0-496A-B094-5D7555E408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648" t="29753" r="35571" b="32835"/>
          <a:stretch>
            <a:fillRect/>
          </a:stretch>
        </p:blipFill>
        <p:spPr>
          <a:xfrm>
            <a:off x="4367793" y="770564"/>
            <a:ext cx="2077437" cy="17053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EA373C9-C136-4D8E-ADDF-BC48CEA211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655" t="43580" r="61419" b="21852"/>
          <a:stretch>
            <a:fillRect/>
          </a:stretch>
        </p:blipFill>
        <p:spPr>
          <a:xfrm>
            <a:off x="4367793" y="2594762"/>
            <a:ext cx="2060677" cy="170536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65A0A39-7BF5-40F4-A9AE-11119223DB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642" t="29753" r="33488" b="26667"/>
          <a:stretch>
            <a:fillRect/>
          </a:stretch>
        </p:blipFill>
        <p:spPr>
          <a:xfrm>
            <a:off x="6565880" y="2571750"/>
            <a:ext cx="2215141" cy="17551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4A65A76-EB65-4E53-9C02-F9D8B2A6763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3842" t="30741" r="4552" b="43333"/>
          <a:stretch>
            <a:fillRect/>
          </a:stretch>
        </p:blipFill>
        <p:spPr>
          <a:xfrm>
            <a:off x="6565880" y="755143"/>
            <a:ext cx="2259591" cy="1725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368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2089134-2553-7543-ABE2-7A84CA659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261ACF1-7EB5-A94B-A38A-B3243CD45D89}" type="slidenum">
              <a:rPr lang="en-US" sz="800" smtClean="0"/>
              <a:pPr>
                <a:lnSpc>
                  <a:spcPct val="90000"/>
                </a:lnSpc>
                <a:spcAft>
                  <a:spcPts val="600"/>
                </a:spcAft>
              </a:pPr>
              <a:t>16</a:t>
            </a:fld>
            <a:endParaRPr lang="en-US" sz="8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93897A1-D613-604C-A206-9997ED668F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HIFU cases performed at Beacon Hospital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95370B4-83A9-4065-863B-654BB2F2C2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9443" y="856440"/>
            <a:ext cx="3814907" cy="3601259"/>
          </a:xfrm>
        </p:spPr>
        <p:txBody>
          <a:bodyPr>
            <a:normAutofit/>
          </a:bodyPr>
          <a:lstStyle/>
          <a:p>
            <a:pPr marL="0" lvl="0" indent="0" defTabSz="914400">
              <a:lnSpc>
                <a:spcPct val="90000"/>
              </a:lnSpc>
              <a:spcBef>
                <a:spcPts val="1000"/>
              </a:spcBef>
              <a:buClrTx/>
              <a:buNone/>
              <a:defRPr/>
            </a:pPr>
            <a:r>
              <a:rPr lang="en-US" b="1" dirty="0">
                <a:solidFill>
                  <a:sysClr val="windowText" lastClr="000000"/>
                </a:solidFill>
              </a:rPr>
              <a:t>Case 2</a:t>
            </a:r>
          </a:p>
          <a:p>
            <a:pPr marL="0" indent="0">
              <a:buNone/>
            </a:pPr>
            <a:r>
              <a:rPr lang="en-US" sz="1400" dirty="0"/>
              <a:t>58 years old Male</a:t>
            </a:r>
          </a:p>
          <a:p>
            <a:pPr marL="0" indent="0">
              <a:buNone/>
            </a:pPr>
            <a:r>
              <a:rPr lang="en-US" sz="1400" dirty="0"/>
              <a:t>PSA 4.9; DRE: cT1c</a:t>
            </a:r>
          </a:p>
          <a:p>
            <a:pPr marL="0" indent="0">
              <a:buNone/>
            </a:pPr>
            <a:r>
              <a:rPr lang="en-US" sz="1400" b="1" dirty="0"/>
              <a:t>MRI:</a:t>
            </a:r>
            <a:r>
              <a:rPr lang="en-US" sz="1400" dirty="0"/>
              <a:t>11mm</a:t>
            </a:r>
            <a:r>
              <a:rPr lang="en-US" sz="1400" b="1" dirty="0"/>
              <a:t> </a:t>
            </a:r>
            <a:r>
              <a:rPr lang="en-US" sz="1400" dirty="0">
                <a:solidFill>
                  <a:srgbClr val="000000"/>
                </a:solidFill>
              </a:rPr>
              <a:t>PIRADS 4 Nodule Right PZ Posterior MG</a:t>
            </a:r>
          </a:p>
          <a:p>
            <a:pPr marL="0" indent="0">
              <a:buNone/>
            </a:pPr>
            <a:r>
              <a:rPr lang="en-US" sz="1400" b="1" dirty="0"/>
              <a:t>Histopathology: </a:t>
            </a:r>
          </a:p>
          <a:p>
            <a:pPr marL="0" lvl="0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GB" sz="1400" dirty="0">
                <a:solidFill>
                  <a:prstClr val="black"/>
                </a:solidFill>
              </a:rPr>
              <a:t>Right Anterior (Apex): 2/2 cores; G 3+3; MCL 4mm</a:t>
            </a:r>
          </a:p>
          <a:p>
            <a:pPr marL="0" lvl="0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1400" dirty="0">
                <a:solidFill>
                  <a:prstClr val="black"/>
                </a:solidFill>
              </a:rPr>
              <a:t>Right Posterior (Base): 3/6 cores; G 3+4; MCL 10mm </a:t>
            </a:r>
          </a:p>
          <a:p>
            <a:pPr marL="0" lvl="0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1400" dirty="0">
              <a:solidFill>
                <a:prstClr val="black"/>
              </a:solidFill>
            </a:endParaRPr>
          </a:p>
          <a:p>
            <a:pPr marL="0" lvl="0" indent="0" defTabSz="914400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1400" b="1" dirty="0">
                <a:solidFill>
                  <a:sysClr val="windowText" lastClr="000000"/>
                </a:solidFill>
              </a:rPr>
              <a:t>Ablation: </a:t>
            </a:r>
            <a:r>
              <a:rPr lang="en-US" sz="1400" dirty="0">
                <a:solidFill>
                  <a:sysClr val="windowText" lastClr="000000"/>
                </a:solidFill>
              </a:rPr>
              <a:t>Right </a:t>
            </a:r>
            <a:r>
              <a:rPr lang="en-US" sz="1400" dirty="0" err="1">
                <a:solidFill>
                  <a:sysClr val="windowText" lastClr="000000"/>
                </a:solidFill>
              </a:rPr>
              <a:t>Hemiablation</a:t>
            </a:r>
            <a:endParaRPr lang="en-US" sz="1400" dirty="0">
              <a:solidFill>
                <a:sysClr val="windowText" lastClr="000000"/>
              </a:solidFill>
            </a:endParaRPr>
          </a:p>
          <a:p>
            <a:endParaRPr lang="en-IE" dirty="0"/>
          </a:p>
        </p:txBody>
      </p:sp>
      <p:pic>
        <p:nvPicPr>
          <p:cNvPr id="12" name="Picture 11" descr="A screenshot of a computer&#10;&#10;Description automatically generated">
            <a:extLst>
              <a:ext uri="{FF2B5EF4-FFF2-40B4-BE49-F238E27FC236}">
                <a16:creationId xmlns:a16="http://schemas.microsoft.com/office/drawing/2014/main" id="{9879E0FE-320B-440F-BF5B-37358874A9E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339" b="9586"/>
          <a:stretch/>
        </p:blipFill>
        <p:spPr>
          <a:xfrm>
            <a:off x="6617794" y="792329"/>
            <a:ext cx="2239378" cy="186474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DD600D-B29A-4698-B153-17924C1CD2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102" t="29630" r="32948" b="26296"/>
          <a:stretch>
            <a:fillRect/>
          </a:stretch>
        </p:blipFill>
        <p:spPr>
          <a:xfrm>
            <a:off x="4240076" y="824732"/>
            <a:ext cx="2239378" cy="174475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CF333E8-F990-4A51-9840-E9F00507BD0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2405" t="47073" r="17536" b="23705"/>
          <a:stretch>
            <a:fillRect/>
          </a:stretch>
        </p:blipFill>
        <p:spPr>
          <a:xfrm>
            <a:off x="6617793" y="2751383"/>
            <a:ext cx="2239379" cy="170631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33E7426-C234-4806-8031-DC5D2FF5B04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331" t="29506" r="35097" b="26420"/>
          <a:stretch>
            <a:fillRect/>
          </a:stretch>
        </p:blipFill>
        <p:spPr>
          <a:xfrm>
            <a:off x="4146756" y="2783090"/>
            <a:ext cx="2332698" cy="157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936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564AE-3850-74EE-811D-F01B43325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8261ACF1-7EB5-A94B-A38A-B3243CD45D89}" type="slidenum">
              <a:rPr lang="en-US" sz="800" smtClean="0"/>
              <a:pPr>
                <a:lnSpc>
                  <a:spcPct val="90000"/>
                </a:lnSpc>
                <a:spcAft>
                  <a:spcPts val="600"/>
                </a:spcAft>
              </a:pPr>
              <a:t>17</a:t>
            </a:fld>
            <a:endParaRPr lang="en-US" sz="800"/>
          </a:p>
        </p:txBody>
      </p:sp>
      <p:sp>
        <p:nvSpPr>
          <p:cNvPr id="14" name="Title 4">
            <a:extLst>
              <a:ext uri="{FF2B5EF4-FFF2-40B4-BE49-F238E27FC236}">
                <a16:creationId xmlns:a16="http://schemas.microsoft.com/office/drawing/2014/main" id="{D6F136A2-1679-6C04-713A-22F9B5BA68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172329"/>
            <a:ext cx="8229600" cy="638319"/>
          </a:xfrm>
        </p:spPr>
        <p:txBody>
          <a:bodyPr/>
          <a:lstStyle/>
          <a:p>
            <a:r>
              <a:rPr lang="en-US" dirty="0"/>
              <a:t>Focal Therapy- Prospective Data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7AA5D66-2CD9-07F1-F4D2-FC7D21347C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729" y="810648"/>
            <a:ext cx="6050541" cy="3636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192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553C18-B9B0-E30D-AD35-5EEFD51AF2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18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2080BA7-9228-ADF1-35A4-F9AB6319E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224561"/>
            <a:ext cx="8229600" cy="638319"/>
          </a:xfrm>
        </p:spPr>
        <p:txBody>
          <a:bodyPr/>
          <a:lstStyle/>
          <a:p>
            <a:r>
              <a:rPr lang="en-US" dirty="0"/>
              <a:t>Focal Therapy- Up to Date Evidence</a:t>
            </a:r>
            <a:endParaRPr lang="en-GB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869BE48-E64E-653C-3A2A-71C92CE860CF}"/>
              </a:ext>
            </a:extLst>
          </p:cNvPr>
          <p:cNvSpPr txBox="1"/>
          <p:nvPr/>
        </p:nvSpPr>
        <p:spPr>
          <a:xfrm>
            <a:off x="496743" y="862880"/>
            <a:ext cx="4575174" cy="1713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sz="16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Oslo FARP Trial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entury Gothic" panose="020B0502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Focal Ablation vs Radical Prostatectomy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US" sz="16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RCT- Preliminary 3 years outcome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entury Gothic" panose="020B0502020202020204" pitchFamily="34" charset="0"/>
              </a:rPr>
              <a:t>Baco et al. Journal of Urology 2025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D9750D69-A545-528B-F6DD-F013C46C6F5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713" t="11481" r="4244" b="12594"/>
          <a:stretch>
            <a:fillRect/>
          </a:stretch>
        </p:blipFill>
        <p:spPr>
          <a:xfrm>
            <a:off x="4800600" y="1023362"/>
            <a:ext cx="4111480" cy="2191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422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F2077BB-F201-44EF-1349-E060F46E35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9443" y="856441"/>
            <a:ext cx="3335581" cy="2915459"/>
          </a:xfrm>
        </p:spPr>
        <p:txBody>
          <a:bodyPr>
            <a:norm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1700" dirty="0"/>
              <a:t>Randomized controlled, non-inferiority trial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1700" dirty="0"/>
              <a:t>213 patients 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1700" dirty="0"/>
              <a:t>Unilateral clinically-significant prostate cancer</a:t>
            </a:r>
          </a:p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2801C-2F38-369D-8EDD-7D136C97DB0F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759325" y="1050020"/>
            <a:ext cx="3587750" cy="578659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3 years Treatment Free Failure Rate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4531E-FD7D-2D6C-A666-A76932030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19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50D8C47B-D8B7-A92B-536B-F6561C319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163107"/>
            <a:ext cx="8229600" cy="638319"/>
          </a:xfrm>
        </p:spPr>
        <p:txBody>
          <a:bodyPr/>
          <a:lstStyle/>
          <a:p>
            <a:r>
              <a:rPr lang="en-US" dirty="0"/>
              <a:t>Focal Therapy- Up to Date Evidence- FARP Trial</a:t>
            </a:r>
            <a:endParaRPr lang="en-GB" dirty="0"/>
          </a:p>
        </p:txBody>
      </p:sp>
      <p:sp>
        <p:nvSpPr>
          <p:cNvPr id="7" name="Rounded Rectangle 3">
            <a:extLst>
              <a:ext uri="{FF2B5EF4-FFF2-40B4-BE49-F238E27FC236}">
                <a16:creationId xmlns:a16="http://schemas.microsoft.com/office/drawing/2014/main" id="{73C09B58-3AFF-0EE2-68A0-C99EF9FED6F2}"/>
              </a:ext>
            </a:extLst>
          </p:cNvPr>
          <p:cNvSpPr/>
          <p:nvPr/>
        </p:nvSpPr>
        <p:spPr>
          <a:xfrm>
            <a:off x="3925937" y="1628679"/>
            <a:ext cx="2457450" cy="1118577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3800" b="1">
                <a:solidFill>
                  <a:srgbClr val="FFFFFF"/>
                </a:solidFill>
              </a:defRPr>
            </a:pPr>
            <a:r>
              <a:rPr lang="en-US" sz="1400" dirty="0">
                <a:latin typeface="Century Gothic" panose="020B0502020202020204" pitchFamily="34" charset="0"/>
              </a:rPr>
              <a:t>93.5%</a:t>
            </a:r>
          </a:p>
          <a:p>
            <a:pPr algn="ctr">
              <a:defRPr sz="1500">
                <a:solidFill>
                  <a:srgbClr val="FFFFFF"/>
                </a:solidFill>
              </a:defRPr>
            </a:pPr>
            <a:r>
              <a:rPr lang="en-US" sz="1400" dirty="0">
                <a:latin typeface="Century Gothic" panose="020B0502020202020204" pitchFamily="34" charset="0"/>
              </a:rPr>
              <a:t>Focal Ablation</a:t>
            </a:r>
            <a:br>
              <a:rPr lang="en-US" sz="1400" dirty="0">
                <a:latin typeface="Century Gothic" panose="020B0502020202020204" pitchFamily="34" charset="0"/>
              </a:rPr>
            </a:br>
            <a:r>
              <a:rPr lang="en-US" sz="1400" dirty="0">
                <a:latin typeface="Century Gothic" panose="020B0502020202020204" pitchFamily="34" charset="0"/>
              </a:rPr>
              <a:t>Treatment Failure-Free</a:t>
            </a:r>
          </a:p>
        </p:txBody>
      </p:sp>
      <p:sp>
        <p:nvSpPr>
          <p:cNvPr id="9" name="Rounded Rectangle 4">
            <a:extLst>
              <a:ext uri="{FF2B5EF4-FFF2-40B4-BE49-F238E27FC236}">
                <a16:creationId xmlns:a16="http://schemas.microsoft.com/office/drawing/2014/main" id="{CEB3ACC6-2FD1-33C8-FD7F-85D214AEE05E}"/>
              </a:ext>
            </a:extLst>
          </p:cNvPr>
          <p:cNvSpPr/>
          <p:nvPr/>
        </p:nvSpPr>
        <p:spPr>
          <a:xfrm>
            <a:off x="3960862" y="2838946"/>
            <a:ext cx="2387600" cy="1051853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3800" b="1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91.5%</a:t>
            </a:r>
          </a:p>
          <a:p>
            <a:pPr algn="ctr">
              <a:defRPr sz="1500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Radical Prostatectomy</a:t>
            </a:r>
            <a:br>
              <a:rPr sz="1400" dirty="0">
                <a:latin typeface="Century Gothic" panose="020B0502020202020204" pitchFamily="34" charset="0"/>
              </a:rPr>
            </a:br>
            <a:r>
              <a:rPr sz="1400" dirty="0">
                <a:latin typeface="Century Gothic" panose="020B0502020202020204" pitchFamily="34" charset="0"/>
              </a:rPr>
              <a:t>Treatment Failure-Free</a:t>
            </a:r>
          </a:p>
        </p:txBody>
      </p:sp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1B9B7F74-520B-CD63-D77A-8A5EF2D47BD3}"/>
              </a:ext>
            </a:extLst>
          </p:cNvPr>
          <p:cNvSpPr/>
          <p:nvPr/>
        </p:nvSpPr>
        <p:spPr>
          <a:xfrm>
            <a:off x="6508750" y="1636276"/>
            <a:ext cx="2457450" cy="1118577"/>
          </a:xfrm>
          <a:prstGeom prst="round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3800" b="1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5.6–7.5%</a:t>
            </a:r>
          </a:p>
          <a:p>
            <a:pPr algn="ctr">
              <a:defRPr sz="1500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Focal Ablation</a:t>
            </a:r>
            <a:br>
              <a:rPr sz="1400" dirty="0">
                <a:latin typeface="Century Gothic" panose="020B0502020202020204" pitchFamily="34" charset="0"/>
              </a:rPr>
            </a:br>
            <a:r>
              <a:rPr sz="1400" dirty="0">
                <a:latin typeface="Century Gothic" panose="020B0502020202020204" pitchFamily="34" charset="0"/>
              </a:rPr>
              <a:t>Treatment Failure Rate</a:t>
            </a: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3542449C-B8B0-0A79-81C8-5CDCD97403A8}"/>
              </a:ext>
            </a:extLst>
          </p:cNvPr>
          <p:cNvSpPr/>
          <p:nvPr/>
        </p:nvSpPr>
        <p:spPr>
          <a:xfrm>
            <a:off x="6508750" y="2838947"/>
            <a:ext cx="2501900" cy="1051853"/>
          </a:xfrm>
          <a:prstGeom prst="roundRect">
            <a:avLst/>
          </a:prstGeom>
          <a:solidFill>
            <a:srgbClr val="0099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3800" b="1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6.0–7.9%</a:t>
            </a:r>
          </a:p>
          <a:p>
            <a:pPr algn="ctr">
              <a:defRPr sz="1500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Radical Prostatectomy</a:t>
            </a:r>
            <a:br>
              <a:rPr sz="1400" dirty="0">
                <a:latin typeface="Century Gothic" panose="020B0502020202020204" pitchFamily="34" charset="0"/>
              </a:rPr>
            </a:br>
            <a:r>
              <a:rPr sz="1400" dirty="0">
                <a:latin typeface="Century Gothic" panose="020B0502020202020204" pitchFamily="34" charset="0"/>
              </a:rPr>
              <a:t>Treatment Failure Rate</a:t>
            </a:r>
          </a:p>
        </p:txBody>
      </p:sp>
    </p:spTree>
    <p:extLst>
      <p:ext uri="{BB962C8B-B14F-4D97-AF65-F5344CB8AC3E}">
        <p14:creationId xmlns:p14="http://schemas.microsoft.com/office/powerpoint/2010/main" val="36624020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F7CFCA-B8E6-8458-32D7-700B9AE4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20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A7F67E0-FC08-32EE-8A40-DB384757F1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156463"/>
            <a:ext cx="8229600" cy="638319"/>
          </a:xfrm>
        </p:spPr>
        <p:txBody>
          <a:bodyPr/>
          <a:lstStyle/>
          <a:p>
            <a:r>
              <a:rPr lang="en-US" dirty="0"/>
              <a:t>Focal Therapy- Up to Date Evidence- FARP Trial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3A2BF0-FEE8-AD19-6F25-E8AA1547D51F}"/>
              </a:ext>
            </a:extLst>
          </p:cNvPr>
          <p:cNvSpPr txBox="1"/>
          <p:nvPr/>
        </p:nvSpPr>
        <p:spPr>
          <a:xfrm>
            <a:off x="311639" y="3223877"/>
            <a:ext cx="664464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sz="1500" b="1" dirty="0">
                <a:latin typeface="Century Gothic" panose="020B0502020202020204" pitchFamily="34" charset="0"/>
              </a:rPr>
              <a:t>Patient Preference: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sz="1500" dirty="0">
                <a:latin typeface="Century Gothic" panose="020B0502020202020204" pitchFamily="34" charset="0"/>
              </a:rPr>
              <a:t>✓ 25% refused radical surgery after RP randomization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sz="1500" dirty="0">
                <a:latin typeface="Century Gothic" panose="020B0502020202020204" pitchFamily="34" charset="0"/>
              </a:rPr>
              <a:t>✓ Opted for focal ablation instead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sz="1500" dirty="0">
                <a:latin typeface="Century Gothic" panose="020B0502020202020204" pitchFamily="34" charset="0"/>
              </a:rPr>
              <a:t>✓ Highlights strong preference for organ-sparing approaches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2F0CB1-2EB9-BB3F-CDBF-BF14EDE8B154}"/>
              </a:ext>
            </a:extLst>
          </p:cNvPr>
          <p:cNvSpPr txBox="1"/>
          <p:nvPr/>
        </p:nvSpPr>
        <p:spPr>
          <a:xfrm>
            <a:off x="375139" y="837836"/>
            <a:ext cx="377190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US" sz="1500" b="1" dirty="0">
                <a:latin typeface="Century Gothic" panose="020B0502020202020204" pitchFamily="34" charset="0"/>
              </a:rPr>
              <a:t>Oncological Control: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US" sz="1500" dirty="0">
                <a:latin typeface="Century Gothic" panose="020B0502020202020204" pitchFamily="34" charset="0"/>
              </a:rPr>
              <a:t>✓ Equivalent oncologic control at 3 years between arms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US" sz="1500" dirty="0">
                <a:latin typeface="Century Gothic" panose="020B0502020202020204" pitchFamily="34" charset="0"/>
              </a:rPr>
              <a:t>✓ Treatment failure: 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US" sz="1500" dirty="0">
                <a:latin typeface="Century Gothic" panose="020B0502020202020204" pitchFamily="34" charset="0"/>
              </a:rPr>
              <a:t>7.5% (FA) vs 6% (RP) 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US" sz="1500" dirty="0">
                <a:latin typeface="Century Gothic" panose="020B0502020202020204" pitchFamily="34" charset="0"/>
              </a:rPr>
              <a:t>Not statistically different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0B03ED-D401-594F-5C83-C068DE116DDA}"/>
              </a:ext>
            </a:extLst>
          </p:cNvPr>
          <p:cNvSpPr txBox="1"/>
          <p:nvPr/>
        </p:nvSpPr>
        <p:spPr>
          <a:xfrm>
            <a:off x="4630592" y="776046"/>
            <a:ext cx="4003965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1500" b="1" dirty="0">
                <a:latin typeface="Century Gothic" panose="020B0502020202020204" pitchFamily="34" charset="0"/>
              </a:rPr>
              <a:t>Functional Outcomes: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1500" dirty="0">
                <a:latin typeface="Century Gothic" panose="020B0502020202020204" pitchFamily="34" charset="0"/>
              </a:rPr>
              <a:t>✓ Better urinary continence (pad-free      rates significantly higher)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1500" dirty="0">
                <a:latin typeface="Century Gothic" panose="020B0502020202020204" pitchFamily="34" charset="0"/>
              </a:rPr>
              <a:t>✓ Better erectile function preservation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1500" dirty="0">
                <a:latin typeface="Century Gothic" panose="020B0502020202020204" pitchFamily="34" charset="0"/>
              </a:rPr>
              <a:t>✓ Optimal trifecta outcomes in FA arm</a:t>
            </a:r>
          </a:p>
        </p:txBody>
      </p:sp>
    </p:spTree>
    <p:extLst>
      <p:ext uri="{BB962C8B-B14F-4D97-AF65-F5344CB8AC3E}">
        <p14:creationId xmlns:p14="http://schemas.microsoft.com/office/powerpoint/2010/main" val="3851549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5C9191-A6F9-586F-D2AC-9F9497270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21</a:t>
            </a:fld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D8A4A1F-7871-1926-6A73-5AD7B93F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172329"/>
            <a:ext cx="8229600" cy="638319"/>
          </a:xfrm>
        </p:spPr>
        <p:txBody>
          <a:bodyPr/>
          <a:lstStyle/>
          <a:p>
            <a:r>
              <a:rPr lang="en-US" dirty="0"/>
              <a:t>Focal Therapy- Up to Date Evidence- FARP Trial</a:t>
            </a:r>
            <a:endParaRPr lang="en-GB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AC563DF-F82C-9F28-0F95-E6708011E8FE}"/>
              </a:ext>
            </a:extLst>
          </p:cNvPr>
          <p:cNvSpPr txBox="1"/>
          <p:nvPr/>
        </p:nvSpPr>
        <p:spPr>
          <a:xfrm>
            <a:off x="455929" y="789058"/>
            <a:ext cx="828311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200"/>
              </a:spcAft>
              <a:buClr>
                <a:srgbClr val="1C73BE"/>
              </a:buClr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</a:defRPr>
            </a:pPr>
            <a:r>
              <a:rPr sz="1600" dirty="0">
                <a:latin typeface="Century Gothic" panose="020B0502020202020204" pitchFamily="34" charset="0"/>
              </a:rPr>
              <a:t>Level 1 evidence from RCT validates focal ablatio</a:t>
            </a:r>
            <a:r>
              <a:rPr lang="en-US" sz="1600" dirty="0">
                <a:latin typeface="Century Gothic" panose="020B0502020202020204" pitchFamily="34" charset="0"/>
              </a:rPr>
              <a:t>n</a:t>
            </a:r>
          </a:p>
          <a:p>
            <a:pPr marL="285750" indent="-285750">
              <a:spcAft>
                <a:spcPts val="1200"/>
              </a:spcAft>
              <a:buClr>
                <a:srgbClr val="1C73BE"/>
              </a:buClr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</a:defRPr>
            </a:pPr>
            <a:r>
              <a:rPr lang="en-US" sz="1600" dirty="0">
                <a:latin typeface="Century Gothic" panose="020B0502020202020204" pitchFamily="34" charset="0"/>
              </a:rPr>
              <a:t>FT is </a:t>
            </a:r>
            <a:r>
              <a:rPr lang="en-US" sz="1600" b="1" dirty="0">
                <a:latin typeface="Century Gothic" panose="020B0502020202020204" pitchFamily="34" charset="0"/>
              </a:rPr>
              <a:t>Oncologically Non-Inferior </a:t>
            </a:r>
            <a:r>
              <a:rPr lang="en-US" sz="1600" dirty="0">
                <a:latin typeface="Century Gothic" panose="020B0502020202020204" pitchFamily="34" charset="0"/>
              </a:rPr>
              <a:t>to RP at 3 years</a:t>
            </a:r>
          </a:p>
          <a:p>
            <a:pPr marL="285750" indent="-285750">
              <a:spcAft>
                <a:spcPts val="1200"/>
              </a:spcAft>
              <a:buClr>
                <a:srgbClr val="1C73BE"/>
              </a:buClr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</a:defRPr>
            </a:pPr>
            <a:r>
              <a:rPr sz="1600" dirty="0">
                <a:latin typeface="Century Gothic" panose="020B0502020202020204" pitchFamily="34" charset="0"/>
              </a:rPr>
              <a:t>Supports focal ablation for men who prioritize:</a:t>
            </a:r>
          </a:p>
          <a:p>
            <a:pPr>
              <a:spcAft>
                <a:spcPts val="1200"/>
              </a:spcAft>
              <a:buClr>
                <a:srgbClr val="1C73BE"/>
              </a:buClr>
              <a:defRPr sz="2200">
                <a:solidFill>
                  <a:srgbClr val="404040"/>
                </a:solidFill>
              </a:defRPr>
            </a:pPr>
            <a:r>
              <a:rPr sz="1600" dirty="0">
                <a:latin typeface="Century Gothic" panose="020B0502020202020204" pitchFamily="34" charset="0"/>
              </a:rPr>
              <a:t> </a:t>
            </a:r>
            <a:r>
              <a:rPr lang="en-US" sz="1600" dirty="0">
                <a:latin typeface="Century Gothic" panose="020B0502020202020204" pitchFamily="34" charset="0"/>
              </a:rPr>
              <a:t>    </a:t>
            </a:r>
            <a:r>
              <a:rPr sz="1600" dirty="0">
                <a:latin typeface="Century Gothic" panose="020B0502020202020204" pitchFamily="34" charset="0"/>
              </a:rPr>
              <a:t>- Functional preservation</a:t>
            </a:r>
            <a:endParaRPr lang="en-US" sz="1600" dirty="0">
              <a:latin typeface="Century Gothic" panose="020B0502020202020204" pitchFamily="34" charset="0"/>
            </a:endParaRPr>
          </a:p>
          <a:p>
            <a:pPr>
              <a:spcAft>
                <a:spcPts val="1200"/>
              </a:spcAft>
              <a:buClr>
                <a:srgbClr val="1C73BE"/>
              </a:buClr>
              <a:defRPr sz="2200">
                <a:solidFill>
                  <a:srgbClr val="404040"/>
                </a:solidFill>
              </a:defRPr>
            </a:pPr>
            <a:r>
              <a:rPr lang="en-IE" sz="1600" dirty="0">
                <a:latin typeface="Century Gothic" panose="020B0502020202020204" pitchFamily="34" charset="0"/>
              </a:rPr>
              <a:t>     </a:t>
            </a:r>
            <a:r>
              <a:rPr sz="1600" dirty="0">
                <a:latin typeface="Century Gothic" panose="020B0502020202020204" pitchFamily="34" charset="0"/>
              </a:rPr>
              <a:t>- Without compromising medium-term cancer control</a:t>
            </a:r>
          </a:p>
        </p:txBody>
      </p:sp>
    </p:spTree>
    <p:extLst>
      <p:ext uri="{BB962C8B-B14F-4D97-AF65-F5344CB8AC3E}">
        <p14:creationId xmlns:p14="http://schemas.microsoft.com/office/powerpoint/2010/main" val="14527231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69BE505-492E-32EA-08EB-E052AE8C9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443" y="227542"/>
            <a:ext cx="8229600" cy="638319"/>
          </a:xfrm>
        </p:spPr>
        <p:txBody>
          <a:bodyPr>
            <a:normAutofit/>
          </a:bodyPr>
          <a:lstStyle/>
          <a:p>
            <a:r>
              <a:rPr lang="en-US" sz="1600" dirty="0"/>
              <a:t>Focal Therapy- Up to Date Evidence - 10 years Outcome Focal HIFU and Cryotherapy</a:t>
            </a:r>
            <a:endParaRPr lang="en-GB" sz="16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3DC4892-7ADE-7110-2F1A-F20A767C6A35}"/>
              </a:ext>
            </a:extLst>
          </p:cNvPr>
          <p:cNvSpPr txBox="1">
            <a:spLocks/>
          </p:cNvSpPr>
          <p:nvPr/>
        </p:nvSpPr>
        <p:spPr>
          <a:xfrm>
            <a:off x="302186" y="992091"/>
            <a:ext cx="7381314" cy="63831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D517EA1-000D-764A-CA30-E72F763D379F}"/>
              </a:ext>
            </a:extLst>
          </p:cNvPr>
          <p:cNvSpPr txBox="1"/>
          <p:nvPr/>
        </p:nvSpPr>
        <p:spPr>
          <a:xfrm>
            <a:off x="404957" y="865861"/>
            <a:ext cx="480536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US" sz="1400" b="1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Updated analysis of 3477 patients from HEAT and ICE Registries UK </a:t>
            </a:r>
            <a:endParaRPr lang="en-US" sz="1400" b="1" dirty="0">
              <a:latin typeface="Century Gothic" panose="020B0502020202020204" pitchFamily="34" charset="0"/>
            </a:endParaRPr>
          </a:p>
          <a:p>
            <a:pPr marL="285750" indent="-285750">
              <a:spcAft>
                <a:spcPts val="1200"/>
              </a:spcAft>
              <a:buClr>
                <a:srgbClr val="1C73BE"/>
              </a:buClr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</a:defRPr>
            </a:pPr>
            <a:r>
              <a:rPr lang="en-US" sz="1400" b="1" dirty="0">
                <a:latin typeface="Century Gothic" panose="020B0502020202020204" pitchFamily="34" charset="0"/>
              </a:rPr>
              <a:t>Largest long-term analysis of focal therapy for prostate cancer</a:t>
            </a:r>
          </a:p>
          <a:p>
            <a:pPr marL="285750" indent="-285750">
              <a:spcAft>
                <a:spcPts val="1200"/>
              </a:spcAft>
              <a:buClr>
                <a:srgbClr val="1C73BE"/>
              </a:buClr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</a:defRPr>
            </a:pPr>
            <a:r>
              <a:rPr lang="en-US" sz="1400" b="1" dirty="0">
                <a:latin typeface="Century Gothic" panose="020B0502020202020204" pitchFamily="34" charset="0"/>
              </a:rPr>
              <a:t>3,477 patients </a:t>
            </a:r>
            <a:r>
              <a:rPr lang="en-US" sz="1400" dirty="0">
                <a:latin typeface="Century Gothic" panose="020B0502020202020204" pitchFamily="34" charset="0"/>
              </a:rPr>
              <a:t>from 14 UK </a:t>
            </a:r>
            <a:r>
              <a:rPr lang="en-US" sz="1400" dirty="0" err="1">
                <a:latin typeface="Century Gothic" panose="020B0502020202020204" pitchFamily="34" charset="0"/>
              </a:rPr>
              <a:t>centres</a:t>
            </a:r>
            <a:r>
              <a:rPr lang="en-US" sz="1400" dirty="0">
                <a:latin typeface="Century Gothic" panose="020B0502020202020204" pitchFamily="34" charset="0"/>
              </a:rPr>
              <a:t> (2004–2024)</a:t>
            </a:r>
          </a:p>
          <a:p>
            <a:pPr marL="285750" indent="-285750">
              <a:spcAft>
                <a:spcPts val="1200"/>
              </a:spcAft>
              <a:buClr>
                <a:srgbClr val="1C73BE"/>
              </a:buClr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</a:defRPr>
            </a:pPr>
            <a:r>
              <a:rPr lang="en-US" sz="1400" dirty="0">
                <a:latin typeface="Century Gothic" panose="020B0502020202020204" pitchFamily="34" charset="0"/>
              </a:rPr>
              <a:t>Two prospective national registries:</a:t>
            </a:r>
          </a:p>
          <a:p>
            <a:pPr marL="285750" indent="-285750">
              <a:spcAft>
                <a:spcPts val="1200"/>
              </a:spcAft>
              <a:buClr>
                <a:srgbClr val="1C73BE"/>
              </a:buClr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</a:defRPr>
            </a:pPr>
            <a:r>
              <a:rPr lang="en-US" sz="1400" dirty="0">
                <a:latin typeface="Century Gothic" panose="020B0502020202020204" pitchFamily="34" charset="0"/>
              </a:rPr>
              <a:t>- HEAT: High-intensity focused ultrasound (HIFU)</a:t>
            </a:r>
          </a:p>
          <a:p>
            <a:pPr marL="285750" indent="-285750">
              <a:spcAft>
                <a:spcPts val="1200"/>
              </a:spcAft>
              <a:buClr>
                <a:srgbClr val="1C73BE"/>
              </a:buClr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</a:defRPr>
            </a:pPr>
            <a:r>
              <a:rPr lang="en-US" sz="1400" dirty="0">
                <a:latin typeface="Century Gothic" panose="020B0502020202020204" pitchFamily="34" charset="0"/>
              </a:rPr>
              <a:t>- ICE: Cryotherapy</a:t>
            </a:r>
          </a:p>
          <a:p>
            <a:pPr marL="285750" indent="-285750">
              <a:spcAft>
                <a:spcPts val="1200"/>
              </a:spcAft>
              <a:buClr>
                <a:srgbClr val="1C73BE"/>
              </a:buClr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</a:defRPr>
            </a:pPr>
            <a:r>
              <a:rPr lang="en-US" sz="1400" b="1" dirty="0">
                <a:latin typeface="Century Gothic" panose="020B0502020202020204" pitchFamily="34" charset="0"/>
              </a:rPr>
              <a:t>Follow-up: up to 10 years</a:t>
            </a:r>
          </a:p>
          <a:p>
            <a:pPr marL="285750" indent="-285750">
              <a:spcAft>
                <a:spcPts val="1200"/>
              </a:spcAft>
              <a:buClr>
                <a:srgbClr val="1C73BE"/>
              </a:buClr>
              <a:buFont typeface="Arial" panose="020B0604020202020204" pitchFamily="34" charset="0"/>
              <a:buChar char="•"/>
              <a:defRPr sz="2200">
                <a:solidFill>
                  <a:srgbClr val="404040"/>
                </a:solidFill>
              </a:defRPr>
            </a:pPr>
            <a:r>
              <a:rPr lang="en-US" sz="1400" dirty="0">
                <a:latin typeface="Century Gothic" panose="020B0502020202020204" pitchFamily="34" charset="0"/>
              </a:rPr>
              <a:t>Published in European Urology, July 2026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386BAD7-E882-9F3D-75DC-2FF4B8CC4BE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21" t="10494" r="41435" b="37408"/>
          <a:stretch>
            <a:fillRect/>
          </a:stretch>
        </p:blipFill>
        <p:spPr>
          <a:xfrm>
            <a:off x="5264150" y="1483479"/>
            <a:ext cx="3625849" cy="2176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5204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4B77BD4-0772-CC78-1A7A-D7A6BDE14A6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25000" lnSpcReduction="20000"/>
          </a:bodyPr>
          <a:lstStyle/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5600" dirty="0"/>
              <a:t>3,477 Men</a:t>
            </a:r>
          </a:p>
          <a:p>
            <a:pPr marL="0" indent="0">
              <a:spcAft>
                <a:spcPts val="1200"/>
              </a:spcAft>
              <a:buNone/>
              <a:defRPr sz="2200">
                <a:solidFill>
                  <a:srgbClr val="404040"/>
                </a:solidFill>
              </a:defRPr>
            </a:pPr>
            <a:r>
              <a:rPr lang="en-GB" sz="5600" b="1" dirty="0"/>
              <a:t>- Focal HIFU: 2,891 patients (83%)</a:t>
            </a:r>
          </a:p>
          <a:p>
            <a:pPr marL="0" indent="0">
              <a:spcAft>
                <a:spcPts val="1200"/>
              </a:spcAft>
              <a:buNone/>
              <a:defRPr sz="2200">
                <a:solidFill>
                  <a:srgbClr val="404040"/>
                </a:solidFill>
              </a:defRPr>
            </a:pPr>
            <a:r>
              <a:rPr lang="en-GB" sz="5600" dirty="0"/>
              <a:t>- Focal Cryotherapy: 580 patients </a:t>
            </a:r>
            <a:r>
              <a:rPr lang="en-GB" sz="5600" b="1" dirty="0"/>
              <a:t>(17%)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5600" dirty="0"/>
              <a:t>Risk Stratification: (LR:IR:HR = 4%: 71% : 25%)</a:t>
            </a:r>
          </a:p>
          <a:p>
            <a:pPr marL="0" indent="0">
              <a:spcAft>
                <a:spcPts val="1200"/>
              </a:spcAft>
              <a:buNone/>
              <a:defRPr sz="2200">
                <a:solidFill>
                  <a:srgbClr val="404040"/>
                </a:solidFill>
              </a:defRPr>
            </a:pPr>
            <a:r>
              <a:rPr lang="en-GB" sz="5600" b="1" dirty="0"/>
              <a:t>Favourable intermediate-risk: 48.2%</a:t>
            </a:r>
          </a:p>
          <a:p>
            <a:pPr marL="0" indent="0">
              <a:spcAft>
                <a:spcPts val="1200"/>
              </a:spcAft>
              <a:buNone/>
              <a:defRPr sz="2200">
                <a:solidFill>
                  <a:srgbClr val="404040"/>
                </a:solidFill>
              </a:defRPr>
            </a:pPr>
            <a:r>
              <a:rPr lang="en-GB" sz="5600" b="1" dirty="0"/>
              <a:t>Unfavourable intermediate-risk: 22.7%</a:t>
            </a:r>
          </a:p>
          <a:p>
            <a:pPr marL="0" indent="0">
              <a:spcAft>
                <a:spcPts val="1200"/>
              </a:spcAft>
              <a:buNone/>
              <a:defRPr sz="2200">
                <a:solidFill>
                  <a:srgbClr val="404040"/>
                </a:solidFill>
              </a:defRPr>
            </a:pPr>
            <a:r>
              <a:rPr lang="en-GB" sz="5600" dirty="0"/>
              <a:t>High-risk: 24.8%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77BAB7-CD18-D113-6020-7ED59B041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23</a:t>
            </a:fld>
            <a:endParaRPr lang="en-US"/>
          </a:p>
        </p:txBody>
      </p:sp>
      <p:sp>
        <p:nvSpPr>
          <p:cNvPr id="6" name="Rounded Rectangle 3">
            <a:extLst>
              <a:ext uri="{FF2B5EF4-FFF2-40B4-BE49-F238E27FC236}">
                <a16:creationId xmlns:a16="http://schemas.microsoft.com/office/drawing/2014/main" id="{3EA837CA-65B1-A73C-8D39-3B06509B8124}"/>
              </a:ext>
            </a:extLst>
          </p:cNvPr>
          <p:cNvSpPr/>
          <p:nvPr/>
        </p:nvSpPr>
        <p:spPr>
          <a:xfrm>
            <a:off x="4876800" y="755601"/>
            <a:ext cx="2133600" cy="96647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99.9%</a:t>
            </a:r>
          </a:p>
          <a:p>
            <a:pPr algn="ctr">
              <a:defRPr sz="1600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Cancer-Specific Survival</a:t>
            </a:r>
          </a:p>
        </p:txBody>
      </p:sp>
      <p:sp>
        <p:nvSpPr>
          <p:cNvPr id="7" name="Rounded Rectangle 4">
            <a:extLst>
              <a:ext uri="{FF2B5EF4-FFF2-40B4-BE49-F238E27FC236}">
                <a16:creationId xmlns:a16="http://schemas.microsoft.com/office/drawing/2014/main" id="{7F9CC1FE-6EF0-FB1A-F396-505DCBAA6180}"/>
              </a:ext>
            </a:extLst>
          </p:cNvPr>
          <p:cNvSpPr/>
          <p:nvPr/>
        </p:nvSpPr>
        <p:spPr>
          <a:xfrm>
            <a:off x="6927850" y="1648729"/>
            <a:ext cx="2133600" cy="966470"/>
          </a:xfrm>
          <a:prstGeom prst="roundRect">
            <a:avLst/>
          </a:prstGeom>
          <a:solidFill>
            <a:srgbClr val="00669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96.7%</a:t>
            </a:r>
          </a:p>
          <a:p>
            <a:pPr algn="ctr">
              <a:defRPr sz="1600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Metastasis-Free Survival</a:t>
            </a:r>
          </a:p>
        </p:txBody>
      </p:sp>
      <p:sp>
        <p:nvSpPr>
          <p:cNvPr id="8" name="Rounded Rectangle 5">
            <a:extLst>
              <a:ext uri="{FF2B5EF4-FFF2-40B4-BE49-F238E27FC236}">
                <a16:creationId xmlns:a16="http://schemas.microsoft.com/office/drawing/2014/main" id="{3F12E5E2-1F94-65DA-B1A8-F87B89F94DEC}"/>
              </a:ext>
            </a:extLst>
          </p:cNvPr>
          <p:cNvSpPr/>
          <p:nvPr/>
        </p:nvSpPr>
        <p:spPr>
          <a:xfrm>
            <a:off x="4900032" y="2541857"/>
            <a:ext cx="2133600" cy="966470"/>
          </a:xfrm>
          <a:prstGeom prst="roundRect">
            <a:avLst/>
          </a:prstGeom>
          <a:solidFill>
            <a:srgbClr val="00808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0.13%</a:t>
            </a:r>
          </a:p>
          <a:p>
            <a:pPr algn="ctr">
              <a:defRPr sz="1600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Cancer-Specific Mortality</a:t>
            </a:r>
          </a:p>
        </p:txBody>
      </p:sp>
      <p:sp>
        <p:nvSpPr>
          <p:cNvPr id="9" name="Rounded Rectangle 6">
            <a:extLst>
              <a:ext uri="{FF2B5EF4-FFF2-40B4-BE49-F238E27FC236}">
                <a16:creationId xmlns:a16="http://schemas.microsoft.com/office/drawing/2014/main" id="{477C7039-286C-6454-D553-605B6CBEE8EE}"/>
              </a:ext>
            </a:extLst>
          </p:cNvPr>
          <p:cNvSpPr/>
          <p:nvPr/>
        </p:nvSpPr>
        <p:spPr>
          <a:xfrm>
            <a:off x="6927850" y="3434985"/>
            <a:ext cx="2133600" cy="966470"/>
          </a:xfrm>
          <a:prstGeom prst="roundRect">
            <a:avLst/>
          </a:prstGeom>
          <a:solidFill>
            <a:srgbClr val="0099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 sz="3600" b="1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12%</a:t>
            </a:r>
          </a:p>
          <a:p>
            <a:pPr algn="ctr">
              <a:defRPr sz="1600">
                <a:solidFill>
                  <a:srgbClr val="FFFFFF"/>
                </a:solidFill>
              </a:defRPr>
            </a:pPr>
            <a:r>
              <a:rPr sz="1400" dirty="0">
                <a:latin typeface="Century Gothic" panose="020B0502020202020204" pitchFamily="34" charset="0"/>
              </a:rPr>
              <a:t>All-Cause Mortality</a:t>
            </a:r>
          </a:p>
        </p:txBody>
      </p:sp>
      <p:sp>
        <p:nvSpPr>
          <p:cNvPr id="11" name="Title 4">
            <a:extLst>
              <a:ext uri="{FF2B5EF4-FFF2-40B4-BE49-F238E27FC236}">
                <a16:creationId xmlns:a16="http://schemas.microsoft.com/office/drawing/2014/main" id="{4B684B80-8B2C-4BAB-916A-1942191107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88" y="244903"/>
            <a:ext cx="8229600" cy="638175"/>
          </a:xfrm>
        </p:spPr>
        <p:txBody>
          <a:bodyPr>
            <a:normAutofit/>
          </a:bodyPr>
          <a:lstStyle/>
          <a:p>
            <a:r>
              <a:rPr lang="en-US" sz="1600" dirty="0"/>
              <a:t>Focal Therapy- Up to Date Evidence - 10 years Outcome Focal HIFU and Cryotherapy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5808400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17E1C5-86C8-A5EB-8DE0-2E1947AB7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9FB740-02F8-7CF0-0CCF-FD930711E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24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2F1E2F-8840-8CFA-6D0B-CA6BC4D456C4}"/>
              </a:ext>
            </a:extLst>
          </p:cNvPr>
          <p:cNvSpPr txBox="1"/>
          <p:nvPr/>
        </p:nvSpPr>
        <p:spPr>
          <a:xfrm>
            <a:off x="509588" y="812294"/>
            <a:ext cx="6303962" cy="10720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  <a:defRPr sz="2600" b="1">
                <a:solidFill>
                  <a:srgbClr val="006699"/>
                </a:solidFill>
              </a:defRPr>
            </a:pPr>
            <a:r>
              <a:rPr lang="en-US" sz="1400" dirty="0">
                <a:latin typeface="Century Gothic" panose="020B0502020202020204" pitchFamily="34" charset="0"/>
              </a:rPr>
              <a:t>Per-Protocol* (10-year)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rPr lang="en-US" sz="1400" b="1" dirty="0">
                <a:latin typeface="Century Gothic" panose="020B0502020202020204" pitchFamily="34" charset="0"/>
              </a:rPr>
              <a:t>Local retreatment: → 13% (</a:t>
            </a:r>
            <a:r>
              <a:rPr lang="en-US" sz="1400" dirty="0">
                <a:latin typeface="Century Gothic" panose="020B0502020202020204" pitchFamily="34" charset="0"/>
              </a:rPr>
              <a:t>up to 2 focal sessions)</a:t>
            </a:r>
            <a:endParaRPr lang="en-US" sz="1400" b="1" dirty="0">
              <a:latin typeface="Century Gothic" panose="020B0502020202020204" pitchFamily="34" charset="0"/>
            </a:endParaRP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rPr lang="en-US" sz="1400" b="1" dirty="0">
                <a:latin typeface="Century Gothic" panose="020B0502020202020204" pitchFamily="34" charset="0"/>
              </a:rPr>
              <a:t>Radical treatment: → 8.9%</a:t>
            </a:r>
          </a:p>
        </p:txBody>
      </p:sp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49B40079-7376-879B-3A91-23B5EBDEE0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9588" y="2677676"/>
            <a:ext cx="6208857" cy="1489198"/>
          </a:xfrm>
        </p:spPr>
        <p:txBody>
          <a:bodyPr>
            <a:normAutofit fontScale="85000" lnSpcReduction="20000"/>
          </a:bodyPr>
          <a:lstStyle/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rPr lang="en-US" dirty="0"/>
              <a:t>Key Insight: Organ preservation is a strategy, not a single procedure</a:t>
            </a:r>
          </a:p>
          <a:p>
            <a:pPr>
              <a:spcAft>
                <a:spcPts val="1000"/>
              </a:spcAft>
              <a:defRPr sz="2000">
                <a:solidFill>
                  <a:srgbClr val="404040"/>
                </a:solidFill>
              </a:defRPr>
            </a:pPr>
            <a:r>
              <a:rPr lang="en-US" dirty="0"/>
              <a:t>Better reflects outcomes for patients committed to focal therapy pathway</a:t>
            </a:r>
          </a:p>
          <a:p>
            <a:pPr marL="0" indent="0">
              <a:spcAft>
                <a:spcPts val="1000"/>
              </a:spcAft>
              <a:buNone/>
              <a:defRPr sz="2000">
                <a:solidFill>
                  <a:srgbClr val="404040"/>
                </a:solidFill>
              </a:defRPr>
            </a:pPr>
            <a:endParaRPr lang="en-US" sz="4800" dirty="0"/>
          </a:p>
          <a:p>
            <a:endParaRPr lang="en-GB" dirty="0"/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5C4D9C6E-DC67-4421-AAD5-67CB59259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88" y="244903"/>
            <a:ext cx="8229600" cy="638175"/>
          </a:xfrm>
        </p:spPr>
        <p:txBody>
          <a:bodyPr>
            <a:normAutofit/>
          </a:bodyPr>
          <a:lstStyle/>
          <a:p>
            <a:r>
              <a:rPr lang="en-US" sz="1600" dirty="0"/>
              <a:t>Focal Therapy- Up to Date Evidence - 10 years Outcome Focal HIFU and Cryotherapy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2007581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4F0C412-F768-B138-3889-549B3D534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09443" y="856441"/>
            <a:ext cx="8367857" cy="2382059"/>
          </a:xfrm>
        </p:spPr>
        <p:txBody>
          <a:bodyPr>
            <a:normAutofit fontScale="32500" lnSpcReduction="20000"/>
          </a:bodyPr>
          <a:lstStyle/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4000" dirty="0"/>
              <a:t>✓ 10-year cancer-specific survival: 99.9%	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4000" dirty="0"/>
              <a:t>✓ 10-year metastasis-free survival: 96.7%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4000" dirty="0"/>
              <a:t>✓ Durable oncological control and Better functional outcome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4000" dirty="0"/>
              <a:t>✓ </a:t>
            </a:r>
            <a:r>
              <a:rPr lang="en-GB" sz="4000" b="1" dirty="0"/>
              <a:t>Should be considered first-line option alongside radical treatments</a:t>
            </a:r>
          </a:p>
          <a:p>
            <a:pPr>
              <a:spcAft>
                <a:spcPts val="1200"/>
              </a:spcAft>
              <a:defRPr sz="2200">
                <a:solidFill>
                  <a:srgbClr val="404040"/>
                </a:solidFill>
              </a:defRPr>
            </a:pPr>
            <a:r>
              <a:rPr lang="en-GB" sz="4000" dirty="0"/>
              <a:t>✓ </a:t>
            </a:r>
            <a:r>
              <a:rPr lang="en-GB" sz="4000" b="1" dirty="0"/>
              <a:t>Era of calling focal therapy 'experimental' is ending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177D3-651F-6ED1-A357-EB16981AC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25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257486-2DC3-ECFA-BE39-3CB29484140C}"/>
              </a:ext>
            </a:extLst>
          </p:cNvPr>
          <p:cNvSpPr txBox="1"/>
          <p:nvPr/>
        </p:nvSpPr>
        <p:spPr>
          <a:xfrm>
            <a:off x="2287588" y="-2313831"/>
            <a:ext cx="457517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  <a:defRPr sz="2200">
                <a:solidFill>
                  <a:srgbClr val="404040"/>
                </a:solidFill>
              </a:defRPr>
            </a:pPr>
            <a:r>
              <a:rPr lang="en-US" sz="1400" dirty="0"/>
              <a:t>✓ Functional outcomes superior to radical treatments:</a:t>
            </a:r>
          </a:p>
          <a:p>
            <a:pPr marL="171450" lvl="1" indent="0" algn="ctr">
              <a:buNone/>
              <a:defRPr sz="2200">
                <a:solidFill>
                  <a:srgbClr val="404040"/>
                </a:solidFill>
              </a:defRPr>
            </a:pPr>
            <a:r>
              <a:rPr lang="en-US" sz="1400" dirty="0"/>
              <a:t>  - Better urinary continence</a:t>
            </a:r>
          </a:p>
          <a:p>
            <a:pPr marL="171450" lvl="1" indent="0" algn="ctr">
              <a:buNone/>
              <a:defRPr sz="2200">
                <a:solidFill>
                  <a:srgbClr val="404040"/>
                </a:solidFill>
              </a:defRPr>
            </a:pPr>
            <a:r>
              <a:rPr lang="en-US" sz="1400" dirty="0"/>
              <a:t>  - Better erectile function</a:t>
            </a:r>
          </a:p>
          <a:p>
            <a:pPr marL="171450" lvl="1" indent="0" algn="ctr">
              <a:buNone/>
              <a:defRPr sz="2200">
                <a:solidFill>
                  <a:srgbClr val="404040"/>
                </a:solidFill>
              </a:defRPr>
            </a:pPr>
            <a:r>
              <a:rPr lang="en-US" sz="1400" dirty="0"/>
              <a:t>  - Faster recovery</a:t>
            </a: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82C5BC05-BC8C-4B39-BBE5-58921BC44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88" y="244903"/>
            <a:ext cx="8229600" cy="638175"/>
          </a:xfrm>
        </p:spPr>
        <p:txBody>
          <a:bodyPr>
            <a:normAutofit/>
          </a:bodyPr>
          <a:lstStyle/>
          <a:p>
            <a:r>
              <a:rPr lang="en-US" sz="1600" dirty="0"/>
              <a:t>Focal Therapy- Up to Date Evidence - 10 years Outcome Focal HIFU and Cryotherapy</a:t>
            </a: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109693503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4EAE4-312D-3730-CD4C-D09E3DF7F7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C7DC10-FED7-463B-8FB8-7FA91C2647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2B70479A-7B66-CD11-59A1-CF61070B6C42}"/>
              </a:ext>
            </a:extLst>
          </p:cNvPr>
          <p:cNvSpPr txBox="1">
            <a:spLocks/>
          </p:cNvSpPr>
          <p:nvPr/>
        </p:nvSpPr>
        <p:spPr>
          <a:xfrm>
            <a:off x="509443" y="107697"/>
            <a:ext cx="8229600" cy="638319"/>
          </a:xfrm>
          <a:prstGeom prst="rect">
            <a:avLst/>
          </a:prstGeom>
        </p:spPr>
        <p:txBody>
          <a:bodyPr/>
          <a:lstStyle>
            <a:lvl1pPr algn="l" defTabSz="6858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2250" b="0" kern="1200" spc="-75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latin typeface="Century Gothic" panose="020B0502020202020204" pitchFamily="34" charset="0"/>
              </a:rPr>
              <a:t>Conclusion</a:t>
            </a:r>
          </a:p>
        </p:txBody>
      </p:sp>
      <p:sp>
        <p:nvSpPr>
          <p:cNvPr id="14" name="Content Placeholder 1">
            <a:extLst>
              <a:ext uri="{FF2B5EF4-FFF2-40B4-BE49-F238E27FC236}">
                <a16:creationId xmlns:a16="http://schemas.microsoft.com/office/drawing/2014/main" id="{7C18E2B6-B623-98CF-1236-8E9EEAC341AC}"/>
              </a:ext>
            </a:extLst>
          </p:cNvPr>
          <p:cNvSpPr txBox="1">
            <a:spLocks/>
          </p:cNvSpPr>
          <p:nvPr/>
        </p:nvSpPr>
        <p:spPr>
          <a:xfrm>
            <a:off x="509443" y="594629"/>
            <a:ext cx="3706957" cy="2203762"/>
          </a:xfrm>
          <a:prstGeom prst="rect">
            <a:avLst/>
          </a:prstGeom>
        </p:spPr>
        <p:txBody>
          <a:bodyPr>
            <a:normAutofit/>
          </a:bodyPr>
          <a:lstStyle>
            <a:lvl1pPr marL="214313" indent="-214313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214313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7213" indent="-214313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8663" indent="-214313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113" indent="-214313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Prostate Cancer</a:t>
            </a:r>
          </a:p>
          <a:p>
            <a:pPr marL="285750" indent="-285750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Increasing Number of patients diagnosed on a yearly basis</a:t>
            </a:r>
          </a:p>
          <a:p>
            <a:pPr marL="285750" indent="-285750"/>
            <a:r>
              <a:rPr lang="en-US" sz="1600" dirty="0">
                <a:solidFill>
                  <a:schemeClr val="bg1"/>
                </a:solidFill>
                <a:latin typeface="Century Gothic" panose="020B0502020202020204" pitchFamily="34" charset="0"/>
              </a:rPr>
              <a:t>Early assessment leads to treatment with curative Intent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GB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2CCF658D-0465-11D3-0485-1028DBB76AF8}"/>
              </a:ext>
            </a:extLst>
          </p:cNvPr>
          <p:cNvSpPr txBox="1">
            <a:spLocks/>
          </p:cNvSpPr>
          <p:nvPr/>
        </p:nvSpPr>
        <p:spPr>
          <a:xfrm>
            <a:off x="509443" y="2644966"/>
            <a:ext cx="3986357" cy="202455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rgbClr val="006199"/>
              </a:buClr>
              <a:buFontTx/>
              <a:buNone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rgbClr val="006199"/>
              </a:buClr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Tx/>
              <a:buNone/>
              <a:defRPr sz="1050" b="0" i="0" kern="1200">
                <a:solidFill>
                  <a:schemeClr val="tx1"/>
                </a:solidFill>
                <a:latin typeface="Calibri Light"/>
                <a:ea typeface="+mn-ea"/>
                <a:cs typeface="Calibri Light"/>
              </a:defRPr>
            </a:lvl3pPr>
            <a:lvl4pPr marL="1371600" indent="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Tx/>
              <a:buNone/>
              <a:defRPr sz="1050" b="0" i="0" kern="1200">
                <a:solidFill>
                  <a:schemeClr val="tx1"/>
                </a:solidFill>
                <a:latin typeface="Calibri Light"/>
                <a:ea typeface="+mn-ea"/>
                <a:cs typeface="Calibri Light"/>
              </a:defRPr>
            </a:lvl4pPr>
            <a:lvl5pPr marL="1828800" indent="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Tx/>
              <a:buNone/>
              <a:defRPr sz="1050" b="0" i="0" kern="1200">
                <a:solidFill>
                  <a:schemeClr val="tx1"/>
                </a:solidFill>
                <a:latin typeface="Calibri Light"/>
                <a:ea typeface="+mn-ea"/>
                <a:cs typeface="Calibri Light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chemeClr val="bg1"/>
                </a:solidFill>
              </a:rPr>
              <a:t>Beacon Rapid Access Prostate Clinics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Patient-</a:t>
            </a:r>
            <a:r>
              <a:rPr lang="en-GB" dirty="0" err="1">
                <a:solidFill>
                  <a:schemeClr val="bg1"/>
                </a:solidFill>
              </a:rPr>
              <a:t>Centered</a:t>
            </a:r>
            <a:r>
              <a:rPr lang="en-GB" dirty="0">
                <a:solidFill>
                  <a:schemeClr val="bg1"/>
                </a:solidFill>
              </a:rPr>
              <a:t> Care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Streamlined Referral and Access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Prompt Investigations, Timely Diagnosis &amp; Treatment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F10474FB-700F-EB90-CB8C-5A7C2C40D0EE}"/>
              </a:ext>
            </a:extLst>
          </p:cNvPr>
          <p:cNvSpPr txBox="1">
            <a:spLocks/>
          </p:cNvSpPr>
          <p:nvPr/>
        </p:nvSpPr>
        <p:spPr>
          <a:xfrm>
            <a:off x="4914900" y="593610"/>
            <a:ext cx="3818217" cy="220376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>
            <a:lvl1pPr marL="0" indent="0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Clr>
                <a:srgbClr val="006199"/>
              </a:buClr>
              <a:buFontTx/>
              <a:buNone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914400" indent="-45720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Clr>
                <a:srgbClr val="006199"/>
              </a:buClr>
              <a:buFont typeface="Arial"/>
              <a:buChar char="•"/>
              <a:defRPr sz="1600" b="0" i="0" kern="1200">
                <a:solidFill>
                  <a:schemeClr val="tx1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914400" indent="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Tx/>
              <a:buNone/>
              <a:defRPr sz="1050" b="0" i="0" kern="1200">
                <a:solidFill>
                  <a:schemeClr val="tx1"/>
                </a:solidFill>
                <a:latin typeface="Calibri Light"/>
                <a:ea typeface="+mn-ea"/>
                <a:cs typeface="Calibri Light"/>
              </a:defRPr>
            </a:lvl3pPr>
            <a:lvl4pPr marL="1371600" indent="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Tx/>
              <a:buNone/>
              <a:defRPr sz="1050" b="0" i="0" kern="1200">
                <a:solidFill>
                  <a:schemeClr val="tx1"/>
                </a:solidFill>
                <a:latin typeface="Calibri Light"/>
                <a:ea typeface="+mn-ea"/>
                <a:cs typeface="Calibri Light"/>
              </a:defRPr>
            </a:lvl4pPr>
            <a:lvl5pPr marL="1828800" indent="0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Tx/>
              <a:buNone/>
              <a:defRPr sz="1050" b="0" i="0" kern="1200">
                <a:solidFill>
                  <a:schemeClr val="tx1"/>
                </a:solidFill>
                <a:latin typeface="Calibri Light"/>
                <a:ea typeface="+mn-ea"/>
                <a:cs typeface="Calibri Light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bg1"/>
              </a:buClr>
            </a:pPr>
            <a:r>
              <a:rPr lang="en-US" b="1" dirty="0">
                <a:solidFill>
                  <a:schemeClr val="bg1"/>
                </a:solidFill>
              </a:rPr>
              <a:t>Beacon Focal Therapy Unit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Advanced diagnostic tools 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Expert Counselling 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Bespoke management</a:t>
            </a:r>
          </a:p>
          <a:p>
            <a:pPr>
              <a:buClr>
                <a:schemeClr val="bg1"/>
              </a:buClr>
            </a:pPr>
            <a:r>
              <a:rPr lang="en-GB" b="1" dirty="0">
                <a:solidFill>
                  <a:schemeClr val="bg1"/>
                </a:solidFill>
              </a:rPr>
              <a:t>Focal HIFU: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Non-Inferior Oncological Control</a:t>
            </a:r>
          </a:p>
          <a:p>
            <a:pPr marL="285750" indent="-285750">
              <a:buClr>
                <a:schemeClr val="bg1"/>
              </a:buClr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</a:rPr>
              <a:t>Better Functional outcome</a:t>
            </a:r>
          </a:p>
        </p:txBody>
      </p:sp>
    </p:spTree>
    <p:extLst>
      <p:ext uri="{BB962C8B-B14F-4D97-AF65-F5344CB8AC3E}">
        <p14:creationId xmlns:p14="http://schemas.microsoft.com/office/powerpoint/2010/main" val="623639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177D3-651F-6ED1-A357-EB16981AC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t>27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257486-2DC3-ECFA-BE39-3CB29484140C}"/>
              </a:ext>
            </a:extLst>
          </p:cNvPr>
          <p:cNvSpPr txBox="1"/>
          <p:nvPr/>
        </p:nvSpPr>
        <p:spPr>
          <a:xfrm>
            <a:off x="2287588" y="-2313831"/>
            <a:ext cx="4575174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  <a:defRPr sz="2200">
                <a:solidFill>
                  <a:srgbClr val="404040"/>
                </a:solidFill>
              </a:defRPr>
            </a:pPr>
            <a:r>
              <a:rPr lang="en-US" sz="1400" dirty="0"/>
              <a:t>✓ Functional outcomes superior to radical treatments:</a:t>
            </a:r>
          </a:p>
          <a:p>
            <a:pPr marL="171450" lvl="1" indent="0" algn="ctr">
              <a:buNone/>
              <a:defRPr sz="2200">
                <a:solidFill>
                  <a:srgbClr val="404040"/>
                </a:solidFill>
              </a:defRPr>
            </a:pPr>
            <a:r>
              <a:rPr lang="en-US" sz="1400" dirty="0"/>
              <a:t>  - Better urinary continence</a:t>
            </a:r>
          </a:p>
          <a:p>
            <a:pPr marL="171450" lvl="1" indent="0" algn="ctr">
              <a:buNone/>
              <a:defRPr sz="2200">
                <a:solidFill>
                  <a:srgbClr val="404040"/>
                </a:solidFill>
              </a:defRPr>
            </a:pPr>
            <a:r>
              <a:rPr lang="en-US" sz="1400" dirty="0"/>
              <a:t>  - Better erectile function</a:t>
            </a:r>
          </a:p>
          <a:p>
            <a:pPr marL="171450" lvl="1" indent="0" algn="ctr">
              <a:buNone/>
              <a:defRPr sz="2200">
                <a:solidFill>
                  <a:srgbClr val="404040"/>
                </a:solidFill>
              </a:defRPr>
            </a:pPr>
            <a:r>
              <a:rPr lang="en-US" sz="1400" dirty="0"/>
              <a:t>  - Faster recovery</a:t>
            </a: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82C5BC05-BC8C-4B39-BBE5-58921BC444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9588" y="244903"/>
            <a:ext cx="8229600" cy="638175"/>
          </a:xfrm>
        </p:spPr>
        <p:txBody>
          <a:bodyPr>
            <a:normAutofit/>
          </a:bodyPr>
          <a:lstStyle/>
          <a:p>
            <a:r>
              <a:rPr lang="en-US" sz="1600" dirty="0"/>
              <a:t>Beacon Focal Therapy and Rapid Access Prostate Clinics - Key information</a:t>
            </a:r>
            <a:endParaRPr lang="en-GB" sz="1600" dirty="0"/>
          </a:p>
        </p:txBody>
      </p:sp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F43A1AAD-EE66-4673-B7D5-683B9A79D6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443" y="898619"/>
            <a:ext cx="3192607" cy="2009681"/>
          </a:xfrm>
        </p:spPr>
        <p:txBody>
          <a:bodyPr>
            <a:normAutofit fontScale="25000" lnSpcReduction="20000"/>
          </a:bodyPr>
          <a:lstStyle/>
          <a:p>
            <a:pPr marL="0" indent="0">
              <a:lnSpc>
                <a:spcPts val="1380"/>
              </a:lnSpc>
              <a:buNone/>
            </a:pPr>
            <a:r>
              <a:rPr lang="en-US" sz="4800" b="1" dirty="0">
                <a:solidFill>
                  <a:srgbClr val="000000"/>
                </a:solidFill>
              </a:rPr>
              <a:t>F</a:t>
            </a:r>
            <a:r>
              <a:rPr lang="en-US" sz="4800" b="1" i="0" dirty="0">
                <a:solidFill>
                  <a:srgbClr val="000000"/>
                </a:solidFill>
                <a:effectLst/>
              </a:rPr>
              <a:t>ocaltherapy@bea</a:t>
            </a:r>
            <a:r>
              <a:rPr lang="en-US" sz="4800" i="0" dirty="0">
                <a:solidFill>
                  <a:srgbClr val="000000"/>
                </a:solidFill>
                <a:effectLst/>
              </a:rPr>
              <a:t>c</a:t>
            </a:r>
            <a:r>
              <a:rPr lang="en-US" sz="4800" b="1" i="0" dirty="0">
                <a:solidFill>
                  <a:srgbClr val="000000"/>
                </a:solidFill>
                <a:effectLst/>
              </a:rPr>
              <a:t>onhospital.ie</a:t>
            </a:r>
          </a:p>
          <a:p>
            <a:pPr marL="342900" indent="-342900" algn="l">
              <a:lnSpc>
                <a:spcPts val="1380"/>
              </a:lnSpc>
              <a:buFont typeface="+mj-lt"/>
              <a:buAutoNum type="arabicPeriod"/>
            </a:pPr>
            <a:endParaRPr lang="en-US" sz="4800" b="0" i="0" dirty="0">
              <a:solidFill>
                <a:srgbClr val="000000"/>
              </a:solidFill>
              <a:effectLst/>
            </a:endParaRPr>
          </a:p>
          <a:p>
            <a:pPr marL="342900" indent="-342900" algn="l">
              <a:lnSpc>
                <a:spcPts val="1380"/>
              </a:lnSpc>
              <a:buFont typeface="+mj-lt"/>
              <a:buAutoNum type="arabicPeriod"/>
            </a:pPr>
            <a:r>
              <a:rPr lang="en-US" sz="4800" b="0" i="0" dirty="0">
                <a:solidFill>
                  <a:srgbClr val="000000"/>
                </a:solidFill>
                <a:effectLst/>
              </a:rPr>
              <a:t>A referral letter (GP or Urologist)</a:t>
            </a:r>
          </a:p>
          <a:p>
            <a:pPr marL="342900" indent="-342900" algn="l">
              <a:lnSpc>
                <a:spcPts val="1380"/>
              </a:lnSpc>
              <a:buFont typeface="+mj-lt"/>
              <a:buAutoNum type="arabicPeriod"/>
            </a:pPr>
            <a:r>
              <a:rPr lang="en-US" sz="4800" b="1" i="0" dirty="0">
                <a:solidFill>
                  <a:srgbClr val="000000"/>
                </a:solidFill>
                <a:effectLst/>
              </a:rPr>
              <a:t>MRI report</a:t>
            </a:r>
          </a:p>
          <a:p>
            <a:pPr marL="342900" indent="-342900" algn="l">
              <a:lnSpc>
                <a:spcPts val="1380"/>
              </a:lnSpc>
              <a:buFont typeface="+mj-lt"/>
              <a:buAutoNum type="arabicPeriod"/>
            </a:pPr>
            <a:r>
              <a:rPr lang="en-US" sz="4800" b="1" i="0" dirty="0">
                <a:solidFill>
                  <a:srgbClr val="000000"/>
                </a:solidFill>
                <a:effectLst/>
              </a:rPr>
              <a:t>Prostate Biopsy Pathology report</a:t>
            </a:r>
          </a:p>
          <a:p>
            <a:pPr marL="342900" indent="-342900" algn="l">
              <a:lnSpc>
                <a:spcPts val="1380"/>
              </a:lnSpc>
              <a:buFont typeface="+mj-lt"/>
              <a:buAutoNum type="arabicPeriod"/>
            </a:pPr>
            <a:r>
              <a:rPr lang="en-US" sz="4800" dirty="0">
                <a:solidFill>
                  <a:srgbClr val="000000"/>
                </a:solidFill>
              </a:rPr>
              <a:t>Details </a:t>
            </a:r>
            <a:r>
              <a:rPr lang="en-US" sz="4800" b="0" i="0" dirty="0">
                <a:solidFill>
                  <a:srgbClr val="000000"/>
                </a:solidFill>
                <a:effectLst/>
              </a:rPr>
              <a:t>of hospital where MRI and biopsy were performed</a:t>
            </a:r>
          </a:p>
          <a:p>
            <a:pPr algn="l">
              <a:lnSpc>
                <a:spcPts val="1380"/>
              </a:lnSpc>
            </a:pPr>
            <a:endParaRPr lang="en-US" b="0" i="0" dirty="0">
              <a:solidFill>
                <a:srgbClr val="000000"/>
              </a:solidFill>
              <a:effectLst/>
              <a:latin typeface="Calibri, serif"/>
            </a:endParaRPr>
          </a:p>
          <a:p>
            <a:pPr marL="342900" indent="-342900" algn="l">
              <a:lnSpc>
                <a:spcPts val="1380"/>
              </a:lnSpc>
              <a:buFont typeface="+mj-lt"/>
              <a:buAutoNum type="arabicPeriod"/>
            </a:pPr>
            <a:endParaRPr lang="en-US" b="0" i="0" dirty="0">
              <a:solidFill>
                <a:srgbClr val="000000"/>
              </a:solidFill>
              <a:effectLst/>
              <a:latin typeface="Calibri, serif"/>
            </a:endParaRPr>
          </a:p>
          <a:p>
            <a:pPr marL="0" indent="0" algn="l">
              <a:lnSpc>
                <a:spcPts val="1380"/>
              </a:lnSpc>
              <a:buNone/>
            </a:pPr>
            <a:br>
              <a:rPr lang="en-US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</a:br>
            <a:endParaRPr lang="en-US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5F17B25-97A4-493E-8D4E-DD8ECCC2FC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7701" t="30000" r="3163" b="34691"/>
          <a:stretch/>
        </p:blipFill>
        <p:spPr>
          <a:xfrm>
            <a:off x="3782756" y="989721"/>
            <a:ext cx="4956287" cy="15820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514943-70A9-4562-9263-8064F835A9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9938" t="48642" r="3164" b="17471"/>
          <a:stretch>
            <a:fillRect/>
          </a:stretch>
        </p:blipFill>
        <p:spPr>
          <a:xfrm>
            <a:off x="509443" y="3014943"/>
            <a:ext cx="4829810" cy="152907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90E1726D-ED04-4562-96A9-5A8E6D01EAD8}"/>
              </a:ext>
            </a:extLst>
          </p:cNvPr>
          <p:cNvSpPr txBox="1">
            <a:spLocks/>
          </p:cNvSpPr>
          <p:nvPr/>
        </p:nvSpPr>
        <p:spPr>
          <a:xfrm>
            <a:off x="5506228" y="3248247"/>
            <a:ext cx="3232960" cy="98488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14313" indent="-214313" algn="l" defTabSz="685800" rtl="0" eaLnBrk="1" latinLnBrk="0" hangingPunct="1">
              <a:lnSpc>
                <a:spcPct val="12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5763" indent="-214313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57213" indent="-214313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28663" indent="-214313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00113" indent="-214313" algn="l" defTabSz="685800" rtl="0" eaLnBrk="1" latinLnBrk="0" hangingPunct="1">
              <a:lnSpc>
                <a:spcPct val="12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380"/>
              </a:lnSpc>
              <a:buFont typeface="Arial" panose="020B0604020202020204" pitchFamily="34" charset="0"/>
              <a:buNone/>
            </a:pPr>
            <a:r>
              <a:rPr lang="en-US" sz="4800" b="1" dirty="0">
                <a:solidFill>
                  <a:srgbClr val="000000"/>
                </a:solidFill>
                <a:latin typeface="Century Gothic" panose="020B0502020202020204" pitchFamily="34" charset="0"/>
                <a:hlinkClick r:id="rId4"/>
              </a:rPr>
              <a:t>RAPC@beaconhospital.ie</a:t>
            </a:r>
            <a:endParaRPr lang="en-US" sz="4800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0" indent="0">
              <a:lnSpc>
                <a:spcPts val="1380"/>
              </a:lnSpc>
              <a:buFont typeface="Arial" panose="020B0604020202020204" pitchFamily="34" charset="0"/>
              <a:buNone/>
            </a:pPr>
            <a:r>
              <a:rPr lang="en-US" sz="4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RAPC Nurse- </a:t>
            </a:r>
            <a:r>
              <a:rPr lang="en-US" sz="4800" b="1" dirty="0" err="1">
                <a:solidFill>
                  <a:srgbClr val="000000"/>
                </a:solidFill>
                <a:latin typeface="Century Gothic" panose="020B0502020202020204" pitchFamily="34" charset="0"/>
              </a:rPr>
              <a:t>Ms</a:t>
            </a:r>
            <a:r>
              <a:rPr lang="en-US" sz="48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 Claire McNally</a:t>
            </a:r>
            <a:endParaRPr lang="en-US" sz="48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marL="342900" indent="-342900">
              <a:lnSpc>
                <a:spcPts val="1380"/>
              </a:lnSpc>
              <a:buFont typeface="+mj-lt"/>
              <a:buAutoNum type="arabicPeriod"/>
            </a:pPr>
            <a:r>
              <a:rPr lang="en-US" sz="4800" dirty="0">
                <a:solidFill>
                  <a:srgbClr val="000000"/>
                </a:solidFill>
                <a:latin typeface="Century Gothic" panose="020B0502020202020204" pitchFamily="34" charset="0"/>
              </a:rPr>
              <a:t>Healthlink referral from GP</a:t>
            </a:r>
          </a:p>
          <a:p>
            <a:pPr marL="0" indent="0">
              <a:lnSpc>
                <a:spcPts val="1380"/>
              </a:lnSpc>
              <a:buNone/>
            </a:pPr>
            <a:endParaRPr lang="en-US" dirty="0">
              <a:solidFill>
                <a:srgbClr val="000000"/>
              </a:solidFill>
              <a:latin typeface="Calibri, serif"/>
            </a:endParaRPr>
          </a:p>
          <a:p>
            <a:pPr marL="342900" indent="-342900">
              <a:lnSpc>
                <a:spcPts val="1380"/>
              </a:lnSpc>
              <a:buFont typeface="+mj-lt"/>
              <a:buAutoNum type="arabicPeriod"/>
            </a:pPr>
            <a:endParaRPr lang="en-US" dirty="0">
              <a:solidFill>
                <a:srgbClr val="000000"/>
              </a:solidFill>
              <a:latin typeface="Calibri, serif"/>
            </a:endParaRPr>
          </a:p>
          <a:p>
            <a:pPr marL="0" indent="0">
              <a:lnSpc>
                <a:spcPts val="1380"/>
              </a:lnSpc>
              <a:buFont typeface="Arial" panose="020B0604020202020204" pitchFamily="34" charset="0"/>
              <a:buNone/>
            </a:pPr>
            <a:br>
              <a:rPr lang="en-US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endParaRPr lang="en-US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203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5" presetClass="emph" presetSubtype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FF43E0-47D2-4A5E-AA5D-546E30ED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61ACF1-7EB5-A94B-A38A-B3243CD45D89}" type="slidenum">
              <a:rPr lang="en-US" smtClean="0"/>
              <a:pPr/>
              <a:t>28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DD5354F-10F0-4C6A-9D0E-23DA33462E1C}"/>
              </a:ext>
            </a:extLst>
          </p:cNvPr>
          <p:cNvSpPr txBox="1"/>
          <p:nvPr/>
        </p:nvSpPr>
        <p:spPr>
          <a:xfrm>
            <a:off x="1421218" y="1750828"/>
            <a:ext cx="63015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7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511930795"/>
      </p:ext>
    </p:extLst>
  </p:cSld>
  <p:clrMapOvr>
    <a:masterClrMapping/>
  </p:clrMapOvr>
</p:sld>
</file>

<file path=ppt/theme/theme1.xml><?xml version="1.0" encoding="utf-8"?>
<a:theme xmlns:a="http://schemas.openxmlformats.org/drawingml/2006/main" name="Dune">
  <a:themeElements>
    <a:clrScheme name="Dune">
      <a:dk1>
        <a:srgbClr val="131313"/>
      </a:dk1>
      <a:lt1>
        <a:sysClr val="window" lastClr="FFFFFF"/>
      </a:lt1>
      <a:dk2>
        <a:srgbClr val="272D2B"/>
      </a:dk2>
      <a:lt2>
        <a:srgbClr val="F0EDE6"/>
      </a:lt2>
      <a:accent1>
        <a:srgbClr val="647E6B"/>
      </a:accent1>
      <a:accent2>
        <a:srgbClr val="476262"/>
      </a:accent2>
      <a:accent3>
        <a:srgbClr val="9B8C69"/>
      </a:accent3>
      <a:accent4>
        <a:srgbClr val="BA988C"/>
      </a:accent4>
      <a:accent5>
        <a:srgbClr val="A27C7C"/>
      </a:accent5>
      <a:accent6>
        <a:srgbClr val="79958B"/>
      </a:accent6>
      <a:hlink>
        <a:srgbClr val="476262"/>
      </a:hlink>
      <a:folHlink>
        <a:srgbClr val="A27C7C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une" id="{7A434096-21D7-44B8-8536-5670F4990977}" vid="{9E2B180D-3A1B-4983-B64A-9C133C18DC9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ial Beacon Hospital PP Template 2020 v5 (003)" id="{4CA53687-D64C-4586-BA5B-56A39ED3C2A0}" vid="{4A07C3CD-B43D-4BE0-AABF-01DE6C813EF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Dune</Template>
  <TotalTime>1404</TotalTime>
  <Words>1230</Words>
  <Application>Microsoft Office PowerPoint</Application>
  <PresentationFormat>On-screen Show (16:9)</PresentationFormat>
  <Paragraphs>306</Paragraphs>
  <Slides>28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2" baseType="lpstr">
      <vt:lpstr>Aptos</vt:lpstr>
      <vt:lpstr>Arial</vt:lpstr>
      <vt:lpstr>Browallia New</vt:lpstr>
      <vt:lpstr>Calibri</vt:lpstr>
      <vt:lpstr>Calibri Light</vt:lpstr>
      <vt:lpstr>Calibri, serif</vt:lpstr>
      <vt:lpstr>Century Gothic</vt:lpstr>
      <vt:lpstr>Microsoft Sans Serif</vt:lpstr>
      <vt:lpstr>Neue Haas Grotesk Text Pro</vt:lpstr>
      <vt:lpstr>Tahoma</vt:lpstr>
      <vt:lpstr>Times New Roman</vt:lpstr>
      <vt:lpstr>Verdana</vt:lpstr>
      <vt:lpstr>Dune</vt:lpstr>
      <vt:lpstr>Office Theme</vt:lpstr>
      <vt:lpstr>Beacon Rapid Access Prostate Clinics &amp; Focal Therapy for Prostate Cancer - An Update </vt:lpstr>
      <vt:lpstr>Prostate Cancer</vt:lpstr>
      <vt:lpstr>Prostate Cancer</vt:lpstr>
      <vt:lpstr>Prostate Cancer- Diagnosis</vt:lpstr>
      <vt:lpstr>PowerPoint Presentation</vt:lpstr>
      <vt:lpstr>Beacon Rapid Access Prostate Clinics</vt:lpstr>
      <vt:lpstr>Beacon Rapid Access Prostate Clinics - Referral Criteria</vt:lpstr>
      <vt:lpstr>Beacon Rapid Access Prostate Clinics - Pathway progression  </vt:lpstr>
      <vt:lpstr>PowerPoint Presentation</vt:lpstr>
      <vt:lpstr>PowerPoint Presentation</vt:lpstr>
      <vt:lpstr>Focal Therapy- High Intensity Focused Ultrasound (HIFU)</vt:lpstr>
      <vt:lpstr>Focal Therapy- High Intensity Focused Ultrasound (HIFU)</vt:lpstr>
      <vt:lpstr>Focal Therapy- High Intensity Focused Ultrasound (HIFU)</vt:lpstr>
      <vt:lpstr>Focal Therapy cases at Beacon Hospital</vt:lpstr>
      <vt:lpstr>HIFU cases performed at Beacon Hospital</vt:lpstr>
      <vt:lpstr>HIFU cases performed at Beacon Hospital</vt:lpstr>
      <vt:lpstr>Focal Therapy- Prospective Data</vt:lpstr>
      <vt:lpstr>Focal Therapy- Up to Date Evidence</vt:lpstr>
      <vt:lpstr>Focal Therapy- Up to Date Evidence- FARP Trial</vt:lpstr>
      <vt:lpstr>Focal Therapy- Up to Date Evidence- FARP Trial</vt:lpstr>
      <vt:lpstr>Focal Therapy- Up to Date Evidence- FARP Trial</vt:lpstr>
      <vt:lpstr>Focal Therapy- Up to Date Evidence - 10 years Outcome Focal HIFU and Cryotherapy</vt:lpstr>
      <vt:lpstr>Focal Therapy- Up to Date Evidence - 10 years Outcome Focal HIFU and Cryotherapy</vt:lpstr>
      <vt:lpstr>Focal Therapy- Up to Date Evidence - 10 years Outcome Focal HIFU and Cryotherapy</vt:lpstr>
      <vt:lpstr>Focal Therapy- Up to Date Evidence - 10 years Outcome Focal HIFU and Cryotherapy</vt:lpstr>
      <vt:lpstr>PowerPoint Presentation</vt:lpstr>
      <vt:lpstr>Beacon Focal Therapy and Rapid Access Prostate Clinics - Key information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Ben Murphy</dc:creator>
  <cp:lastModifiedBy>Sara Eagar</cp:lastModifiedBy>
  <cp:revision>93</cp:revision>
  <cp:lastPrinted>2020-01-20T12:16:27Z</cp:lastPrinted>
  <dcterms:created xsi:type="dcterms:W3CDTF">2020-11-06T09:16:24Z</dcterms:created>
  <dcterms:modified xsi:type="dcterms:W3CDTF">2026-09-18T11:43:24Z</dcterms:modified>
</cp:coreProperties>
</file>