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345" r:id="rId2"/>
    <p:sldId id="341" r:id="rId3"/>
    <p:sldId id="346" r:id="rId4"/>
    <p:sldId id="359" r:id="rId5"/>
    <p:sldId id="360" r:id="rId6"/>
    <p:sldId id="361" r:id="rId7"/>
    <p:sldId id="362" r:id="rId8"/>
    <p:sldId id="363" r:id="rId9"/>
    <p:sldId id="364" r:id="rId10"/>
    <p:sldId id="365" r:id="rId11"/>
    <p:sldId id="366" r:id="rId12"/>
    <p:sldId id="367" r:id="rId13"/>
    <p:sldId id="309" r:id="rId14"/>
    <p:sldId id="369" r:id="rId15"/>
  </p:sldIdLst>
  <p:sldSz cx="9144000" cy="5143500" type="screen16x9"/>
  <p:notesSz cx="9928225" cy="143573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73BE"/>
    <a:srgbClr val="0061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33" autoAdjust="0"/>
    <p:restoredTop sz="94141"/>
  </p:normalViewPr>
  <p:slideViewPr>
    <p:cSldViewPr snapToGrid="0" snapToObjects="1">
      <p:cViewPr varScale="1">
        <p:scale>
          <a:sx n="136" d="100"/>
          <a:sy n="136" d="100"/>
        </p:scale>
        <p:origin x="828" y="1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53" d="100"/>
          <a:sy n="53" d="100"/>
        </p:scale>
        <p:origin x="2798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l">
              <a:defRPr sz="17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3698" y="1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r">
              <a:defRPr sz="1700"/>
            </a:lvl1pPr>
          </a:lstStyle>
          <a:p>
            <a:fld id="{F1FFD573-63AC-5B41-8408-C4EEFB13A20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13636992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l">
              <a:defRPr sz="17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3698" y="13636992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r">
              <a:defRPr sz="1700"/>
            </a:lvl1pPr>
          </a:lstStyle>
          <a:p>
            <a:fld id="{88859A18-8B6F-6247-ACFC-012F51E4C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7253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l">
              <a:defRPr sz="17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698" y="1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r">
              <a:defRPr sz="1700"/>
            </a:lvl1pPr>
          </a:lstStyle>
          <a:p>
            <a:fld id="{EBD7CF49-64BB-DB4D-8FC0-A1F7B9126035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69450" cy="5383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62" tIns="66381" rIns="132762" bIns="6638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823" y="6819742"/>
            <a:ext cx="7942580" cy="6460807"/>
          </a:xfrm>
          <a:prstGeom prst="rect">
            <a:avLst/>
          </a:prstGeom>
        </p:spPr>
        <p:txBody>
          <a:bodyPr vert="horz" lIns="132762" tIns="66381" rIns="132762" bIns="66381" rtlCol="0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13636992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l">
              <a:defRPr sz="17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698" y="13636992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r">
              <a:defRPr sz="1700"/>
            </a:lvl1pPr>
          </a:lstStyle>
          <a:p>
            <a:fld id="{778088C6-DB3F-4F41-9CC6-6728ACB46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9048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123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474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8810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465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54122" y="1012772"/>
            <a:ext cx="6149187" cy="867133"/>
          </a:xfrm>
        </p:spPr>
        <p:txBody>
          <a:bodyPr lIns="0" anchor="t" anchorCtr="0">
            <a:normAutofit/>
          </a:bodyPr>
          <a:lstStyle>
            <a:lvl1pPr algn="l">
              <a:defRPr sz="200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4122" y="1498177"/>
            <a:ext cx="6149186" cy="966655"/>
          </a:xfrm>
        </p:spPr>
        <p:txBody>
          <a:bodyPr lIns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8AF3428-9D3B-4A7B-B7C5-B7CC51E4C599}"/>
              </a:ext>
            </a:extLst>
          </p:cNvPr>
          <p:cNvSpPr txBox="1">
            <a:spLocks/>
          </p:cNvSpPr>
          <p:nvPr userDrawn="1"/>
        </p:nvSpPr>
        <p:spPr>
          <a:xfrm>
            <a:off x="229609" y="4530326"/>
            <a:ext cx="5950474" cy="236937"/>
          </a:xfrm>
          <a:prstGeom prst="rect">
            <a:avLst/>
          </a:prstGeom>
        </p:spPr>
        <p:txBody>
          <a:bodyPr vert="horz" lIns="0" tIns="34290" rIns="68580" bIns="3429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IE" sz="750" b="0" i="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/>
              </a:rPr>
              <a:t>Internal use only by approved personnel.  Unpublished Work © Beacon Hospital. All rights Reserved. In Strict Confidence. 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65997" y="4786722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306824-2FC3-49D1-9221-EE77AA0E40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01099" y="4321843"/>
            <a:ext cx="2206087" cy="56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125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98620"/>
            <a:ext cx="8229600" cy="3394472"/>
          </a:xfrm>
        </p:spPr>
        <p:txBody>
          <a:bodyPr lIns="0">
            <a:normAutofit/>
          </a:bodyPr>
          <a:lstStyle>
            <a:lvl1pPr marL="0" indent="0">
              <a:buClr>
                <a:srgbClr val="006199"/>
              </a:buClr>
              <a:buFontTx/>
              <a:buNone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>
              <a:buClr>
                <a:srgbClr val="006199"/>
              </a:buClr>
              <a:buFont typeface="Arial"/>
              <a:buChar char="•"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3pPr>
            <a:lvl4pPr marL="13716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4pPr>
            <a:lvl5pPr marL="18288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2" name="Straight Connector 11"/>
          <p:cNvCxnSpPr>
            <a:cxnSpLocks/>
          </p:cNvCxnSpPr>
          <p:nvPr userDrawn="1"/>
        </p:nvCxnSpPr>
        <p:spPr>
          <a:xfrm>
            <a:off x="509443" y="542392"/>
            <a:ext cx="8636776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CA0C8CC-452A-D747-ABEA-2263BCAC1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3030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98620"/>
            <a:ext cx="8229600" cy="3394472"/>
          </a:xfrm>
        </p:spPr>
        <p:txBody>
          <a:bodyPr lIns="0">
            <a:normAutofit/>
          </a:bodyPr>
          <a:lstStyle>
            <a:lvl1pPr marL="0" indent="0">
              <a:buClr>
                <a:srgbClr val="006199"/>
              </a:buClr>
              <a:buFontTx/>
              <a:buNone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>
              <a:buClr>
                <a:srgbClr val="006199"/>
              </a:buClr>
              <a:buFont typeface="Arial"/>
              <a:buChar char="•"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3pPr>
            <a:lvl4pPr marL="13716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4pPr>
            <a:lvl5pPr marL="18288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2" name="Straight Connector 11"/>
          <p:cNvCxnSpPr>
            <a:cxnSpLocks/>
          </p:cNvCxnSpPr>
          <p:nvPr userDrawn="1"/>
        </p:nvCxnSpPr>
        <p:spPr>
          <a:xfrm>
            <a:off x="509443" y="542392"/>
            <a:ext cx="8636776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CA0C8CC-452A-D747-ABEA-2263BCAC1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522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no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98620"/>
            <a:ext cx="8229600" cy="3394472"/>
          </a:xfrm>
        </p:spPr>
        <p:txBody>
          <a:bodyPr lIns="0">
            <a:normAutofit/>
          </a:bodyPr>
          <a:lstStyle>
            <a:lvl1pPr marL="0" indent="0">
              <a:buClr>
                <a:srgbClr val="006199"/>
              </a:buClr>
              <a:buFontTx/>
              <a:buNone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>
              <a:buClr>
                <a:srgbClr val="006199"/>
              </a:buClr>
              <a:buFont typeface="Arial"/>
              <a:buChar char="•"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3pPr>
            <a:lvl4pPr marL="13716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4pPr>
            <a:lvl5pPr marL="18288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A0C8CC-452A-D747-ABEA-2263BCAC1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082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no line no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98620"/>
            <a:ext cx="8229600" cy="3394472"/>
          </a:xfrm>
        </p:spPr>
        <p:txBody>
          <a:bodyPr lIns="0">
            <a:normAutofit/>
          </a:bodyPr>
          <a:lstStyle>
            <a:lvl1pPr marL="0" indent="0">
              <a:buClr>
                <a:srgbClr val="006199"/>
              </a:buClr>
              <a:buFontTx/>
              <a:buNone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>
              <a:buClr>
                <a:srgbClr val="006199"/>
              </a:buClr>
              <a:buFont typeface="Arial"/>
              <a:buChar char="•"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3pPr>
            <a:lvl4pPr marL="13716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4pPr>
            <a:lvl5pPr marL="18288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093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51386"/>
            <a:ext cx="8229600" cy="3394472"/>
          </a:xfrm>
        </p:spPr>
        <p:txBody>
          <a:bodyPr lIns="0"/>
          <a:lstStyle>
            <a:lvl1pPr>
              <a:buClr>
                <a:srgbClr val="1C73BE"/>
              </a:buClr>
              <a:defRPr sz="18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2" name="Straight Connector 11"/>
          <p:cNvCxnSpPr>
            <a:cxnSpLocks/>
          </p:cNvCxnSpPr>
          <p:nvPr userDrawn="1"/>
        </p:nvCxnSpPr>
        <p:spPr>
          <a:xfrm>
            <a:off x="509443" y="542392"/>
            <a:ext cx="8634557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007086AC-0EB4-9941-863D-F6DCC4876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7800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910619" y="1012772"/>
            <a:ext cx="6149187" cy="867133"/>
          </a:xfrm>
        </p:spPr>
        <p:txBody>
          <a:bodyPr lIns="0" anchor="t" anchorCtr="0"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910619" y="1489418"/>
            <a:ext cx="6149186" cy="96665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0" i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E61170-1BF9-4C1F-BEC1-1DDDF562C9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01099" y="4321843"/>
            <a:ext cx="2206087" cy="56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550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9443" y="856441"/>
            <a:ext cx="3734527" cy="3394472"/>
          </a:xfrm>
        </p:spPr>
        <p:txBody>
          <a:bodyPr lIns="0"/>
          <a:lstStyle>
            <a:lvl1pPr>
              <a:buClr>
                <a:srgbClr val="1C73BE"/>
              </a:buClr>
              <a:defRPr sz="16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291496" y="856441"/>
            <a:ext cx="3734527" cy="3394472"/>
          </a:xfrm>
        </p:spPr>
        <p:txBody>
          <a:bodyPr lIns="0"/>
          <a:lstStyle>
            <a:lvl1pPr>
              <a:buClr>
                <a:srgbClr val="1C73BE"/>
              </a:buClr>
              <a:defRPr sz="16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509443" y="542392"/>
            <a:ext cx="8634557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407D4120-44BF-F545-A546-4410EF17F2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9038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509443" y="542392"/>
            <a:ext cx="8634557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F3D60AB8-75A7-9E4F-A6B3-20A5B96DFF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7143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log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509443" y="542392"/>
            <a:ext cx="8634557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8824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th Glob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871598-A944-D349-9AD3-5A38A22893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1989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>
                <a:latin typeface="Century Gothic" panose="020B0502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>
                <a:latin typeface="Century Gothic" panose="020B0502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36E9D2-757D-044F-BC43-04135529AE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4397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ackground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1E5E0F-DE03-904C-8868-E03A569D77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243011" y="4679694"/>
            <a:ext cx="1491914" cy="26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728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 rot="5400000">
            <a:off x="2461209" y="-1097929"/>
            <a:ext cx="3967718" cy="7125011"/>
          </a:xfrm>
        </p:spPr>
        <p:txBody>
          <a:bodyPr lIns="0"/>
          <a:lstStyle>
            <a:lvl1pPr>
              <a:buClr>
                <a:srgbClr val="1C73BE"/>
              </a:buClr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-817977" y="1170824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>
            <a:cxnSpLocks/>
          </p:cNvCxnSpPr>
          <p:nvPr userDrawn="1"/>
        </p:nvCxnSpPr>
        <p:spPr>
          <a:xfrm flipH="1">
            <a:off x="8415146" y="499974"/>
            <a:ext cx="2" cy="4643526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Vertical Title 18"/>
          <p:cNvSpPr>
            <a:spLocks noGrp="1"/>
          </p:cNvSpPr>
          <p:nvPr>
            <p:ph type="title" orient="vert" hasCustomPrompt="1"/>
          </p:nvPr>
        </p:nvSpPr>
        <p:spPr>
          <a:xfrm>
            <a:off x="8300341" y="480717"/>
            <a:ext cx="638321" cy="4387850"/>
          </a:xfrm>
        </p:spPr>
        <p:txBody>
          <a:bodyPr vert="eaVert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FB833F-5119-2F47-B275-C73750608B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19129"/>
          <a:stretch/>
        </p:blipFill>
        <p:spPr>
          <a:xfrm rot="5400000">
            <a:off x="-350119" y="4001063"/>
            <a:ext cx="1491916" cy="38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6790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Blue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-817977" y="1170824"/>
            <a:ext cx="2133600" cy="20390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 rot="5400000">
            <a:off x="2461209" y="-1097929"/>
            <a:ext cx="3967718" cy="7125011"/>
          </a:xfrm>
        </p:spPr>
        <p:txBody>
          <a:bodyPr lIns="0"/>
          <a:lstStyle>
            <a:lvl1pPr>
              <a:buClr>
                <a:schemeClr val="bg1"/>
              </a:buClr>
              <a:defRPr sz="16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 flipH="1">
            <a:off x="8407976" y="499974"/>
            <a:ext cx="1" cy="4643526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Vertical Title 18"/>
          <p:cNvSpPr>
            <a:spLocks noGrp="1"/>
          </p:cNvSpPr>
          <p:nvPr>
            <p:ph type="title" orient="vert" hasCustomPrompt="1"/>
          </p:nvPr>
        </p:nvSpPr>
        <p:spPr>
          <a:xfrm>
            <a:off x="8300341" y="480717"/>
            <a:ext cx="638321" cy="4387850"/>
          </a:xfrm>
        </p:spPr>
        <p:txBody>
          <a:bodyPr vert="eaVert">
            <a:normAutofit/>
          </a:bodyPr>
          <a:lstStyle>
            <a:lvl1pPr algn="l">
              <a:defRPr sz="200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9634EF4-EEF6-7740-ADEC-1D3E60C7AA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 rot="5400000">
            <a:off x="-357542" y="4060032"/>
            <a:ext cx="1491914" cy="26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808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46508-FCCE-3E4A-8DBC-F8572B94EAEB}" type="datetime1">
              <a:rPr lang="en-IE" smtClean="0"/>
              <a:pPr/>
              <a:t>18/09/2026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66" y="4767263"/>
            <a:ext cx="2133600" cy="273844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430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5" r:id="rId3"/>
    <p:sldLayoutId id="2147483666" r:id="rId4"/>
    <p:sldLayoutId id="2147483667" r:id="rId5"/>
    <p:sldLayoutId id="2147483660" r:id="rId6"/>
    <p:sldLayoutId id="2147483651" r:id="rId7"/>
    <p:sldLayoutId id="2147483652" r:id="rId8"/>
    <p:sldLayoutId id="2147483654" r:id="rId9"/>
    <p:sldLayoutId id="2147483662" r:id="rId10"/>
    <p:sldLayoutId id="2147483655" r:id="rId11"/>
    <p:sldLayoutId id="2147483657" r:id="rId12"/>
    <p:sldLayoutId id="2147483658" r:id="rId13"/>
    <p:sldLayoutId id="2147483663" r:id="rId14"/>
    <p:sldLayoutId id="2147483664" r:id="rId15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34330-D423-EC49-B886-739E02456C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4122" y="773621"/>
            <a:ext cx="5673288" cy="867133"/>
          </a:xfrm>
        </p:spPr>
        <p:txBody>
          <a:bodyPr/>
          <a:lstStyle/>
          <a:p>
            <a:r>
              <a:rPr lang="en-US" dirty="0">
                <a:latin typeface="+mn-lt"/>
                <a:cs typeface="Times New Roman" panose="02020603050405020304" pitchFamily="18" charset="0"/>
              </a:rPr>
              <a:t>Polyendocrine Metabolic Ovarian Syndrome</a:t>
            </a:r>
            <a:br>
              <a:rPr lang="en-US" dirty="0">
                <a:latin typeface="+mn-lt"/>
                <a:cs typeface="Times New Roman" panose="02020603050405020304" pitchFamily="18" charset="0"/>
              </a:rPr>
            </a:br>
            <a:r>
              <a:rPr lang="en-US" dirty="0">
                <a:latin typeface="+mn-lt"/>
                <a:cs typeface="Times New Roman" panose="02020603050405020304" pitchFamily="18" charset="0"/>
              </a:rPr>
              <a:t>A </a:t>
            </a:r>
            <a:r>
              <a:rPr lang="en-US" dirty="0" err="1">
                <a:latin typeface="+mn-lt"/>
                <a:cs typeface="Times New Roman" panose="02020603050405020304" pitchFamily="18" charset="0"/>
              </a:rPr>
              <a:t>Gynaecological</a:t>
            </a:r>
            <a:r>
              <a:rPr lang="en-US" dirty="0">
                <a:latin typeface="+mn-lt"/>
                <a:cs typeface="Times New Roman" panose="02020603050405020304" pitchFamily="18" charset="0"/>
              </a:rPr>
              <a:t> Perspective</a:t>
            </a:r>
            <a:endParaRPr lang="en-US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FA88E2-CB69-6748-A059-180354470B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4121" y="1498177"/>
            <a:ext cx="7037853" cy="966655"/>
          </a:xfrm>
        </p:spPr>
        <p:txBody>
          <a:bodyPr/>
          <a:lstStyle/>
          <a:p>
            <a:r>
              <a:rPr lang="en-US" dirty="0" err="1">
                <a:latin typeface="+mn-lt"/>
                <a:cs typeface="Times New Roman" panose="02020603050405020304" pitchFamily="18" charset="0"/>
              </a:rPr>
              <a:t>Mr</a:t>
            </a:r>
            <a:r>
              <a:rPr lang="en-US" dirty="0">
                <a:latin typeface="+mn-lt"/>
                <a:cs typeface="Times New Roman" panose="02020603050405020304" pitchFamily="18" charset="0"/>
              </a:rPr>
              <a:t> Kelvin Boos, Consultant </a:t>
            </a:r>
            <a:r>
              <a:rPr lang="en-US" dirty="0" err="1">
                <a:latin typeface="+mn-lt"/>
                <a:cs typeface="Times New Roman" panose="02020603050405020304" pitchFamily="18" charset="0"/>
              </a:rPr>
              <a:t>Gynaecologist</a:t>
            </a:r>
            <a:endParaRPr lang="en-US" dirty="0">
              <a:latin typeface="+mn-lt"/>
              <a:cs typeface="Times New Roman" panose="02020603050405020304" pitchFamily="18" charset="0"/>
            </a:endParaRPr>
          </a:p>
          <a:p>
            <a:r>
              <a:rPr lang="en-US" dirty="0">
                <a:latin typeface="+mn-lt"/>
                <a:cs typeface="Times New Roman" panose="02020603050405020304" pitchFamily="18" charset="0"/>
              </a:rPr>
              <a:t>FRCS(</a:t>
            </a:r>
            <a:r>
              <a:rPr lang="en-US" dirty="0" err="1">
                <a:latin typeface="+mn-lt"/>
                <a:cs typeface="Times New Roman" panose="02020603050405020304" pitchFamily="18" charset="0"/>
              </a:rPr>
              <a:t>Eng</a:t>
            </a:r>
            <a:r>
              <a:rPr lang="en-US" dirty="0">
                <a:latin typeface="+mn-lt"/>
                <a:cs typeface="Times New Roman" panose="02020603050405020304" pitchFamily="18" charset="0"/>
              </a:rPr>
              <a:t>)  FRCPI  FRCOG  MD  MSc(Med Law)  MSc(</a:t>
            </a:r>
            <a:r>
              <a:rPr lang="en-US" dirty="0" err="1">
                <a:latin typeface="+mn-lt"/>
                <a:cs typeface="Times New Roman" panose="02020603050405020304" pitchFamily="18" charset="0"/>
              </a:rPr>
              <a:t>Oxf</a:t>
            </a:r>
            <a:r>
              <a:rPr lang="en-US" dirty="0">
                <a:latin typeface="+mn-lt"/>
                <a:cs typeface="Times New Roman" panose="02020603050405020304" pitchFamily="18" charset="0"/>
              </a:rPr>
              <a:t>)  </a:t>
            </a:r>
            <a:r>
              <a:rPr lang="en-US" dirty="0" err="1">
                <a:latin typeface="+mn-lt"/>
                <a:cs typeface="Times New Roman" panose="02020603050405020304" pitchFamily="18" charset="0"/>
              </a:rPr>
              <a:t>MSt</a:t>
            </a:r>
            <a:r>
              <a:rPr lang="en-US" dirty="0">
                <a:latin typeface="+mn-lt"/>
                <a:cs typeface="Times New Roman" panose="02020603050405020304" pitchFamily="18" charset="0"/>
              </a:rPr>
              <a:t>(Cam)   </a:t>
            </a:r>
          </a:p>
          <a:p>
            <a:endParaRPr lang="en-US" dirty="0">
              <a:latin typeface="+mn-lt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3D60E3-3725-4CDA-8126-B922A3D0741B}"/>
              </a:ext>
            </a:extLst>
          </p:cNvPr>
          <p:cNvCxnSpPr>
            <a:cxnSpLocks/>
          </p:cNvCxnSpPr>
          <p:nvPr/>
        </p:nvCxnSpPr>
        <p:spPr>
          <a:xfrm>
            <a:off x="854122" y="1500461"/>
            <a:ext cx="8289878" cy="0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8643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959C93-64A8-492D-87F9-337F3E81C1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868" y="742466"/>
            <a:ext cx="5309360" cy="3562811"/>
          </a:xfrm>
        </p:spPr>
        <p:txBody>
          <a:bodyPr>
            <a:normAutofit fontScale="70000" lnSpcReduction="20000"/>
          </a:bodyPr>
          <a:lstStyle/>
          <a:p>
            <a:r>
              <a:rPr lang="en-IE" sz="1900" dirty="0">
                <a:solidFill>
                  <a:srgbClr val="1C73BE"/>
                </a:solidFill>
                <a:latin typeface="+mn-lt"/>
                <a:ea typeface="Tahoma" panose="020B0604030504040204" pitchFamily="34" charset="0"/>
                <a:cs typeface="Times New Roman" panose="02020603050405020304" pitchFamily="18" charset="0"/>
              </a:rPr>
              <a:t>Precise ovarian activity</a:t>
            </a:r>
          </a:p>
          <a:p>
            <a:endParaRPr lang="en-IE" sz="1900" dirty="0">
              <a:latin typeface="+mn-lt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r>
              <a:rPr lang="en-IE" sz="1900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IE" sz="1900" dirty="0">
                <a:solidFill>
                  <a:srgbClr val="1C73BE"/>
                </a:solidFill>
                <a:latin typeface="+mn-lt"/>
                <a:ea typeface="Tahoma" panose="020B0604030504040204" pitchFamily="34" charset="0"/>
                <a:cs typeface="Times New Roman" panose="02020603050405020304" pitchFamily="18" charset="0"/>
              </a:rPr>
              <a:t>Reproductive function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900" dirty="0">
                <a:latin typeface="+mn-lt"/>
                <a:ea typeface="Tahoma" panose="020B0604030504040204" pitchFamily="34" charset="0"/>
                <a:cs typeface="Times New Roman" panose="02020603050405020304" pitchFamily="18" charset="0"/>
              </a:rPr>
              <a:t>Normal development of follicles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900" dirty="0">
                <a:latin typeface="+mn-lt"/>
                <a:ea typeface="Tahoma" panose="020B0604030504040204" pitchFamily="34" charset="0"/>
                <a:cs typeface="Times New Roman" panose="02020603050405020304" pitchFamily="18" charset="0"/>
              </a:rPr>
              <a:t>Oestrogen dominance in follicular fluid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900" dirty="0">
                <a:latin typeface="+mn-lt"/>
                <a:ea typeface="Tahoma" panose="020B0604030504040204" pitchFamily="34" charset="0"/>
                <a:cs typeface="Times New Roman" panose="02020603050405020304" pitchFamily="18" charset="0"/>
              </a:rPr>
              <a:t>(99% Oestrogen v 1% Testosterone)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900" dirty="0">
                <a:latin typeface="+mn-lt"/>
                <a:ea typeface="Tahoma" panose="020B0604030504040204" pitchFamily="34" charset="0"/>
                <a:cs typeface="Times New Roman" panose="02020603050405020304" pitchFamily="18" charset="0"/>
              </a:rPr>
              <a:t>Endometrium primed by systematic ovarian hormonal activity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900" dirty="0">
              <a:solidFill>
                <a:srgbClr val="1C73BE"/>
              </a:solidFill>
              <a:latin typeface="+mn-lt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r>
              <a:rPr lang="en-IE" sz="1900" dirty="0">
                <a:solidFill>
                  <a:srgbClr val="1C73BE"/>
                </a:solidFill>
                <a:latin typeface="+mn-lt"/>
                <a:ea typeface="Tahoma" panose="020B0604030504040204" pitchFamily="34" charset="0"/>
                <a:cs typeface="Times New Roman" panose="02020603050405020304" pitchFamily="18" charset="0"/>
              </a:rPr>
              <a:t> RESULT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1900" dirty="0">
                <a:latin typeface="+mn-lt"/>
                <a:ea typeface="Tahoma" panose="020B0604030504040204" pitchFamily="34" charset="0"/>
                <a:cs typeface="Times New Roman" panose="02020603050405020304" pitchFamily="18" charset="0"/>
              </a:rPr>
              <a:t> Regular menstrual cycle &amp; ovulation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1900" dirty="0">
                <a:latin typeface="+mn-lt"/>
                <a:ea typeface="Tahoma" panose="020B0604030504040204" pitchFamily="34" charset="0"/>
                <a:cs typeface="Times New Roman" panose="02020603050405020304" pitchFamily="18" charset="0"/>
              </a:rPr>
              <a:t> Normal menstrual bleeding</a:t>
            </a:r>
          </a:p>
          <a:p>
            <a:endParaRPr lang="en-IE" sz="1900" dirty="0">
              <a:latin typeface="+mn-lt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r>
              <a:rPr lang="en-IE" sz="1900" dirty="0">
                <a:solidFill>
                  <a:srgbClr val="1C73BE"/>
                </a:solidFill>
                <a:latin typeface="+mn-lt"/>
                <a:ea typeface="Tahoma" panose="020B0604030504040204" pitchFamily="34" charset="0"/>
                <a:cs typeface="Times New Roman" panose="02020603050405020304" pitchFamily="18" charset="0"/>
              </a:rPr>
              <a:t>Systemic hormonal homeostasis</a:t>
            </a:r>
          </a:p>
          <a:p>
            <a:endParaRPr lang="en-IE" sz="1900" dirty="0">
              <a:latin typeface="+mn-lt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r>
              <a:rPr lang="en-IE" sz="1900" dirty="0">
                <a:latin typeface="+mn-lt"/>
                <a:ea typeface="Tahoma" panose="020B0604030504040204" pitchFamily="34" charset="0"/>
                <a:cs typeface="Times New Roman" panose="02020603050405020304" pitchFamily="18" charset="0"/>
              </a:rPr>
              <a:t>“ I feel balanced ”</a:t>
            </a:r>
            <a:endParaRPr lang="en-IE" dirty="0"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Browallia New" panose="020B0604020202020204" pitchFamily="34" charset="-34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B686D2-58BE-40E5-9281-4C637CA2C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3FAC5A9-6919-4164-973B-374307B89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97" y="0"/>
            <a:ext cx="3772607" cy="638319"/>
          </a:xfrm>
        </p:spPr>
        <p:txBody>
          <a:bodyPr>
            <a:normAutofit/>
          </a:bodyPr>
          <a:lstStyle/>
          <a:p>
            <a:r>
              <a:rPr lang="en-I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IE" dirty="0">
                <a:latin typeface="+mn-lt"/>
                <a:cs typeface="Times New Roman" panose="02020603050405020304" pitchFamily="18" charset="0"/>
              </a:rPr>
              <a:t>Normal ovarian function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0369E4-0527-8762-36CC-BA416113F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9056" y="625217"/>
            <a:ext cx="2385289" cy="18744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605876-EAE8-A5DC-A470-417BC8C194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7943" y="2809945"/>
            <a:ext cx="2685042" cy="16309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853ECE-2BE7-4412-AC66-7C5FCA90C0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0431" y="2809945"/>
            <a:ext cx="2355797" cy="1712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823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84F3DA9-93BD-014C-8336-4EF9D4EB2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443" y="697425"/>
            <a:ext cx="8229600" cy="438602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A ’spell’ is cast on the ovary – PMOS</a:t>
            </a:r>
          </a:p>
          <a:p>
            <a:r>
              <a:rPr lang="en-US" dirty="0">
                <a:latin typeface="+mn-lt"/>
                <a:cs typeface="Times New Roman" panose="02020603050405020304" pitchFamily="18" charset="0"/>
              </a:rPr>
              <a:t>Extremes of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Times New Roman" panose="02020603050405020304" pitchFamily="18" charset="0"/>
              </a:rPr>
              <a:t>Body Mass Index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Times New Roman" panose="02020603050405020304" pitchFamily="18" charset="0"/>
              </a:rPr>
              <a:t>Exercise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Times New Roman" panose="02020603050405020304" pitchFamily="18" charset="0"/>
              </a:rPr>
              <a:t>Stress</a:t>
            </a:r>
          </a:p>
          <a:p>
            <a:r>
              <a:rPr lang="en-US" dirty="0">
                <a:latin typeface="+mn-lt"/>
                <a:cs typeface="Times New Roman" panose="02020603050405020304" pitchFamily="18" charset="0"/>
              </a:rPr>
              <a:t>Cause unknown – Relatively normal BMI</a:t>
            </a:r>
          </a:p>
          <a:p>
            <a:endParaRPr lang="en-US" dirty="0">
              <a:latin typeface="+mn-lt"/>
              <a:cs typeface="Times New Roman" panose="02020603050405020304" pitchFamily="18" charset="0"/>
            </a:endParaRPr>
          </a:p>
          <a:p>
            <a:r>
              <a:rPr lang="en-US" dirty="0">
                <a:latin typeface="+mn-lt"/>
                <a:cs typeface="Times New Roman" panose="02020603050405020304" pitchFamily="18" charset="0"/>
              </a:rPr>
              <a:t>In clinical practice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Times New Roman" panose="02020603050405020304" pitchFamily="18" charset="0"/>
              </a:rPr>
              <a:t>Elevated BMI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Times New Roman" panose="02020603050405020304" pitchFamily="18" charset="0"/>
              </a:rPr>
              <a:t>Normal BMI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Times New Roman" panose="02020603050405020304" pitchFamily="18" charset="0"/>
              </a:rPr>
              <a:t>Exercise and stress are transient and not sustained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EF5BC5-660B-8241-ADA8-9DE56B3CD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67A3C11-BAC6-B242-82EA-1C10A94DB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2" y="4522"/>
            <a:ext cx="8472779" cy="638319"/>
          </a:xfrm>
        </p:spPr>
        <p:txBody>
          <a:bodyPr>
            <a:noAutofit/>
          </a:bodyPr>
          <a:lstStyle/>
          <a:p>
            <a:r>
              <a:rPr lang="en-US" sz="1600" dirty="0">
                <a:latin typeface="+mn-lt"/>
                <a:cs typeface="Times New Roman" panose="02020603050405020304" pitchFamily="18" charset="0"/>
              </a:rPr>
              <a:t>Polyendocrine Metabolic Ovarian Syndrome - A </a:t>
            </a:r>
            <a:r>
              <a:rPr lang="en-US" sz="1600" dirty="0" err="1">
                <a:latin typeface="+mn-lt"/>
                <a:cs typeface="Times New Roman" panose="02020603050405020304" pitchFamily="18" charset="0"/>
              </a:rPr>
              <a:t>Gynaecological</a:t>
            </a:r>
            <a:r>
              <a:rPr lang="en-US" sz="1600" dirty="0">
                <a:latin typeface="+mn-lt"/>
                <a:cs typeface="Times New Roman" panose="02020603050405020304" pitchFamily="18" charset="0"/>
              </a:rPr>
              <a:t> perspective</a:t>
            </a:r>
            <a:endParaRPr lang="en-US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68623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84F3DA9-93BD-014C-8336-4EF9D4EB2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443" y="642841"/>
            <a:ext cx="8229600" cy="4386020"/>
          </a:xfrm>
        </p:spPr>
        <p:txBody>
          <a:bodyPr>
            <a:noAutofit/>
          </a:bodyPr>
          <a:lstStyle/>
          <a:p>
            <a:r>
              <a:rPr lang="en-US" sz="1200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Polyendocrine Metabolic effect</a:t>
            </a:r>
          </a:p>
          <a:p>
            <a:r>
              <a:rPr lang="en-US" sz="1200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Raised BMI</a:t>
            </a:r>
          </a:p>
          <a:p>
            <a:endParaRPr lang="en-US" sz="1200" dirty="0">
              <a:solidFill>
                <a:srgbClr val="1C73BE"/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en-US" sz="1200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Pancreas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+mn-lt"/>
                <a:cs typeface="Times New Roman" panose="02020603050405020304" pitchFamily="18" charset="0"/>
              </a:rPr>
              <a:t>Elevated Insulin levels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+mn-lt"/>
                <a:cs typeface="Times New Roman" panose="02020603050405020304" pitchFamily="18" charset="0"/>
              </a:rPr>
              <a:t>Cellular fatigue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+mn-lt"/>
                <a:cs typeface="Times New Roman" panose="02020603050405020304" pitchFamily="18" charset="0"/>
              </a:rPr>
              <a:t>Cellular ‘Insulin resistance’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+mn-lt"/>
                <a:cs typeface="Times New Roman" panose="02020603050405020304" pitchFamily="18" charset="0"/>
              </a:rPr>
              <a:t>Chronic long-term </a:t>
            </a:r>
            <a:r>
              <a:rPr lang="en-US" sz="1200" dirty="0" err="1">
                <a:latin typeface="+mn-lt"/>
                <a:cs typeface="Times New Roman" panose="02020603050405020304" pitchFamily="18" charset="0"/>
              </a:rPr>
              <a:t>Hyperinsulinaemia</a:t>
            </a:r>
            <a:r>
              <a:rPr lang="en-US" sz="1200" dirty="0">
                <a:latin typeface="+mn-lt"/>
                <a:cs typeface="Times New Roman" panose="02020603050405020304" pitchFamily="18" charset="0"/>
              </a:rPr>
              <a:t> (HIA)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latin typeface="+mn-lt"/>
              <a:cs typeface="Times New Roman" panose="02020603050405020304" pitchFamily="18" charset="0"/>
            </a:endParaRPr>
          </a:p>
          <a:p>
            <a:r>
              <a:rPr lang="en-US" sz="1200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Liver</a:t>
            </a:r>
            <a:r>
              <a:rPr lang="en-US" sz="1200" dirty="0">
                <a:latin typeface="+mn-lt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+mn-lt"/>
                <a:cs typeface="Times New Roman" panose="02020603050405020304" pitchFamily="18" charset="0"/>
              </a:rPr>
              <a:t>Lowers SHBG - increases bioavailable androgens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+mn-lt"/>
                <a:cs typeface="Times New Roman" panose="02020603050405020304" pitchFamily="18" charset="0"/>
              </a:rPr>
              <a:t>Inhibit ovulation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+mn-lt"/>
                <a:cs typeface="Times New Roman" panose="02020603050405020304" pitchFamily="18" charset="0"/>
              </a:rPr>
              <a:t>Peripheral androgen effects – Hirsutism, Acne, Thin Hair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latin typeface="+mn-lt"/>
              <a:cs typeface="Times New Roman" panose="02020603050405020304" pitchFamily="18" charset="0"/>
            </a:endParaRPr>
          </a:p>
          <a:p>
            <a:r>
              <a:rPr lang="en-US" sz="1200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Pituitary</a:t>
            </a:r>
            <a:r>
              <a:rPr lang="en-US" sz="1200" dirty="0">
                <a:latin typeface="+mn-lt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+mn-lt"/>
                <a:cs typeface="Times New Roman" panose="02020603050405020304" pitchFamily="18" charset="0"/>
              </a:rPr>
              <a:t>Suppress FSH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+mn-lt"/>
                <a:cs typeface="Times New Roman" panose="02020603050405020304" pitchFamily="18" charset="0"/>
              </a:rPr>
              <a:t>Arrests follicular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+mn-lt"/>
                <a:cs typeface="Times New Roman" panose="02020603050405020304" pitchFamily="18" charset="0"/>
              </a:rPr>
              <a:t>Inhibit ovulation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67A3C11-BAC6-B242-82EA-1C10A94DB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2" y="4522"/>
            <a:ext cx="8472779" cy="638319"/>
          </a:xfrm>
        </p:spPr>
        <p:txBody>
          <a:bodyPr>
            <a:noAutofit/>
          </a:bodyPr>
          <a:lstStyle/>
          <a:p>
            <a:r>
              <a:rPr lang="en-US" sz="1600" dirty="0">
                <a:latin typeface="+mn-lt"/>
                <a:cs typeface="Times New Roman" panose="02020603050405020304" pitchFamily="18" charset="0"/>
              </a:rPr>
              <a:t>Polyendocrine Metabolic Ovarian Syndrome - A </a:t>
            </a:r>
            <a:r>
              <a:rPr lang="en-US" sz="1600" dirty="0" err="1">
                <a:latin typeface="+mn-lt"/>
                <a:cs typeface="Times New Roman" panose="02020603050405020304" pitchFamily="18" charset="0"/>
              </a:rPr>
              <a:t>Gynaecological</a:t>
            </a:r>
            <a:r>
              <a:rPr lang="en-US" sz="1600" dirty="0">
                <a:latin typeface="+mn-lt"/>
                <a:cs typeface="Times New Roman" panose="02020603050405020304" pitchFamily="18" charset="0"/>
              </a:rPr>
              <a:t> perspective</a:t>
            </a:r>
            <a:endParaRPr lang="en-US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98302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84F3DA9-93BD-014C-8336-4EF9D4EB2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443" y="697425"/>
            <a:ext cx="8229600" cy="4386020"/>
          </a:xfrm>
        </p:spPr>
        <p:txBody>
          <a:bodyPr>
            <a:noAutofit/>
          </a:bodyPr>
          <a:lstStyle/>
          <a:p>
            <a:r>
              <a:rPr lang="en-US" sz="1400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Ovary - arrested follicular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  <a:cs typeface="Times New Roman" panose="02020603050405020304" pitchFamily="18" charset="0"/>
              </a:rPr>
              <a:t>Stimulates more follicles to join to compensate – Poly-follicle ovary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  <a:cs typeface="Times New Roman" panose="02020603050405020304" pitchFamily="18" charset="0"/>
              </a:rPr>
              <a:t>Increased pool of androgens in ovary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  <a:cs typeface="Times New Roman" panose="02020603050405020304" pitchFamily="18" charset="0"/>
              </a:rPr>
              <a:t>Threatens </a:t>
            </a:r>
            <a:r>
              <a:rPr lang="en-US" sz="1400" dirty="0" err="1">
                <a:latin typeface="+mn-lt"/>
                <a:cs typeface="Times New Roman" panose="02020603050405020304" pitchFamily="18" charset="0"/>
              </a:rPr>
              <a:t>oestrogen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 dominance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  <a:cs typeface="Times New Roman" panose="02020603050405020304" pitchFamily="18" charset="0"/>
              </a:rPr>
              <a:t>Androgens leak into systemic circulation</a:t>
            </a:r>
          </a:p>
          <a:p>
            <a:pPr marL="12001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  <a:cs typeface="Times New Roman" panose="02020603050405020304" pitchFamily="18" charset="0"/>
              </a:rPr>
              <a:t>Inhibit ovulation</a:t>
            </a:r>
          </a:p>
          <a:p>
            <a:pPr marL="12001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  <a:cs typeface="Times New Roman" panose="02020603050405020304" pitchFamily="18" charset="0"/>
              </a:rPr>
              <a:t>Peripheral androgen effects</a:t>
            </a:r>
          </a:p>
          <a:p>
            <a:pPr marL="12001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  <a:cs typeface="Times New Roman" panose="02020603050405020304" pitchFamily="18" charset="0"/>
              </a:rPr>
              <a:t>Hirsutism, acne, thin hair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EF5BC5-660B-8241-ADA8-9DE56B3CD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5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67A3C11-BAC6-B242-82EA-1C10A94DB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2" y="4522"/>
            <a:ext cx="8472779" cy="638319"/>
          </a:xfrm>
        </p:spPr>
        <p:txBody>
          <a:bodyPr>
            <a:noAutofit/>
          </a:bodyPr>
          <a:lstStyle/>
          <a:p>
            <a:r>
              <a:rPr lang="en-US" sz="1600" dirty="0">
                <a:latin typeface="+mn-lt"/>
                <a:cs typeface="Times New Roman" panose="02020603050405020304" pitchFamily="18" charset="0"/>
              </a:rPr>
              <a:t>Polyendocrine Metabolic Ovarian Syndrome - A </a:t>
            </a:r>
            <a:r>
              <a:rPr lang="en-US" sz="1600" dirty="0" err="1">
                <a:latin typeface="+mn-lt"/>
                <a:cs typeface="Times New Roman" panose="02020603050405020304" pitchFamily="18" charset="0"/>
              </a:rPr>
              <a:t>Gynaecological</a:t>
            </a:r>
            <a:r>
              <a:rPr lang="en-US" sz="1600" dirty="0">
                <a:latin typeface="+mn-lt"/>
                <a:cs typeface="Times New Roman" panose="02020603050405020304" pitchFamily="18" charset="0"/>
              </a:rPr>
              <a:t> perspective</a:t>
            </a:r>
            <a:endParaRPr lang="en-US" sz="1600" dirty="0"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FEFA4C-31A9-43F3-9C0A-36D0B0B6A3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2252" y="1510837"/>
            <a:ext cx="3802305" cy="287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284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84F3DA9-93BD-014C-8336-4EF9D4EB2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381" y="585151"/>
            <a:ext cx="8229600" cy="438602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Uterus</a:t>
            </a:r>
          </a:p>
          <a:p>
            <a:r>
              <a:rPr lang="en-US" dirty="0">
                <a:latin typeface="+mn-lt"/>
                <a:cs typeface="Times New Roman" panose="02020603050405020304" pitchFamily="18" charset="0"/>
              </a:rPr>
              <a:t>Impaired ovarian precision – disordered progesterone priming of endometrium</a:t>
            </a:r>
          </a:p>
          <a:p>
            <a:endParaRPr lang="en-US" dirty="0">
              <a:latin typeface="+mn-lt"/>
              <a:cs typeface="Times New Roman" panose="02020603050405020304" pitchFamily="18" charset="0"/>
            </a:endParaRPr>
          </a:p>
          <a:p>
            <a:r>
              <a:rPr lang="en-US" dirty="0">
                <a:latin typeface="+mn-lt"/>
                <a:cs typeface="Times New Roman" panose="02020603050405020304" pitchFamily="18" charset="0"/>
              </a:rPr>
              <a:t>Additional Adipose - potent source of </a:t>
            </a:r>
            <a:r>
              <a:rPr lang="en-US" dirty="0" err="1">
                <a:latin typeface="+mn-lt"/>
                <a:cs typeface="Times New Roman" panose="02020603050405020304" pitchFamily="18" charset="0"/>
              </a:rPr>
              <a:t>oestrogen</a:t>
            </a:r>
            <a:endParaRPr lang="en-US" dirty="0">
              <a:latin typeface="+mn-lt"/>
              <a:cs typeface="Times New Roman" panose="02020603050405020304" pitchFamily="18" charset="0"/>
            </a:endParaRPr>
          </a:p>
          <a:p>
            <a:pPr marL="12001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Times New Roman" panose="02020603050405020304" pitchFamily="18" charset="0"/>
              </a:rPr>
              <a:t>Stimulate polypoid endometrial growth</a:t>
            </a:r>
          </a:p>
          <a:p>
            <a:pPr marL="12001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Times New Roman" panose="02020603050405020304" pitchFamily="18" charset="0"/>
              </a:rPr>
              <a:t>Abnormal endometrial architecture</a:t>
            </a:r>
          </a:p>
          <a:p>
            <a:pPr marL="12001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Times New Roman" panose="02020603050405020304" pitchFamily="18" charset="0"/>
              </a:rPr>
              <a:t>Excessive abnormal spiral arterioles</a:t>
            </a:r>
          </a:p>
          <a:p>
            <a:pPr marL="12001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Times New Roman" panose="02020603050405020304" pitchFamily="18" charset="0"/>
              </a:rPr>
              <a:t>Endometrial hyperplasia</a:t>
            </a:r>
          </a:p>
          <a:p>
            <a:r>
              <a:rPr lang="en-US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Result</a:t>
            </a:r>
          </a:p>
          <a:p>
            <a:pPr marL="12001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Times New Roman" panose="02020603050405020304" pitchFamily="18" charset="0"/>
              </a:rPr>
              <a:t>Abnormal uterine bleeding</a:t>
            </a:r>
          </a:p>
          <a:p>
            <a:pPr marL="12001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Times New Roman" panose="02020603050405020304" pitchFamily="18" charset="0"/>
              </a:rPr>
              <a:t>Embryo implantation failure </a:t>
            </a:r>
          </a:p>
          <a:p>
            <a:pPr marL="12001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Times New Roman" panose="02020603050405020304" pitchFamily="18" charset="0"/>
              </a:rPr>
              <a:t>(30% - 50% early miscarriage rates)</a:t>
            </a:r>
          </a:p>
          <a:p>
            <a:pPr marL="12001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Times New Roman" panose="02020603050405020304" pitchFamily="18" charset="0"/>
              </a:rPr>
              <a:t>Precancer cells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EF5BC5-660B-8241-ADA8-9DE56B3CD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6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67A3C11-BAC6-B242-82EA-1C10A94DB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2" y="4522"/>
            <a:ext cx="8472779" cy="638319"/>
          </a:xfrm>
        </p:spPr>
        <p:txBody>
          <a:bodyPr>
            <a:noAutofit/>
          </a:bodyPr>
          <a:lstStyle/>
          <a:p>
            <a:r>
              <a:rPr lang="en-US" sz="1600" dirty="0">
                <a:latin typeface="+mn-lt"/>
                <a:cs typeface="Times New Roman" panose="02020603050405020304" pitchFamily="18" charset="0"/>
              </a:rPr>
              <a:t>Polyendocrine Metabolic Ovarian Syndrome - A </a:t>
            </a:r>
            <a:r>
              <a:rPr lang="en-US" sz="1600" dirty="0" err="1">
                <a:latin typeface="+mn-lt"/>
                <a:cs typeface="Times New Roman" panose="02020603050405020304" pitchFamily="18" charset="0"/>
              </a:rPr>
              <a:t>Gynaecological</a:t>
            </a:r>
            <a:r>
              <a:rPr lang="en-US" sz="1600" dirty="0">
                <a:latin typeface="+mn-lt"/>
                <a:cs typeface="Times New Roman" panose="02020603050405020304" pitchFamily="18" charset="0"/>
              </a:rPr>
              <a:t> perspective</a:t>
            </a:r>
            <a:endParaRPr lang="en-US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65927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84F3DA9-93BD-014C-8336-4EF9D4EB2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381" y="585151"/>
            <a:ext cx="8229600" cy="438602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Effect on the individual woman</a:t>
            </a:r>
            <a:endParaRPr lang="en-US" dirty="0">
              <a:latin typeface="+mn-lt"/>
              <a:cs typeface="Times New Roman" panose="02020603050405020304" pitchFamily="18" charset="0"/>
            </a:endParaRPr>
          </a:p>
          <a:p>
            <a:r>
              <a:rPr lang="en-US" dirty="0">
                <a:latin typeface="+mn-lt"/>
                <a:cs typeface="Times New Roman" panose="02020603050405020304" pitchFamily="18" charset="0"/>
              </a:rPr>
              <a:t>Impaired equipoise of all ovarian hormonal activity – levels, cadence, flow, patterns, pulses, tempo and rhythms</a:t>
            </a:r>
          </a:p>
          <a:p>
            <a:endParaRPr lang="en-US" dirty="0">
              <a:latin typeface="+mn-lt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Times New Roman" panose="02020603050405020304" pitchFamily="18" charset="0"/>
              </a:rPr>
              <a:t>Every cell in the body reacts abnormally to a variable degree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Times New Roman" panose="02020603050405020304" pitchFamily="18" charset="0"/>
              </a:rPr>
              <a:t>Hormonal milieu and homeostasis disturbed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Times New Roman" panose="02020603050405020304" pitchFamily="18" charset="0"/>
              </a:rPr>
              <a:t>Failure of balance and equilibrium</a:t>
            </a:r>
          </a:p>
          <a:p>
            <a:r>
              <a:rPr lang="en-US" dirty="0">
                <a:latin typeface="+mn-lt"/>
                <a:cs typeface="Times New Roman" panose="02020603050405020304" pitchFamily="18" charset="0"/>
              </a:rPr>
              <a:t>				</a:t>
            </a:r>
          </a:p>
          <a:p>
            <a:r>
              <a:rPr lang="en-US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“ I do not feel right doctor ”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EF5BC5-660B-8241-ADA8-9DE56B3CD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7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67A3C11-BAC6-B242-82EA-1C10A94DB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2" y="4522"/>
            <a:ext cx="8472779" cy="638319"/>
          </a:xfrm>
        </p:spPr>
        <p:txBody>
          <a:bodyPr>
            <a:noAutofit/>
          </a:bodyPr>
          <a:lstStyle/>
          <a:p>
            <a:r>
              <a:rPr lang="en-US" sz="1600" dirty="0">
                <a:latin typeface="+mn-lt"/>
                <a:cs typeface="Times New Roman" panose="02020603050405020304" pitchFamily="18" charset="0"/>
              </a:rPr>
              <a:t>Polyendocrine Metabolic Ovarian Syndrome - A </a:t>
            </a:r>
            <a:r>
              <a:rPr lang="en-US" sz="1600" dirty="0" err="1">
                <a:latin typeface="+mn-lt"/>
                <a:cs typeface="Times New Roman" panose="02020603050405020304" pitchFamily="18" charset="0"/>
              </a:rPr>
              <a:t>Gynaecological</a:t>
            </a:r>
            <a:r>
              <a:rPr lang="en-US" sz="1600" dirty="0">
                <a:latin typeface="+mn-lt"/>
                <a:cs typeface="Times New Roman" panose="02020603050405020304" pitchFamily="18" charset="0"/>
              </a:rPr>
              <a:t> perspective</a:t>
            </a:r>
            <a:endParaRPr lang="en-US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16791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84F3DA9-93BD-014C-8336-4EF9D4EB2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381" y="585151"/>
            <a:ext cx="8229600" cy="4386020"/>
          </a:xfrm>
        </p:spPr>
        <p:txBody>
          <a:bodyPr>
            <a:noAutofit/>
          </a:bodyPr>
          <a:lstStyle/>
          <a:p>
            <a:r>
              <a:rPr lang="en-US" sz="1400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Management</a:t>
            </a:r>
          </a:p>
          <a:p>
            <a:r>
              <a:rPr lang="en-US" sz="1400" dirty="0">
                <a:latin typeface="+mn-lt"/>
                <a:cs typeface="Times New Roman" panose="02020603050405020304" pitchFamily="18" charset="0"/>
              </a:rPr>
              <a:t>	Based upon desire for fertility</a:t>
            </a:r>
          </a:p>
          <a:p>
            <a:endParaRPr lang="en-US" sz="1400" dirty="0">
              <a:latin typeface="+mn-lt"/>
              <a:cs typeface="Times New Roman" panose="02020603050405020304" pitchFamily="18" charset="0"/>
            </a:endParaRPr>
          </a:p>
          <a:p>
            <a:r>
              <a:rPr lang="en-US" sz="1400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If Desires fertility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  <a:cs typeface="Times New Roman" panose="02020603050405020304" pitchFamily="18" charset="0"/>
              </a:rPr>
              <a:t>Weight loss program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  <a:cs typeface="Times New Roman" panose="02020603050405020304" pitchFamily="18" charset="0"/>
              </a:rPr>
              <a:t>Ovulation induction agents</a:t>
            </a:r>
          </a:p>
          <a:p>
            <a:pPr marL="12001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  <a:cs typeface="Times New Roman" panose="02020603050405020304" pitchFamily="18" charset="0"/>
              </a:rPr>
              <a:t>Normal BMI – Clomid</a:t>
            </a:r>
          </a:p>
          <a:p>
            <a:pPr marL="12001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  <a:cs typeface="Times New Roman" panose="02020603050405020304" pitchFamily="18" charset="0"/>
              </a:rPr>
              <a:t>Raised BMI (chronic HIA) – Metformin</a:t>
            </a:r>
          </a:p>
          <a:p>
            <a:pPr lvl="1" indent="0">
              <a:buNone/>
            </a:pPr>
            <a:r>
              <a:rPr lang="en-US" sz="1400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Metformin</a:t>
            </a:r>
          </a:p>
          <a:p>
            <a:pPr lvl="1" indent="0">
              <a:buNone/>
            </a:pPr>
            <a:r>
              <a:rPr lang="en-US" sz="1400" dirty="0">
                <a:latin typeface="+mn-lt"/>
                <a:cs typeface="Times New Roman" panose="02020603050405020304" pitchFamily="18" charset="0"/>
              </a:rPr>
              <a:t>Reverses HIA</a:t>
            </a:r>
          </a:p>
          <a:p>
            <a:pPr marL="1200150" lvl="1" indent="-285750"/>
            <a:r>
              <a:rPr lang="en-US" sz="1400" dirty="0">
                <a:latin typeface="+mn-lt"/>
                <a:cs typeface="Times New Roman" panose="02020603050405020304" pitchFamily="18" charset="0"/>
              </a:rPr>
              <a:t>Increases Luteal phase serum Glycodelin</a:t>
            </a:r>
          </a:p>
          <a:p>
            <a:pPr marL="1200150" lvl="1" indent="-285750"/>
            <a:r>
              <a:rPr lang="en-US" sz="1400" dirty="0">
                <a:latin typeface="+mn-lt"/>
                <a:cs typeface="Times New Roman" panose="02020603050405020304" pitchFamily="18" charset="0"/>
              </a:rPr>
              <a:t>Increase Insulin like growth factors on endometrium</a:t>
            </a:r>
          </a:p>
          <a:p>
            <a:pPr marL="1200150" lvl="1" indent="-285750"/>
            <a:r>
              <a:rPr lang="en-US" sz="1400" dirty="0">
                <a:latin typeface="+mn-lt"/>
                <a:cs typeface="Times New Roman" panose="02020603050405020304" pitchFamily="18" charset="0"/>
              </a:rPr>
              <a:t>Improves endometrial function and receptivity</a:t>
            </a:r>
          </a:p>
          <a:p>
            <a:pPr marL="1200150" lvl="1" indent="-285750"/>
            <a:r>
              <a:rPr lang="en-US" sz="1400" dirty="0">
                <a:latin typeface="+mn-lt"/>
                <a:cs typeface="Times New Roman" panose="02020603050405020304" pitchFamily="18" charset="0"/>
              </a:rPr>
              <a:t>Improves embryo implantation </a:t>
            </a:r>
          </a:p>
          <a:p>
            <a:pPr marL="1200150" lvl="1" indent="-285750"/>
            <a:r>
              <a:rPr lang="en-US" sz="1400" dirty="0">
                <a:latin typeface="+mn-lt"/>
                <a:cs typeface="Times New Roman" panose="02020603050405020304" pitchFamily="18" charset="0"/>
              </a:rPr>
              <a:t>Improves later </a:t>
            </a:r>
            <a:r>
              <a:rPr lang="en-US" sz="1400" dirty="0" err="1">
                <a:latin typeface="+mn-lt"/>
                <a:cs typeface="Times New Roman" panose="02020603050405020304" pitchFamily="18" charset="0"/>
              </a:rPr>
              <a:t>Feto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-maternal interface 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EF5BC5-660B-8241-ADA8-9DE56B3CD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8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67A3C11-BAC6-B242-82EA-1C10A94DB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2" y="4522"/>
            <a:ext cx="8472779" cy="638319"/>
          </a:xfrm>
        </p:spPr>
        <p:txBody>
          <a:bodyPr>
            <a:noAutofit/>
          </a:bodyPr>
          <a:lstStyle/>
          <a:p>
            <a:r>
              <a:rPr lang="en-US" sz="1600" dirty="0">
                <a:latin typeface="+mn-lt"/>
                <a:cs typeface="Times New Roman" panose="02020603050405020304" pitchFamily="18" charset="0"/>
              </a:rPr>
              <a:t>Polyendocrine Metabolic Ovarian Syndrome - A </a:t>
            </a:r>
            <a:r>
              <a:rPr lang="en-US" sz="1600" dirty="0" err="1">
                <a:latin typeface="+mn-lt"/>
                <a:cs typeface="Times New Roman" panose="02020603050405020304" pitchFamily="18" charset="0"/>
              </a:rPr>
              <a:t>Gynaecological</a:t>
            </a:r>
            <a:r>
              <a:rPr lang="en-US" sz="1600" dirty="0">
                <a:latin typeface="+mn-lt"/>
                <a:cs typeface="Times New Roman" panose="02020603050405020304" pitchFamily="18" charset="0"/>
              </a:rPr>
              <a:t> perspective</a:t>
            </a:r>
            <a:endParaRPr lang="en-US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10369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84F3DA9-93BD-014C-8336-4EF9D4EB2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381" y="642841"/>
            <a:ext cx="8229600" cy="438602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Management</a:t>
            </a:r>
          </a:p>
          <a:p>
            <a:r>
              <a:rPr lang="en-US" dirty="0">
                <a:latin typeface="+mn-lt"/>
                <a:cs typeface="Times New Roman" panose="02020603050405020304" pitchFamily="18" charset="0"/>
              </a:rPr>
              <a:t>	Based upon Desire for fertility</a:t>
            </a:r>
          </a:p>
          <a:p>
            <a:endParaRPr lang="en-US" dirty="0">
              <a:latin typeface="+mn-lt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Does not desire fertility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Times New Roman" panose="02020603050405020304" pitchFamily="18" charset="0"/>
              </a:rPr>
              <a:t>No treatment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Times New Roman" panose="02020603050405020304" pitchFamily="18" charset="0"/>
              </a:rPr>
              <a:t>Weight loss program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Times New Roman" panose="02020603050405020304" pitchFamily="18" charset="0"/>
              </a:rPr>
              <a:t>COC – Binds excess androgens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Times New Roman" panose="02020603050405020304" pitchFamily="18" charset="0"/>
              </a:rPr>
              <a:t>Metformin  - Raised BMI (chronic HIA) or normal BMI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EF5BC5-660B-8241-ADA8-9DE56B3CD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9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67A3C11-BAC6-B242-82EA-1C10A94DB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2" y="4522"/>
            <a:ext cx="8472779" cy="638319"/>
          </a:xfrm>
        </p:spPr>
        <p:txBody>
          <a:bodyPr>
            <a:noAutofit/>
          </a:bodyPr>
          <a:lstStyle/>
          <a:p>
            <a:r>
              <a:rPr lang="en-US" sz="1600" dirty="0">
                <a:latin typeface="+mn-lt"/>
                <a:cs typeface="Times New Roman" panose="02020603050405020304" pitchFamily="18" charset="0"/>
              </a:rPr>
              <a:t>Polyendocrine Metabolic Ovarian Syndrome - A </a:t>
            </a:r>
            <a:r>
              <a:rPr lang="en-US" sz="1600" dirty="0" err="1">
                <a:latin typeface="+mn-lt"/>
                <a:cs typeface="Times New Roman" panose="02020603050405020304" pitchFamily="18" charset="0"/>
              </a:rPr>
              <a:t>Gynaecological</a:t>
            </a:r>
            <a:r>
              <a:rPr lang="en-US" sz="1600" dirty="0">
                <a:latin typeface="+mn-lt"/>
                <a:cs typeface="Times New Roman" panose="02020603050405020304" pitchFamily="18" charset="0"/>
              </a:rPr>
              <a:t> perspective</a:t>
            </a:r>
            <a:endParaRPr lang="en-US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7318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84F3DA9-93BD-014C-8336-4EF9D4EB2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381" y="585151"/>
            <a:ext cx="8229600" cy="438602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Weight loss with GLP 1 – Receptor Agonists</a:t>
            </a:r>
          </a:p>
          <a:p>
            <a:r>
              <a:rPr lang="en-US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Metabolic therapies</a:t>
            </a:r>
          </a:p>
          <a:p>
            <a:endParaRPr lang="en-US" dirty="0">
              <a:latin typeface="+mn-lt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Times New Roman" panose="02020603050405020304" pitchFamily="18" charset="0"/>
              </a:rPr>
              <a:t>Reduces insulin resistance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Times New Roman" panose="02020603050405020304" pitchFamily="18" charset="0"/>
              </a:rPr>
              <a:t>Improves chronic HIA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Times New Roman" panose="02020603050405020304" pitchFamily="18" charset="0"/>
              </a:rPr>
              <a:t>Appetite suppression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Times New Roman" panose="02020603050405020304" pitchFamily="18" charset="0"/>
              </a:rPr>
              <a:t>Improves metabolic response to exercise</a:t>
            </a:r>
          </a:p>
          <a:p>
            <a:r>
              <a:rPr lang="en-US" dirty="0">
                <a:latin typeface="+mn-lt"/>
                <a:cs typeface="Times New Roman" panose="02020603050405020304" pitchFamily="18" charset="0"/>
              </a:rPr>
              <a:t>	</a:t>
            </a:r>
          </a:p>
          <a:p>
            <a:r>
              <a:rPr lang="en-US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Promotes Ovulation </a:t>
            </a:r>
          </a:p>
          <a:p>
            <a:r>
              <a:rPr lang="en-US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By inference will reverse Androgen effects</a:t>
            </a:r>
          </a:p>
          <a:p>
            <a:r>
              <a:rPr lang="en-US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By inference will promote fertility – ‘</a:t>
            </a:r>
            <a:r>
              <a:rPr lang="en-US" dirty="0" err="1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Ozempic</a:t>
            </a:r>
            <a:r>
              <a:rPr lang="en-US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 babies’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EF5BC5-660B-8241-ADA8-9DE56B3CD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10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67A3C11-BAC6-B242-82EA-1C10A94DB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2" y="4522"/>
            <a:ext cx="8472779" cy="638319"/>
          </a:xfrm>
        </p:spPr>
        <p:txBody>
          <a:bodyPr>
            <a:noAutofit/>
          </a:bodyPr>
          <a:lstStyle/>
          <a:p>
            <a:r>
              <a:rPr lang="en-US" sz="1600" dirty="0">
                <a:latin typeface="+mn-lt"/>
                <a:cs typeface="Times New Roman" panose="02020603050405020304" pitchFamily="18" charset="0"/>
              </a:rPr>
              <a:t>Polyendocrine Metabolic Ovarian Syndrome - A </a:t>
            </a:r>
            <a:r>
              <a:rPr lang="en-US" sz="1600" dirty="0" err="1">
                <a:latin typeface="+mn-lt"/>
                <a:cs typeface="Times New Roman" panose="02020603050405020304" pitchFamily="18" charset="0"/>
              </a:rPr>
              <a:t>Gynaecological</a:t>
            </a:r>
            <a:r>
              <a:rPr lang="en-US" sz="1600" dirty="0">
                <a:latin typeface="+mn-lt"/>
                <a:cs typeface="Times New Roman" panose="02020603050405020304" pitchFamily="18" charset="0"/>
              </a:rPr>
              <a:t> perspective</a:t>
            </a:r>
            <a:endParaRPr lang="en-US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96627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84F3DA9-93BD-014C-8336-4EF9D4EB2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381" y="585151"/>
            <a:ext cx="8229600" cy="4386020"/>
          </a:xfrm>
        </p:spPr>
        <p:txBody>
          <a:bodyPr>
            <a:noAutofit/>
          </a:bodyPr>
          <a:lstStyle/>
          <a:p>
            <a:r>
              <a:rPr lang="en-US" sz="1400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Weight loss with GLP 1 – Receptor Agonists Metabolic Therapies</a:t>
            </a:r>
          </a:p>
          <a:p>
            <a:endParaRPr lang="en-US" sz="1400" dirty="0">
              <a:latin typeface="+mn-lt"/>
              <a:cs typeface="Times New Roman" panose="02020603050405020304" pitchFamily="18" charset="0"/>
            </a:endParaRPr>
          </a:p>
          <a:p>
            <a:r>
              <a:rPr lang="en-US" sz="1400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Controversies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  <a:cs typeface="Times New Roman" panose="02020603050405020304" pitchFamily="18" charset="0"/>
              </a:rPr>
              <a:t>Promotes Ovulation – uncertain degree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  <a:cs typeface="Times New Roman" panose="02020603050405020304" pitchFamily="18" charset="0"/>
              </a:rPr>
              <a:t>Women on the pill have a significantly increased likelihood of starting GLP-1 Agonist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  <a:cs typeface="Times New Roman" panose="02020603050405020304" pitchFamily="18" charset="0"/>
              </a:rPr>
              <a:t>Side effects of vomiting &amp; </a:t>
            </a:r>
            <a:r>
              <a:rPr lang="en-US" sz="1400" dirty="0" err="1">
                <a:latin typeface="+mn-lt"/>
                <a:cs typeface="Times New Roman" panose="02020603050405020304" pitchFamily="18" charset="0"/>
              </a:rPr>
              <a:t>diarrhoea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 may reduce efficacy of ‘pill’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>
                <a:latin typeface="+mn-lt"/>
                <a:cs typeface="Times New Roman" panose="02020603050405020304" pitchFamily="18" charset="0"/>
              </a:rPr>
              <a:t>Mounjaro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 may interact </a:t>
            </a:r>
            <a:r>
              <a:rPr lang="en-US" sz="1400" dirty="0" err="1">
                <a:latin typeface="+mn-lt"/>
                <a:cs typeface="Times New Roman" panose="02020603050405020304" pitchFamily="18" charset="0"/>
              </a:rPr>
              <a:t>unfavourably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 with ‘pill’</a:t>
            </a:r>
          </a:p>
          <a:p>
            <a:pPr marL="12001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  <a:cs typeface="Times New Roman" panose="02020603050405020304" pitchFamily="18" charset="0"/>
              </a:rPr>
              <a:t>	</a:t>
            </a:r>
            <a:r>
              <a:rPr lang="en-US" sz="1400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Unplanned pregnancies</a:t>
            </a:r>
          </a:p>
          <a:p>
            <a:pPr marL="12001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	Difficult contraceptive planning if no desire for fertility</a:t>
            </a:r>
          </a:p>
          <a:p>
            <a:r>
              <a:rPr lang="en-US" sz="1400" dirty="0">
                <a:latin typeface="+mn-lt"/>
                <a:cs typeface="Times New Roman" panose="02020603050405020304" pitchFamily="18" charset="0"/>
              </a:rPr>
              <a:t>No clear evidence of: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Efficacy as an ovulation induction agent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Fetal wellbeing as an ovulation induction agent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Fetal wellbeing if used with Metformin or Clomid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Best to promote weight loss first then TTC? 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EF5BC5-660B-8241-ADA8-9DE56B3CD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11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67A3C11-BAC6-B242-82EA-1C10A94DB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2" y="4522"/>
            <a:ext cx="8472779" cy="638319"/>
          </a:xfrm>
        </p:spPr>
        <p:txBody>
          <a:bodyPr>
            <a:noAutofit/>
          </a:bodyPr>
          <a:lstStyle/>
          <a:p>
            <a:r>
              <a:rPr lang="en-US" sz="1600" dirty="0">
                <a:latin typeface="+mn-lt"/>
                <a:cs typeface="Times New Roman" panose="02020603050405020304" pitchFamily="18" charset="0"/>
              </a:rPr>
              <a:t>Polyendocrine Metabolic Ovarian Syndrome - A </a:t>
            </a:r>
            <a:r>
              <a:rPr lang="en-US" sz="1600" dirty="0" err="1">
                <a:latin typeface="+mn-lt"/>
                <a:cs typeface="Times New Roman" panose="02020603050405020304" pitchFamily="18" charset="0"/>
              </a:rPr>
              <a:t>Gynaecological</a:t>
            </a:r>
            <a:r>
              <a:rPr lang="en-US" sz="1600" dirty="0">
                <a:latin typeface="+mn-lt"/>
                <a:cs typeface="Times New Roman" panose="02020603050405020304" pitchFamily="18" charset="0"/>
              </a:rPr>
              <a:t> perspective</a:t>
            </a:r>
            <a:endParaRPr lang="en-US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92107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84F3DA9-93BD-014C-8336-4EF9D4EB2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381" y="585151"/>
            <a:ext cx="8229600" cy="4386020"/>
          </a:xfrm>
        </p:spPr>
        <p:txBody>
          <a:bodyPr>
            <a:noAutofit/>
          </a:bodyPr>
          <a:lstStyle/>
          <a:p>
            <a:r>
              <a:rPr lang="en-US" sz="1400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Summary</a:t>
            </a:r>
          </a:p>
          <a:p>
            <a:r>
              <a:rPr lang="en-US" sz="1400" dirty="0">
                <a:latin typeface="+mn-lt"/>
                <a:cs typeface="Times New Roman" panose="02020603050405020304" pitchFamily="18" charset="0"/>
              </a:rPr>
              <a:t>Elevated BMI – Scale of chronic HIA and Polyendocrine metabolic dysfunction</a:t>
            </a:r>
          </a:p>
          <a:p>
            <a:r>
              <a:rPr lang="en-US" sz="1400" dirty="0">
                <a:latin typeface="+mn-lt"/>
                <a:cs typeface="Times New Roman" panose="02020603050405020304" pitchFamily="18" charset="0"/>
              </a:rPr>
              <a:t>			  Variable inhibition of ovulation and elevation of Androgens</a:t>
            </a:r>
          </a:p>
          <a:p>
            <a:endParaRPr lang="en-US" sz="1400" dirty="0">
              <a:latin typeface="+mn-lt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+mn-lt"/>
                <a:cs typeface="Times New Roman" panose="02020603050405020304" pitchFamily="18" charset="0"/>
              </a:rPr>
              <a:t>Desires fertility (Ovulation induction)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  <a:cs typeface="Times New Roman" panose="02020603050405020304" pitchFamily="18" charset="0"/>
              </a:rPr>
              <a:t>	</a:t>
            </a:r>
            <a:r>
              <a:rPr lang="en-US" sz="1400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Weight loss Metformin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	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Clomid</a:t>
            </a:r>
          </a:p>
          <a:p>
            <a:endParaRPr lang="en-US" sz="1400" dirty="0">
              <a:latin typeface="+mn-lt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+mn-lt"/>
                <a:cs typeface="Times New Roman" panose="02020603050405020304" pitchFamily="18" charset="0"/>
              </a:rPr>
              <a:t>Does not desire fertility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  <a:cs typeface="Times New Roman" panose="02020603050405020304" pitchFamily="18" charset="0"/>
              </a:rPr>
              <a:t>	</a:t>
            </a:r>
            <a:r>
              <a:rPr lang="en-US" sz="1400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Weight loss Metformin (But will induce ovulation so may need contraception)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	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COC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+mn-lt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+mn-lt"/>
                <a:cs typeface="Times New Roman" panose="02020603050405020304" pitchFamily="18" charset="0"/>
              </a:rPr>
              <a:t>GLP-1 Receptor Agonists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	Highly effective in weight loss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C73BE"/>
                </a:solidFill>
                <a:latin typeface="+mn-lt"/>
                <a:cs typeface="Times New Roman" panose="02020603050405020304" pitchFamily="18" charset="0"/>
              </a:rPr>
              <a:t>	Research not yet available to clarify its place in PMOS &amp; ovulation induction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EF5BC5-660B-8241-ADA8-9DE56B3CD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12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67A3C11-BAC6-B242-82EA-1C10A94DB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2" y="4522"/>
            <a:ext cx="8472779" cy="638319"/>
          </a:xfrm>
        </p:spPr>
        <p:txBody>
          <a:bodyPr>
            <a:noAutofit/>
          </a:bodyPr>
          <a:lstStyle/>
          <a:p>
            <a:r>
              <a:rPr lang="en-US" sz="1600" dirty="0">
                <a:latin typeface="+mn-lt"/>
                <a:cs typeface="Times New Roman" panose="02020603050405020304" pitchFamily="18" charset="0"/>
              </a:rPr>
              <a:t>Polyendocrine Metabolic Ovarian Syndrome - A </a:t>
            </a:r>
            <a:r>
              <a:rPr lang="en-US" sz="1600" dirty="0" err="1">
                <a:latin typeface="+mn-lt"/>
                <a:cs typeface="Times New Roman" panose="02020603050405020304" pitchFamily="18" charset="0"/>
              </a:rPr>
              <a:t>Gynaecological</a:t>
            </a:r>
            <a:r>
              <a:rPr lang="en-US" sz="1600" dirty="0">
                <a:latin typeface="+mn-lt"/>
                <a:cs typeface="Times New Roman" panose="02020603050405020304" pitchFamily="18" charset="0"/>
              </a:rPr>
              <a:t> perspective</a:t>
            </a:r>
            <a:endParaRPr lang="en-US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2378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FF43E0-47D2-4A5E-AA5D-546E30ED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D5354F-10F0-4C6A-9D0E-23DA33462E1C}"/>
              </a:ext>
            </a:extLst>
          </p:cNvPr>
          <p:cNvSpPr txBox="1"/>
          <p:nvPr/>
        </p:nvSpPr>
        <p:spPr>
          <a:xfrm>
            <a:off x="1421218" y="3770842"/>
            <a:ext cx="63015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7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Thank you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09CE65-8915-B1A9-ADBA-E262CFF389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0" cy="5238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0446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FF43E0-47D2-4A5E-AA5D-546E30ED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D5354F-10F0-4C6A-9D0E-23DA33462E1C}"/>
              </a:ext>
            </a:extLst>
          </p:cNvPr>
          <p:cNvSpPr txBox="1"/>
          <p:nvPr/>
        </p:nvSpPr>
        <p:spPr>
          <a:xfrm>
            <a:off x="1421218" y="1750828"/>
            <a:ext cx="63015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7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511930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eacon Hospital Fonts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eacon Powerpoint Template 2025 [Read-Only]" id="{59122B2F-EA97-4FC6-9449-F65A48C97636}" vid="{E22F9548-4543-4510-8B02-A3E72095B6D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Beacon Powerpoint Template 2025</Template>
  <TotalTime>2200</TotalTime>
  <Words>729</Words>
  <Application>Microsoft Office PowerPoint</Application>
  <PresentationFormat>On-screen Show (16:9)</PresentationFormat>
  <Paragraphs>173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Arial</vt:lpstr>
      <vt:lpstr>Browallia New</vt:lpstr>
      <vt:lpstr>Calibri</vt:lpstr>
      <vt:lpstr>Calibri Light</vt:lpstr>
      <vt:lpstr>Century Gothic</vt:lpstr>
      <vt:lpstr>Microsoft Sans Serif</vt:lpstr>
      <vt:lpstr>Tahoma</vt:lpstr>
      <vt:lpstr>Times New Roman</vt:lpstr>
      <vt:lpstr>Verdana</vt:lpstr>
      <vt:lpstr>Office Theme</vt:lpstr>
      <vt:lpstr>Polyendocrine Metabolic Ovarian Syndrome A Gynaecological Perspective</vt:lpstr>
      <vt:lpstr> Normal ovarian function</vt:lpstr>
      <vt:lpstr>Polyendocrine Metabolic Ovarian Syndrome - A Gynaecological perspective</vt:lpstr>
      <vt:lpstr>Polyendocrine Metabolic Ovarian Syndrome - A Gynaecological perspective</vt:lpstr>
      <vt:lpstr>Polyendocrine Metabolic Ovarian Syndrome - A Gynaecological perspective</vt:lpstr>
      <vt:lpstr>Polyendocrine Metabolic Ovarian Syndrome - A Gynaecological perspective</vt:lpstr>
      <vt:lpstr>Polyendocrine Metabolic Ovarian Syndrome - A Gynaecological perspective</vt:lpstr>
      <vt:lpstr>Polyendocrine Metabolic Ovarian Syndrome - A Gynaecological perspective</vt:lpstr>
      <vt:lpstr>Polyendocrine Metabolic Ovarian Syndrome - A Gynaecological perspective</vt:lpstr>
      <vt:lpstr>Polyendocrine Metabolic Ovarian Syndrome - A Gynaecological perspective</vt:lpstr>
      <vt:lpstr>Polyendocrine Metabolic Ovarian Syndrome - A Gynaecological perspective</vt:lpstr>
      <vt:lpstr>Polyendocrine Metabolic Ovarian Syndrome - A Gynaecological perspective</vt:lpstr>
      <vt:lpstr>PowerPoint Presentation</vt:lpstr>
      <vt:lpstr>PowerPoint Presentation</vt:lpstr>
    </vt:vector>
  </TitlesOfParts>
  <Company>Beacon Hospital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Emily Colwell</dc:creator>
  <cp:lastModifiedBy>Sara Eagar</cp:lastModifiedBy>
  <cp:revision>12</cp:revision>
  <cp:lastPrinted>2020-01-20T12:16:27Z</cp:lastPrinted>
  <dcterms:created xsi:type="dcterms:W3CDTF">2025-07-21T15:00:42Z</dcterms:created>
  <dcterms:modified xsi:type="dcterms:W3CDTF">2026-09-18T11:43:01Z</dcterms:modified>
</cp:coreProperties>
</file>