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7"/>
  </p:notesMasterIdLst>
  <p:handoutMasterIdLst>
    <p:handoutMasterId r:id="rId28"/>
  </p:handoutMasterIdLst>
  <p:sldIdLst>
    <p:sldId id="345" r:id="rId2"/>
    <p:sldId id="349" r:id="rId3"/>
    <p:sldId id="347" r:id="rId4"/>
    <p:sldId id="365" r:id="rId5"/>
    <p:sldId id="341" r:id="rId6"/>
    <p:sldId id="350" r:id="rId7"/>
    <p:sldId id="352" r:id="rId8"/>
    <p:sldId id="366" r:id="rId9"/>
    <p:sldId id="348" r:id="rId10"/>
    <p:sldId id="353" r:id="rId11"/>
    <p:sldId id="354" r:id="rId12"/>
    <p:sldId id="367" r:id="rId13"/>
    <p:sldId id="368" r:id="rId14"/>
    <p:sldId id="370" r:id="rId15"/>
    <p:sldId id="355" r:id="rId16"/>
    <p:sldId id="356" r:id="rId17"/>
    <p:sldId id="357" r:id="rId18"/>
    <p:sldId id="358" r:id="rId19"/>
    <p:sldId id="359" r:id="rId20"/>
    <p:sldId id="360" r:id="rId21"/>
    <p:sldId id="361" r:id="rId22"/>
    <p:sldId id="362" r:id="rId23"/>
    <p:sldId id="363" r:id="rId24"/>
    <p:sldId id="364" r:id="rId25"/>
    <p:sldId id="309" r:id="rId26"/>
  </p:sldIdLst>
  <p:sldSz cx="9144000" cy="5143500" type="screen16x9"/>
  <p:notesSz cx="9928225" cy="143573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73BE"/>
    <a:srgbClr val="0066FF"/>
    <a:srgbClr val="00619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53"/>
    <p:restoredTop sz="96340" autoAdjust="0"/>
  </p:normalViewPr>
  <p:slideViewPr>
    <p:cSldViewPr snapToGrid="0" snapToObjects="1">
      <p:cViewPr varScale="1">
        <p:scale>
          <a:sx n="139" d="100"/>
          <a:sy n="139" d="100"/>
        </p:scale>
        <p:origin x="486" y="126"/>
      </p:cViewPr>
      <p:guideLst>
        <p:guide orient="horz" pos="1620"/>
        <p:guide pos="2880"/>
      </p:guideLst>
    </p:cSldViewPr>
  </p:slideViewPr>
  <p:notesTextViewPr>
    <p:cViewPr>
      <p:scale>
        <a:sx n="100" d="100"/>
        <a:sy n="100" d="100"/>
      </p:scale>
      <p:origin x="0" y="0"/>
    </p:cViewPr>
  </p:notesTextViewPr>
  <p:sorterViewPr>
    <p:cViewPr>
      <p:scale>
        <a:sx n="80" d="100"/>
        <a:sy n="80" d="100"/>
      </p:scale>
      <p:origin x="0" y="0"/>
    </p:cViewPr>
  </p:sorterViewPr>
  <p:notesViewPr>
    <p:cSldViewPr snapToGrid="0" snapToObjects="1">
      <p:cViewPr varScale="1">
        <p:scale>
          <a:sx n="53" d="100"/>
          <a:sy n="53" d="100"/>
        </p:scale>
        <p:origin x="2798" y="6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4302231" cy="717867"/>
          </a:xfrm>
          <a:prstGeom prst="rect">
            <a:avLst/>
          </a:prstGeom>
        </p:spPr>
        <p:txBody>
          <a:bodyPr vert="horz" lIns="132762" tIns="66381" rIns="132762" bIns="66381" rtlCol="0"/>
          <a:lstStyle>
            <a:lvl1pPr algn="l">
              <a:defRPr sz="1700"/>
            </a:lvl1pPr>
          </a:lstStyle>
          <a:p>
            <a:endParaRPr lang="en-US"/>
          </a:p>
        </p:txBody>
      </p:sp>
      <p:sp>
        <p:nvSpPr>
          <p:cNvPr id="3" name="Date Placeholder 2"/>
          <p:cNvSpPr>
            <a:spLocks noGrp="1"/>
          </p:cNvSpPr>
          <p:nvPr>
            <p:ph type="dt" sz="quarter" idx="1"/>
          </p:nvPr>
        </p:nvSpPr>
        <p:spPr>
          <a:xfrm>
            <a:off x="5623698" y="1"/>
            <a:ext cx="4302231" cy="717867"/>
          </a:xfrm>
          <a:prstGeom prst="rect">
            <a:avLst/>
          </a:prstGeom>
        </p:spPr>
        <p:txBody>
          <a:bodyPr vert="horz" lIns="132762" tIns="66381" rIns="132762" bIns="66381" rtlCol="0"/>
          <a:lstStyle>
            <a:lvl1pPr algn="r">
              <a:defRPr sz="1700"/>
            </a:lvl1pPr>
          </a:lstStyle>
          <a:p>
            <a:fld id="{F1FFD573-63AC-5B41-8408-C4EEFB13A200}" type="datetimeFigureOut">
              <a:rPr lang="en-US" smtClean="0"/>
              <a:t>9/16/2026</a:t>
            </a:fld>
            <a:endParaRPr lang="en-US"/>
          </a:p>
        </p:txBody>
      </p:sp>
      <p:sp>
        <p:nvSpPr>
          <p:cNvPr id="4" name="Footer Placeholder 3"/>
          <p:cNvSpPr>
            <a:spLocks noGrp="1"/>
          </p:cNvSpPr>
          <p:nvPr>
            <p:ph type="ftr" sz="quarter" idx="2"/>
          </p:nvPr>
        </p:nvSpPr>
        <p:spPr>
          <a:xfrm>
            <a:off x="1" y="13636992"/>
            <a:ext cx="4302231" cy="717867"/>
          </a:xfrm>
          <a:prstGeom prst="rect">
            <a:avLst/>
          </a:prstGeom>
        </p:spPr>
        <p:txBody>
          <a:bodyPr vert="horz" lIns="132762" tIns="66381" rIns="132762" bIns="66381" rtlCol="0" anchor="b"/>
          <a:lstStyle>
            <a:lvl1pPr algn="l">
              <a:defRPr sz="1700"/>
            </a:lvl1pPr>
          </a:lstStyle>
          <a:p>
            <a:endParaRPr lang="en-US"/>
          </a:p>
        </p:txBody>
      </p:sp>
      <p:sp>
        <p:nvSpPr>
          <p:cNvPr id="5" name="Slide Number Placeholder 4"/>
          <p:cNvSpPr>
            <a:spLocks noGrp="1"/>
          </p:cNvSpPr>
          <p:nvPr>
            <p:ph type="sldNum" sz="quarter" idx="3"/>
          </p:nvPr>
        </p:nvSpPr>
        <p:spPr>
          <a:xfrm>
            <a:off x="5623698" y="13636992"/>
            <a:ext cx="4302231" cy="717867"/>
          </a:xfrm>
          <a:prstGeom prst="rect">
            <a:avLst/>
          </a:prstGeom>
        </p:spPr>
        <p:txBody>
          <a:bodyPr vert="horz" lIns="132762" tIns="66381" rIns="132762" bIns="66381" rtlCol="0" anchor="b"/>
          <a:lstStyle>
            <a:lvl1pPr algn="r">
              <a:defRPr sz="1700"/>
            </a:lvl1pPr>
          </a:lstStyle>
          <a:p>
            <a:fld id="{88859A18-8B6F-6247-ACFC-012F51E4C91A}" type="slidenum">
              <a:rPr lang="en-US" smtClean="0"/>
              <a:t>‹#›</a:t>
            </a:fld>
            <a:endParaRPr lang="en-US"/>
          </a:p>
        </p:txBody>
      </p:sp>
    </p:spTree>
    <p:extLst>
      <p:ext uri="{BB962C8B-B14F-4D97-AF65-F5344CB8AC3E}">
        <p14:creationId xmlns:p14="http://schemas.microsoft.com/office/powerpoint/2010/main" val="6377253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4302231" cy="717867"/>
          </a:xfrm>
          <a:prstGeom prst="rect">
            <a:avLst/>
          </a:prstGeom>
        </p:spPr>
        <p:txBody>
          <a:bodyPr vert="horz" lIns="132762" tIns="66381" rIns="132762" bIns="66381" rtlCol="0"/>
          <a:lstStyle>
            <a:lvl1pPr algn="l">
              <a:defRPr sz="1700"/>
            </a:lvl1pPr>
          </a:lstStyle>
          <a:p>
            <a:endParaRPr lang="en-US"/>
          </a:p>
        </p:txBody>
      </p:sp>
      <p:sp>
        <p:nvSpPr>
          <p:cNvPr id="3" name="Date Placeholder 2"/>
          <p:cNvSpPr>
            <a:spLocks noGrp="1"/>
          </p:cNvSpPr>
          <p:nvPr>
            <p:ph type="dt" idx="1"/>
          </p:nvPr>
        </p:nvSpPr>
        <p:spPr>
          <a:xfrm>
            <a:off x="5623698" y="1"/>
            <a:ext cx="4302231" cy="717867"/>
          </a:xfrm>
          <a:prstGeom prst="rect">
            <a:avLst/>
          </a:prstGeom>
        </p:spPr>
        <p:txBody>
          <a:bodyPr vert="horz" lIns="132762" tIns="66381" rIns="132762" bIns="66381" rtlCol="0"/>
          <a:lstStyle>
            <a:lvl1pPr algn="r">
              <a:defRPr sz="1700"/>
            </a:lvl1pPr>
          </a:lstStyle>
          <a:p>
            <a:fld id="{EBD7CF49-64BB-DB4D-8FC0-A1F7B9126035}" type="datetimeFigureOut">
              <a:rPr lang="en-US" smtClean="0"/>
              <a:t>9/16/2026</a:t>
            </a:fld>
            <a:endParaRPr lang="en-US"/>
          </a:p>
        </p:txBody>
      </p:sp>
      <p:sp>
        <p:nvSpPr>
          <p:cNvPr id="4" name="Slide Image Placeholder 3"/>
          <p:cNvSpPr>
            <a:spLocks noGrp="1" noRot="1" noChangeAspect="1"/>
          </p:cNvSpPr>
          <p:nvPr>
            <p:ph type="sldImg" idx="2"/>
          </p:nvPr>
        </p:nvSpPr>
        <p:spPr>
          <a:xfrm>
            <a:off x="179388" y="1076325"/>
            <a:ext cx="9569450" cy="5383213"/>
          </a:xfrm>
          <a:prstGeom prst="rect">
            <a:avLst/>
          </a:prstGeom>
          <a:noFill/>
          <a:ln w="12700">
            <a:solidFill>
              <a:prstClr val="black"/>
            </a:solidFill>
          </a:ln>
        </p:spPr>
        <p:txBody>
          <a:bodyPr vert="horz" lIns="132762" tIns="66381" rIns="132762" bIns="66381" rtlCol="0" anchor="ctr"/>
          <a:lstStyle/>
          <a:p>
            <a:endParaRPr lang="en-US"/>
          </a:p>
        </p:txBody>
      </p:sp>
      <p:sp>
        <p:nvSpPr>
          <p:cNvPr id="5" name="Notes Placeholder 4"/>
          <p:cNvSpPr>
            <a:spLocks noGrp="1"/>
          </p:cNvSpPr>
          <p:nvPr>
            <p:ph type="body" sz="quarter" idx="3"/>
          </p:nvPr>
        </p:nvSpPr>
        <p:spPr>
          <a:xfrm>
            <a:off x="992823" y="6819742"/>
            <a:ext cx="7942580" cy="6460807"/>
          </a:xfrm>
          <a:prstGeom prst="rect">
            <a:avLst/>
          </a:prstGeom>
        </p:spPr>
        <p:txBody>
          <a:bodyPr vert="horz" lIns="132762" tIns="66381" rIns="132762" bIns="66381" rtlCol="0"/>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6" name="Footer Placeholder 5"/>
          <p:cNvSpPr>
            <a:spLocks noGrp="1"/>
          </p:cNvSpPr>
          <p:nvPr>
            <p:ph type="ftr" sz="quarter" idx="4"/>
          </p:nvPr>
        </p:nvSpPr>
        <p:spPr>
          <a:xfrm>
            <a:off x="1" y="13636992"/>
            <a:ext cx="4302231" cy="717867"/>
          </a:xfrm>
          <a:prstGeom prst="rect">
            <a:avLst/>
          </a:prstGeom>
        </p:spPr>
        <p:txBody>
          <a:bodyPr vert="horz" lIns="132762" tIns="66381" rIns="132762" bIns="66381" rtlCol="0" anchor="b"/>
          <a:lstStyle>
            <a:lvl1pPr algn="l">
              <a:defRPr sz="1700"/>
            </a:lvl1pPr>
          </a:lstStyle>
          <a:p>
            <a:endParaRPr lang="en-US"/>
          </a:p>
        </p:txBody>
      </p:sp>
      <p:sp>
        <p:nvSpPr>
          <p:cNvPr id="7" name="Slide Number Placeholder 6"/>
          <p:cNvSpPr>
            <a:spLocks noGrp="1"/>
          </p:cNvSpPr>
          <p:nvPr>
            <p:ph type="sldNum" sz="quarter" idx="5"/>
          </p:nvPr>
        </p:nvSpPr>
        <p:spPr>
          <a:xfrm>
            <a:off x="5623698" y="13636992"/>
            <a:ext cx="4302231" cy="717867"/>
          </a:xfrm>
          <a:prstGeom prst="rect">
            <a:avLst/>
          </a:prstGeom>
        </p:spPr>
        <p:txBody>
          <a:bodyPr vert="horz" lIns="132762" tIns="66381" rIns="132762" bIns="66381" rtlCol="0" anchor="b"/>
          <a:lstStyle>
            <a:lvl1pPr algn="r">
              <a:defRPr sz="1700"/>
            </a:lvl1pPr>
          </a:lstStyle>
          <a:p>
            <a:fld id="{778088C6-DB3F-4F41-9CC6-6728ACB46118}" type="slidenum">
              <a:rPr lang="en-US" smtClean="0"/>
              <a:t>‹#›</a:t>
            </a:fld>
            <a:endParaRPr lang="en-US"/>
          </a:p>
        </p:txBody>
      </p:sp>
    </p:spTree>
    <p:extLst>
      <p:ext uri="{BB962C8B-B14F-4D97-AF65-F5344CB8AC3E}">
        <p14:creationId xmlns:p14="http://schemas.microsoft.com/office/powerpoint/2010/main" val="127590484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778088C6-DB3F-4F41-9CC6-6728ACB46118}" type="slidenum">
              <a:rPr lang="en-US" smtClean="0"/>
              <a:t>1</a:t>
            </a:fld>
            <a:endParaRPr lang="en-US"/>
          </a:p>
        </p:txBody>
      </p:sp>
    </p:spTree>
    <p:extLst>
      <p:ext uri="{BB962C8B-B14F-4D97-AF65-F5344CB8AC3E}">
        <p14:creationId xmlns:p14="http://schemas.microsoft.com/office/powerpoint/2010/main" val="29931231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IE" dirty="0"/>
          </a:p>
        </p:txBody>
      </p:sp>
      <p:sp>
        <p:nvSpPr>
          <p:cNvPr id="4" name="Slide Number Placeholder 3"/>
          <p:cNvSpPr>
            <a:spLocks noGrp="1"/>
          </p:cNvSpPr>
          <p:nvPr>
            <p:ph type="sldNum" sz="quarter" idx="5"/>
          </p:nvPr>
        </p:nvSpPr>
        <p:spPr/>
        <p:txBody>
          <a:bodyPr/>
          <a:lstStyle/>
          <a:p>
            <a:fld id="{778088C6-DB3F-4F41-9CC6-6728ACB46118}" type="slidenum">
              <a:rPr lang="en-US" smtClean="0"/>
              <a:t>2</a:t>
            </a:fld>
            <a:endParaRPr lang="en-US"/>
          </a:p>
        </p:txBody>
      </p:sp>
    </p:spTree>
    <p:extLst>
      <p:ext uri="{BB962C8B-B14F-4D97-AF65-F5344CB8AC3E}">
        <p14:creationId xmlns:p14="http://schemas.microsoft.com/office/powerpoint/2010/main" val="1567281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Major advances in the treatment of patients who are diagnosed with colorectal cancer. Technological advances in Surgery but also in radiation oncology, medical oncology and we have improvements in diagnostic imaging also. But patients still have improved survival if diagnosed at an earlier stage.</a:t>
            </a:r>
          </a:p>
        </p:txBody>
      </p:sp>
      <p:sp>
        <p:nvSpPr>
          <p:cNvPr id="4" name="Slide Number Placeholder 3"/>
          <p:cNvSpPr>
            <a:spLocks noGrp="1"/>
          </p:cNvSpPr>
          <p:nvPr>
            <p:ph type="sldNum" sz="quarter" idx="5"/>
          </p:nvPr>
        </p:nvSpPr>
        <p:spPr/>
        <p:txBody>
          <a:bodyPr/>
          <a:lstStyle/>
          <a:p>
            <a:fld id="{778088C6-DB3F-4F41-9CC6-6728ACB46118}" type="slidenum">
              <a:rPr lang="en-US" smtClean="0"/>
              <a:t>3</a:t>
            </a:fld>
            <a:endParaRPr lang="en-US"/>
          </a:p>
        </p:txBody>
      </p:sp>
    </p:spTree>
    <p:extLst>
      <p:ext uri="{BB962C8B-B14F-4D97-AF65-F5344CB8AC3E}">
        <p14:creationId xmlns:p14="http://schemas.microsoft.com/office/powerpoint/2010/main" val="1377742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en-US" dirty="0"/>
              <a:t>Who is high risk ? Long standing ulcerative colitis/ </a:t>
            </a:r>
            <a:r>
              <a:rPr lang="en-US" dirty="0" err="1"/>
              <a:t>crohn’s</a:t>
            </a:r>
            <a:r>
              <a:rPr lang="en-US" dirty="0"/>
              <a:t> colitis. In terms of family history – first degree relative with CRC, particularly young age at diagnosis, multiple affected relatives. Risk factors modify the threshold for investigation – but they don’t replace symptoms.</a:t>
            </a:r>
            <a:endParaRPr lang="en-IE" dirty="0"/>
          </a:p>
        </p:txBody>
      </p:sp>
      <p:sp>
        <p:nvSpPr>
          <p:cNvPr id="4" name="Slide Number Placeholder 3"/>
          <p:cNvSpPr>
            <a:spLocks noGrp="1"/>
          </p:cNvSpPr>
          <p:nvPr>
            <p:ph type="sldNum" sz="quarter" idx="5"/>
          </p:nvPr>
        </p:nvSpPr>
        <p:spPr/>
        <p:txBody>
          <a:bodyPr/>
          <a:lstStyle/>
          <a:p>
            <a:fld id="{778088C6-DB3F-4F41-9CC6-6728ACB46118}" type="slidenum">
              <a:rPr lang="en-US" smtClean="0"/>
              <a:t>5</a:t>
            </a:fld>
            <a:endParaRPr lang="en-US"/>
          </a:p>
        </p:txBody>
      </p:sp>
    </p:spTree>
    <p:extLst>
      <p:ext uri="{BB962C8B-B14F-4D97-AF65-F5344CB8AC3E}">
        <p14:creationId xmlns:p14="http://schemas.microsoft.com/office/powerpoint/2010/main" val="20894741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en-US" dirty="0"/>
              <a:t>Who is at high risk ?    Age increases risk. Symptoms matter more than any single risk factor. A normal examination does not exclude CRC</a:t>
            </a:r>
          </a:p>
          <a:p>
            <a:pPr marL="0" indent="0">
              <a:buFontTx/>
              <a:buNone/>
            </a:pPr>
            <a:endParaRPr lang="en-US" dirty="0"/>
          </a:p>
        </p:txBody>
      </p:sp>
      <p:sp>
        <p:nvSpPr>
          <p:cNvPr id="4" name="Slide Number Placeholder 3"/>
          <p:cNvSpPr>
            <a:spLocks noGrp="1"/>
          </p:cNvSpPr>
          <p:nvPr>
            <p:ph type="sldNum" sz="quarter" idx="5"/>
          </p:nvPr>
        </p:nvSpPr>
        <p:spPr/>
        <p:txBody>
          <a:bodyPr/>
          <a:lstStyle/>
          <a:p>
            <a:fld id="{778088C6-DB3F-4F41-9CC6-6728ACB46118}" type="slidenum">
              <a:rPr lang="en-US" smtClean="0"/>
              <a:t>6</a:t>
            </a:fld>
            <a:endParaRPr lang="en-US"/>
          </a:p>
        </p:txBody>
      </p:sp>
    </p:spTree>
    <p:extLst>
      <p:ext uri="{BB962C8B-B14F-4D97-AF65-F5344CB8AC3E}">
        <p14:creationId xmlns:p14="http://schemas.microsoft.com/office/powerpoint/2010/main" val="38349676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The purpose of this talk is not to teach you how to diagnose colorectal cancer. It’s to make the decision to refer easier – and hopefully make the referral more useful and it has all the information when it arrives to us.</a:t>
            </a:r>
          </a:p>
          <a:p>
            <a:pPr marL="0" indent="0">
              <a:buFontTx/>
              <a:buNone/>
            </a:pPr>
            <a:endParaRPr lang="en-US" dirty="0"/>
          </a:p>
        </p:txBody>
      </p:sp>
      <p:sp>
        <p:nvSpPr>
          <p:cNvPr id="4" name="Slide Number Placeholder 3"/>
          <p:cNvSpPr>
            <a:spLocks noGrp="1"/>
          </p:cNvSpPr>
          <p:nvPr>
            <p:ph type="sldNum" sz="quarter" idx="5"/>
          </p:nvPr>
        </p:nvSpPr>
        <p:spPr/>
        <p:txBody>
          <a:bodyPr/>
          <a:lstStyle/>
          <a:p>
            <a:fld id="{778088C6-DB3F-4F41-9CC6-6728ACB46118}" type="slidenum">
              <a:rPr lang="en-US" smtClean="0"/>
              <a:t>7</a:t>
            </a:fld>
            <a:endParaRPr lang="en-US"/>
          </a:p>
        </p:txBody>
      </p:sp>
    </p:spTree>
    <p:extLst>
      <p:ext uri="{BB962C8B-B14F-4D97-AF65-F5344CB8AC3E}">
        <p14:creationId xmlns:p14="http://schemas.microsoft.com/office/powerpoint/2010/main" val="42155003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778088C6-DB3F-4F41-9CC6-6728ACB46118}" type="slidenum">
              <a:rPr lang="en-US" smtClean="0"/>
              <a:t>10</a:t>
            </a:fld>
            <a:endParaRPr lang="en-US"/>
          </a:p>
        </p:txBody>
      </p:sp>
    </p:spTree>
    <p:extLst>
      <p:ext uri="{BB962C8B-B14F-4D97-AF65-F5344CB8AC3E}">
        <p14:creationId xmlns:p14="http://schemas.microsoft.com/office/powerpoint/2010/main" val="12435610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778088C6-DB3F-4F41-9CC6-6728ACB46118}" type="slidenum">
              <a:rPr lang="en-US" smtClean="0"/>
              <a:t>11</a:t>
            </a:fld>
            <a:endParaRPr lang="en-US"/>
          </a:p>
        </p:txBody>
      </p:sp>
    </p:spTree>
    <p:extLst>
      <p:ext uri="{BB962C8B-B14F-4D97-AF65-F5344CB8AC3E}">
        <p14:creationId xmlns:p14="http://schemas.microsoft.com/office/powerpoint/2010/main" val="38115712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778088C6-DB3F-4F41-9CC6-6728ACB46118}" type="slidenum">
              <a:rPr lang="en-US" smtClean="0"/>
              <a:t>14</a:t>
            </a:fld>
            <a:endParaRPr lang="en-US"/>
          </a:p>
        </p:txBody>
      </p:sp>
    </p:spTree>
    <p:extLst>
      <p:ext uri="{BB962C8B-B14F-4D97-AF65-F5344CB8AC3E}">
        <p14:creationId xmlns:p14="http://schemas.microsoft.com/office/powerpoint/2010/main" val="20668380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778088C6-DB3F-4F41-9CC6-6728ACB46118}" type="slidenum">
              <a:rPr lang="en-US" smtClean="0"/>
              <a:t>15</a:t>
            </a:fld>
            <a:endParaRPr lang="en-US"/>
          </a:p>
        </p:txBody>
      </p:sp>
    </p:spTree>
    <p:extLst>
      <p:ext uri="{BB962C8B-B14F-4D97-AF65-F5344CB8AC3E}">
        <p14:creationId xmlns:p14="http://schemas.microsoft.com/office/powerpoint/2010/main" val="35061688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Both under and over treatment can be the cause of significant patient </a:t>
            </a:r>
            <a:r>
              <a:rPr lang="en-US" dirty="0" err="1"/>
              <a:t>disatisfaction</a:t>
            </a:r>
            <a:r>
              <a:rPr lang="en-US" dirty="0"/>
              <a:t>.</a:t>
            </a:r>
          </a:p>
          <a:p>
            <a:pPr marL="0" indent="0">
              <a:buFontTx/>
              <a:buNone/>
            </a:pPr>
            <a:endParaRPr lang="en-US" dirty="0"/>
          </a:p>
        </p:txBody>
      </p:sp>
      <p:sp>
        <p:nvSpPr>
          <p:cNvPr id="4" name="Slide Number Placeholder 3"/>
          <p:cNvSpPr>
            <a:spLocks noGrp="1"/>
          </p:cNvSpPr>
          <p:nvPr>
            <p:ph type="sldNum" sz="quarter" idx="5"/>
          </p:nvPr>
        </p:nvSpPr>
        <p:spPr/>
        <p:txBody>
          <a:bodyPr/>
          <a:lstStyle/>
          <a:p>
            <a:fld id="{778088C6-DB3F-4F41-9CC6-6728ACB46118}" type="slidenum">
              <a:rPr lang="en-US" smtClean="0"/>
              <a:t>16</a:t>
            </a:fld>
            <a:endParaRPr lang="en-US"/>
          </a:p>
        </p:txBody>
      </p:sp>
    </p:spTree>
    <p:extLst>
      <p:ext uri="{BB962C8B-B14F-4D97-AF65-F5344CB8AC3E}">
        <p14:creationId xmlns:p14="http://schemas.microsoft.com/office/powerpoint/2010/main" val="8234869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778088C6-DB3F-4F41-9CC6-6728ACB46118}" type="slidenum">
              <a:rPr lang="en-US" smtClean="0"/>
              <a:t>17</a:t>
            </a:fld>
            <a:endParaRPr lang="en-US"/>
          </a:p>
        </p:txBody>
      </p:sp>
    </p:spTree>
    <p:extLst>
      <p:ext uri="{BB962C8B-B14F-4D97-AF65-F5344CB8AC3E}">
        <p14:creationId xmlns:p14="http://schemas.microsoft.com/office/powerpoint/2010/main" val="11848714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let an alternative diagnosis explain away a red flag</a:t>
            </a:r>
          </a:p>
        </p:txBody>
      </p:sp>
      <p:sp>
        <p:nvSpPr>
          <p:cNvPr id="4" name="Slide Number Placeholder 3"/>
          <p:cNvSpPr>
            <a:spLocks noGrp="1"/>
          </p:cNvSpPr>
          <p:nvPr>
            <p:ph type="sldNum" sz="quarter" idx="5"/>
          </p:nvPr>
        </p:nvSpPr>
        <p:spPr/>
        <p:txBody>
          <a:bodyPr/>
          <a:lstStyle/>
          <a:p>
            <a:fld id="{778088C6-DB3F-4F41-9CC6-6728ACB46118}" type="slidenum">
              <a:rPr lang="en-US" smtClean="0"/>
              <a:t>18</a:t>
            </a:fld>
            <a:endParaRPr lang="en-US"/>
          </a:p>
        </p:txBody>
      </p:sp>
    </p:spTree>
    <p:extLst>
      <p:ext uri="{BB962C8B-B14F-4D97-AF65-F5344CB8AC3E}">
        <p14:creationId xmlns:p14="http://schemas.microsoft.com/office/powerpoint/2010/main" val="96692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national NCCP pathway states that FBC should be performed before referral, while imaging is not routinely required. </a:t>
            </a:r>
          </a:p>
        </p:txBody>
      </p:sp>
      <p:sp>
        <p:nvSpPr>
          <p:cNvPr id="4" name="Slide Number Placeholder 3"/>
          <p:cNvSpPr>
            <a:spLocks noGrp="1"/>
          </p:cNvSpPr>
          <p:nvPr>
            <p:ph type="sldNum" sz="quarter" idx="5"/>
          </p:nvPr>
        </p:nvSpPr>
        <p:spPr/>
        <p:txBody>
          <a:bodyPr/>
          <a:lstStyle/>
          <a:p>
            <a:fld id="{778088C6-DB3F-4F41-9CC6-6728ACB46118}" type="slidenum">
              <a:rPr lang="en-US" smtClean="0"/>
              <a:t>19</a:t>
            </a:fld>
            <a:endParaRPr lang="en-US"/>
          </a:p>
        </p:txBody>
      </p:sp>
    </p:spTree>
    <p:extLst>
      <p:ext uri="{BB962C8B-B14F-4D97-AF65-F5344CB8AC3E}">
        <p14:creationId xmlns:p14="http://schemas.microsoft.com/office/powerpoint/2010/main" val="8715712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778088C6-DB3F-4F41-9CC6-6728ACB46118}" type="slidenum">
              <a:rPr lang="en-US" smtClean="0"/>
              <a:t>20</a:t>
            </a:fld>
            <a:endParaRPr lang="en-US"/>
          </a:p>
        </p:txBody>
      </p:sp>
    </p:spTree>
    <p:extLst>
      <p:ext uri="{BB962C8B-B14F-4D97-AF65-F5344CB8AC3E}">
        <p14:creationId xmlns:p14="http://schemas.microsoft.com/office/powerpoint/2010/main" val="32065944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have colleagues who know a lot more about this than me</a:t>
            </a:r>
          </a:p>
        </p:txBody>
      </p:sp>
      <p:sp>
        <p:nvSpPr>
          <p:cNvPr id="4" name="Slide Number Placeholder 3"/>
          <p:cNvSpPr>
            <a:spLocks noGrp="1"/>
          </p:cNvSpPr>
          <p:nvPr>
            <p:ph type="sldNum" sz="quarter" idx="5"/>
          </p:nvPr>
        </p:nvSpPr>
        <p:spPr/>
        <p:txBody>
          <a:bodyPr/>
          <a:lstStyle/>
          <a:p>
            <a:fld id="{778088C6-DB3F-4F41-9CC6-6728ACB46118}" type="slidenum">
              <a:rPr lang="en-US" smtClean="0"/>
              <a:t>21</a:t>
            </a:fld>
            <a:endParaRPr lang="en-US"/>
          </a:p>
        </p:txBody>
      </p:sp>
    </p:spTree>
    <p:extLst>
      <p:ext uri="{BB962C8B-B14F-4D97-AF65-F5344CB8AC3E}">
        <p14:creationId xmlns:p14="http://schemas.microsoft.com/office/powerpoint/2010/main" val="1445371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778088C6-DB3F-4F41-9CC6-6728ACB46118}" type="slidenum">
              <a:rPr lang="en-US" smtClean="0"/>
              <a:t>22</a:t>
            </a:fld>
            <a:endParaRPr lang="en-US"/>
          </a:p>
        </p:txBody>
      </p:sp>
    </p:spTree>
    <p:extLst>
      <p:ext uri="{BB962C8B-B14F-4D97-AF65-F5344CB8AC3E}">
        <p14:creationId xmlns:p14="http://schemas.microsoft.com/office/powerpoint/2010/main" val="34479827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Shameless advertising !</a:t>
            </a:r>
          </a:p>
        </p:txBody>
      </p:sp>
      <p:sp>
        <p:nvSpPr>
          <p:cNvPr id="4" name="Slide Number Placeholder 3"/>
          <p:cNvSpPr>
            <a:spLocks noGrp="1"/>
          </p:cNvSpPr>
          <p:nvPr>
            <p:ph type="sldNum" sz="quarter" idx="5"/>
          </p:nvPr>
        </p:nvSpPr>
        <p:spPr/>
        <p:txBody>
          <a:bodyPr/>
          <a:lstStyle/>
          <a:p>
            <a:fld id="{778088C6-DB3F-4F41-9CC6-6728ACB46118}" type="slidenum">
              <a:rPr lang="en-US" smtClean="0"/>
              <a:t>23</a:t>
            </a:fld>
            <a:endParaRPr lang="en-US"/>
          </a:p>
        </p:txBody>
      </p:sp>
    </p:spTree>
    <p:extLst>
      <p:ext uri="{BB962C8B-B14F-4D97-AF65-F5344CB8AC3E}">
        <p14:creationId xmlns:p14="http://schemas.microsoft.com/office/powerpoint/2010/main" val="22402695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778088C6-DB3F-4F41-9CC6-6728ACB46118}" type="slidenum">
              <a:rPr lang="en-US" smtClean="0"/>
              <a:t>24</a:t>
            </a:fld>
            <a:endParaRPr lang="en-US"/>
          </a:p>
        </p:txBody>
      </p:sp>
    </p:spTree>
    <p:extLst>
      <p:ext uri="{BB962C8B-B14F-4D97-AF65-F5344CB8AC3E}">
        <p14:creationId xmlns:p14="http://schemas.microsoft.com/office/powerpoint/2010/main" val="19093735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IE" dirty="0"/>
          </a:p>
        </p:txBody>
      </p:sp>
      <p:sp>
        <p:nvSpPr>
          <p:cNvPr id="4" name="Slide Number Placeholder 3"/>
          <p:cNvSpPr>
            <a:spLocks noGrp="1"/>
          </p:cNvSpPr>
          <p:nvPr>
            <p:ph type="sldNum" sz="quarter" idx="5"/>
          </p:nvPr>
        </p:nvSpPr>
        <p:spPr/>
        <p:txBody>
          <a:bodyPr/>
          <a:lstStyle/>
          <a:p>
            <a:fld id="{778088C6-DB3F-4F41-9CC6-6728ACB46118}" type="slidenum">
              <a:rPr lang="en-US" smtClean="0"/>
              <a:t>25</a:t>
            </a:fld>
            <a:endParaRPr lang="en-US"/>
          </a:p>
        </p:txBody>
      </p:sp>
    </p:spTree>
    <p:extLst>
      <p:ext uri="{BB962C8B-B14F-4D97-AF65-F5344CB8AC3E}">
        <p14:creationId xmlns:p14="http://schemas.microsoft.com/office/powerpoint/2010/main" val="9554651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54122" y="1012772"/>
            <a:ext cx="6149187" cy="867133"/>
          </a:xfrm>
        </p:spPr>
        <p:txBody>
          <a:bodyPr lIns="0" anchor="t" anchorCtr="0">
            <a:normAutofit/>
          </a:bodyPr>
          <a:lstStyle>
            <a:lvl1pPr algn="l">
              <a:defRPr sz="2000">
                <a:solidFill>
                  <a:schemeClr val="bg1"/>
                </a:solidFill>
                <a:latin typeface="Century Gothic" panose="020B0502020202020204" pitchFamily="34" charset="0"/>
                <a:ea typeface="Verdana" panose="020B0604030504040204" pitchFamily="34" charset="0"/>
              </a:defRPr>
            </a:lvl1pPr>
          </a:lstStyle>
          <a:p>
            <a:r>
              <a:rPr lang="ga-IE" dirty="0"/>
              <a:t>CLICK TO EDIT MASTER TITLE STYLE</a:t>
            </a:r>
            <a:endParaRPr lang="en-US" dirty="0"/>
          </a:p>
        </p:txBody>
      </p:sp>
      <p:sp>
        <p:nvSpPr>
          <p:cNvPr id="3" name="Subtitle 2"/>
          <p:cNvSpPr>
            <a:spLocks noGrp="1"/>
          </p:cNvSpPr>
          <p:nvPr>
            <p:ph type="subTitle" idx="1"/>
          </p:nvPr>
        </p:nvSpPr>
        <p:spPr>
          <a:xfrm>
            <a:off x="854122" y="1498177"/>
            <a:ext cx="6149186" cy="966655"/>
          </a:xfrm>
        </p:spPr>
        <p:txBody>
          <a:bodyPr lIns="0">
            <a:normAutofit/>
          </a:bodyPr>
          <a:lstStyle>
            <a:lvl1pPr marL="0" indent="0" algn="l">
              <a:buNone/>
              <a:defRPr sz="1600" b="0" i="0">
                <a:solidFill>
                  <a:schemeClr val="bg1"/>
                </a:solidFill>
                <a:latin typeface="Century Gothic" panose="020B050202020202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7" name="Footer Placeholder 4">
            <a:extLst>
              <a:ext uri="{FF2B5EF4-FFF2-40B4-BE49-F238E27FC236}">
                <a16:creationId xmlns:a16="http://schemas.microsoft.com/office/drawing/2014/main" id="{E8AF3428-9D3B-4A7B-B7C5-B7CC51E4C599}"/>
              </a:ext>
            </a:extLst>
          </p:cNvPr>
          <p:cNvSpPr txBox="1">
            <a:spLocks/>
          </p:cNvSpPr>
          <p:nvPr userDrawn="1"/>
        </p:nvSpPr>
        <p:spPr>
          <a:xfrm>
            <a:off x="229609" y="4530326"/>
            <a:ext cx="5950474" cy="236937"/>
          </a:xfrm>
          <a:prstGeom prst="rect">
            <a:avLst/>
          </a:prstGeom>
        </p:spPr>
        <p:txBody>
          <a:bodyPr vert="horz" lIns="0" tIns="34290" rIns="68580" bIns="34290" rtlCol="0" anchor="ctr"/>
          <a:lstStyle>
            <a:defPPr>
              <a:defRPr lang="en-US"/>
            </a:defPPr>
            <a:lvl1pPr marL="0" algn="ctr" defTabSz="914400" rtl="0" eaLnBrk="1" latinLnBrk="0" hangingPunct="1">
              <a:defRPr sz="800" b="0" i="0" kern="1200">
                <a:solidFill>
                  <a:schemeClr val="tx1">
                    <a:lumMod val="65000"/>
                    <a:lumOff val="35000"/>
                  </a:schemeClr>
                </a:solidFill>
                <a:latin typeface="Open Sans" pitchFamily="34" charset="0"/>
                <a:ea typeface="Open Sans" pitchFamily="34" charset="0"/>
                <a:cs typeface="Open Sans"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IE" sz="750" b="0" i="0" dirty="0">
                <a:solidFill>
                  <a:schemeClr val="bg1">
                    <a:lumMod val="50000"/>
                  </a:schemeClr>
                </a:solidFill>
                <a:latin typeface="Century Gothic" panose="020B0502020202020204" pitchFamily="34" charset="0"/>
                <a:ea typeface="Verdana" panose="020B0604030504040204" pitchFamily="34" charset="0"/>
                <a:cs typeface="Arial"/>
              </a:rPr>
              <a:t>Internal use only by approved personnel.  Unpublished Work © Beacon Hospital. All rights Reserved. In Strict Confidence. </a:t>
            </a:r>
          </a:p>
        </p:txBody>
      </p:sp>
      <p:sp>
        <p:nvSpPr>
          <p:cNvPr id="8" name="Slide Number Placeholder 5"/>
          <p:cNvSpPr>
            <a:spLocks noGrp="1"/>
          </p:cNvSpPr>
          <p:nvPr>
            <p:ph type="sldNum" sz="quarter" idx="12"/>
          </p:nvPr>
        </p:nvSpPr>
        <p:spPr>
          <a:xfrm>
            <a:off x="265997" y="4786722"/>
            <a:ext cx="2133600" cy="203908"/>
          </a:xfrm>
        </p:spPr>
        <p:txBody>
          <a:bodyPr/>
          <a:lstStyle/>
          <a:p>
            <a:fld id="{8261ACF1-7EB5-A94B-A38A-B3243CD45D89}" type="slidenum">
              <a:rPr lang="en-US" smtClean="0"/>
              <a:t>‹#›</a:t>
            </a:fld>
            <a:endParaRPr lang="en-US" dirty="0"/>
          </a:p>
        </p:txBody>
      </p:sp>
      <p:pic>
        <p:nvPicPr>
          <p:cNvPr id="6" name="Picture 5">
            <a:extLst>
              <a:ext uri="{FF2B5EF4-FFF2-40B4-BE49-F238E27FC236}">
                <a16:creationId xmlns:a16="http://schemas.microsoft.com/office/drawing/2014/main" id="{F8306824-2FC3-49D1-9221-EE77AA0E4007}"/>
              </a:ext>
            </a:extLst>
          </p:cNvPr>
          <p:cNvPicPr>
            <a:picLocks noChangeAspect="1"/>
          </p:cNvPicPr>
          <p:nvPr userDrawn="1"/>
        </p:nvPicPr>
        <p:blipFill>
          <a:blip r:embed="rId3"/>
          <a:stretch>
            <a:fillRect/>
          </a:stretch>
        </p:blipFill>
        <p:spPr>
          <a:xfrm>
            <a:off x="6301099" y="4321843"/>
            <a:ext cx="2206087" cy="566833"/>
          </a:xfrm>
          <a:prstGeom prst="rect">
            <a:avLst/>
          </a:prstGeom>
        </p:spPr>
      </p:pic>
    </p:spTree>
    <p:extLst>
      <p:ext uri="{BB962C8B-B14F-4D97-AF65-F5344CB8AC3E}">
        <p14:creationId xmlns:p14="http://schemas.microsoft.com/office/powerpoint/2010/main" val="3725125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09443" y="898620"/>
            <a:ext cx="8229600" cy="3394472"/>
          </a:xfrm>
        </p:spPr>
        <p:txBody>
          <a:bodyPr lIns="0">
            <a:normAutofit/>
          </a:bodyPr>
          <a:lstStyle>
            <a:lvl1pPr marL="0" indent="0">
              <a:buClr>
                <a:srgbClr val="006199"/>
              </a:buClr>
              <a:buFontTx/>
              <a:buNone/>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1pPr>
            <a:lvl2pPr marL="914400" indent="-457200">
              <a:buClr>
                <a:srgbClr val="006199"/>
              </a:buClr>
              <a:buFont typeface="Arial"/>
              <a:buChar char="•"/>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2pPr>
            <a:lvl3pPr marL="914400" indent="0">
              <a:buFontTx/>
              <a:buNone/>
              <a:defRPr b="0" i="0">
                <a:solidFill>
                  <a:schemeClr val="tx1"/>
                </a:solidFill>
                <a:latin typeface="Calibri Light"/>
                <a:cs typeface="Calibri Light"/>
              </a:defRPr>
            </a:lvl3pPr>
            <a:lvl4pPr marL="1371600" indent="0">
              <a:buFontTx/>
              <a:buNone/>
              <a:defRPr b="0" i="0">
                <a:solidFill>
                  <a:schemeClr val="tx1"/>
                </a:solidFill>
                <a:latin typeface="Calibri Light"/>
                <a:cs typeface="Calibri Light"/>
              </a:defRPr>
            </a:lvl4pPr>
            <a:lvl5pPr marL="1828800" indent="0">
              <a:buFontTx/>
              <a:buNone/>
              <a:defRPr b="0" i="0">
                <a:solidFill>
                  <a:schemeClr val="tx1"/>
                </a:solidFill>
                <a:latin typeface="Calibri Light"/>
                <a:cs typeface="Calibri Light"/>
              </a:defRPr>
            </a:lvl5pPr>
          </a:lstStyle>
          <a:p>
            <a:pPr lvl="0"/>
            <a:r>
              <a:rPr lang="en-GB" dirty="0"/>
              <a:t>Click to edit Master text styles</a:t>
            </a:r>
          </a:p>
          <a:p>
            <a:pPr lvl="1"/>
            <a:r>
              <a:rPr lang="en-GB" dirty="0"/>
              <a:t>Second level</a:t>
            </a:r>
          </a:p>
        </p:txBody>
      </p:sp>
      <p:sp>
        <p:nvSpPr>
          <p:cNvPr id="6"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sp>
        <p:nvSpPr>
          <p:cNvPr id="11" name="Title 1"/>
          <p:cNvSpPr>
            <a:spLocks noGrp="1"/>
          </p:cNvSpPr>
          <p:nvPr>
            <p:ph type="title" hasCustomPrompt="1"/>
          </p:nvPr>
        </p:nvSpPr>
        <p:spPr>
          <a:xfrm>
            <a:off x="509443" y="4522"/>
            <a:ext cx="8229600" cy="638319"/>
          </a:xfrm>
        </p:spPr>
        <p:txBody>
          <a:bodyPr lIns="0">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cxnSp>
        <p:nvCxnSpPr>
          <p:cNvPr id="12" name="Straight Connector 11"/>
          <p:cNvCxnSpPr>
            <a:cxnSpLocks/>
          </p:cNvCxnSpPr>
          <p:nvPr userDrawn="1"/>
        </p:nvCxnSpPr>
        <p:spPr>
          <a:xfrm>
            <a:off x="509443" y="542392"/>
            <a:ext cx="8636776" cy="0"/>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4CA0C8CC-452A-D747-ABEA-2263BCAC105B}"/>
              </a:ext>
            </a:extLst>
          </p:cNvPr>
          <p:cNvPicPr>
            <a:picLocks noChangeAspect="1"/>
          </p:cNvPicPr>
          <p:nvPr userDrawn="1"/>
        </p:nvPicPr>
        <p:blipFill rotWithShape="1">
          <a:blip r:embed="rId2"/>
          <a:srcRect l="-276" t="17085" r="276" b="16917"/>
          <a:stretch/>
        </p:blipFill>
        <p:spPr>
          <a:xfrm>
            <a:off x="7243010" y="4660232"/>
            <a:ext cx="1491916" cy="310939"/>
          </a:xfrm>
          <a:prstGeom prst="rect">
            <a:avLst/>
          </a:prstGeom>
        </p:spPr>
      </p:pic>
    </p:spTree>
    <p:extLst>
      <p:ext uri="{BB962C8B-B14F-4D97-AF65-F5344CB8AC3E}">
        <p14:creationId xmlns:p14="http://schemas.microsoft.com/office/powerpoint/2010/main" val="3633303054"/>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09443" y="898620"/>
            <a:ext cx="8229600" cy="3394472"/>
          </a:xfrm>
        </p:spPr>
        <p:txBody>
          <a:bodyPr lIns="0">
            <a:normAutofit/>
          </a:bodyPr>
          <a:lstStyle>
            <a:lvl1pPr marL="0" indent="0">
              <a:buClr>
                <a:srgbClr val="006199"/>
              </a:buClr>
              <a:buFontTx/>
              <a:buNone/>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1pPr>
            <a:lvl2pPr marL="914400" indent="-457200">
              <a:buClr>
                <a:srgbClr val="006199"/>
              </a:buClr>
              <a:buFont typeface="Arial"/>
              <a:buChar char="•"/>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2pPr>
            <a:lvl3pPr marL="914400" indent="0">
              <a:buFontTx/>
              <a:buNone/>
              <a:defRPr b="0" i="0">
                <a:solidFill>
                  <a:schemeClr val="tx1"/>
                </a:solidFill>
                <a:latin typeface="Calibri Light"/>
                <a:cs typeface="Calibri Light"/>
              </a:defRPr>
            </a:lvl3pPr>
            <a:lvl4pPr marL="1371600" indent="0">
              <a:buFontTx/>
              <a:buNone/>
              <a:defRPr b="0" i="0">
                <a:solidFill>
                  <a:schemeClr val="tx1"/>
                </a:solidFill>
                <a:latin typeface="Calibri Light"/>
                <a:cs typeface="Calibri Light"/>
              </a:defRPr>
            </a:lvl4pPr>
            <a:lvl5pPr marL="1828800" indent="0">
              <a:buFontTx/>
              <a:buNone/>
              <a:defRPr b="0" i="0">
                <a:solidFill>
                  <a:schemeClr val="tx1"/>
                </a:solidFill>
                <a:latin typeface="Calibri Light"/>
                <a:cs typeface="Calibri Light"/>
              </a:defRPr>
            </a:lvl5pPr>
          </a:lstStyle>
          <a:p>
            <a:pPr lvl="0"/>
            <a:r>
              <a:rPr lang="en-GB"/>
              <a:t>Click to edit Master text styles</a:t>
            </a:r>
          </a:p>
          <a:p>
            <a:pPr lvl="1"/>
            <a:r>
              <a:rPr lang="en-GB"/>
              <a:t>Second level</a:t>
            </a:r>
          </a:p>
        </p:txBody>
      </p:sp>
      <p:sp>
        <p:nvSpPr>
          <p:cNvPr id="6"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sp>
        <p:nvSpPr>
          <p:cNvPr id="11" name="Title 1"/>
          <p:cNvSpPr>
            <a:spLocks noGrp="1"/>
          </p:cNvSpPr>
          <p:nvPr>
            <p:ph type="title" hasCustomPrompt="1"/>
          </p:nvPr>
        </p:nvSpPr>
        <p:spPr>
          <a:xfrm>
            <a:off x="509443" y="4522"/>
            <a:ext cx="8229600" cy="638319"/>
          </a:xfrm>
        </p:spPr>
        <p:txBody>
          <a:bodyPr lIns="0">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cxnSp>
        <p:nvCxnSpPr>
          <p:cNvPr id="12" name="Straight Connector 11"/>
          <p:cNvCxnSpPr>
            <a:cxnSpLocks/>
          </p:cNvCxnSpPr>
          <p:nvPr userDrawn="1"/>
        </p:nvCxnSpPr>
        <p:spPr>
          <a:xfrm>
            <a:off x="509443" y="542392"/>
            <a:ext cx="8636776" cy="0"/>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4CA0C8CC-452A-D747-ABEA-2263BCAC105B}"/>
              </a:ext>
            </a:extLst>
          </p:cNvPr>
          <p:cNvPicPr>
            <a:picLocks noChangeAspect="1"/>
          </p:cNvPicPr>
          <p:nvPr userDrawn="1"/>
        </p:nvPicPr>
        <p:blipFill rotWithShape="1">
          <a:blip r:embed="rId2"/>
          <a:srcRect l="-276" t="17085" r="276" b="16917"/>
          <a:stretch/>
        </p:blipFill>
        <p:spPr>
          <a:xfrm>
            <a:off x="7243010" y="4660232"/>
            <a:ext cx="1491916" cy="310939"/>
          </a:xfrm>
          <a:prstGeom prst="rect">
            <a:avLst/>
          </a:prstGeom>
        </p:spPr>
      </p:pic>
    </p:spTree>
    <p:extLst>
      <p:ext uri="{BB962C8B-B14F-4D97-AF65-F5344CB8AC3E}">
        <p14:creationId xmlns:p14="http://schemas.microsoft.com/office/powerpoint/2010/main" val="3845522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no Line">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09443" y="898620"/>
            <a:ext cx="8229600" cy="3394472"/>
          </a:xfrm>
        </p:spPr>
        <p:txBody>
          <a:bodyPr lIns="0">
            <a:normAutofit/>
          </a:bodyPr>
          <a:lstStyle>
            <a:lvl1pPr marL="0" indent="0">
              <a:buClr>
                <a:srgbClr val="006199"/>
              </a:buClr>
              <a:buFontTx/>
              <a:buNone/>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1pPr>
            <a:lvl2pPr marL="914400" indent="-457200">
              <a:buClr>
                <a:srgbClr val="006199"/>
              </a:buClr>
              <a:buFont typeface="Arial"/>
              <a:buChar char="•"/>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2pPr>
            <a:lvl3pPr marL="914400" indent="0">
              <a:buFontTx/>
              <a:buNone/>
              <a:defRPr b="0" i="0">
                <a:solidFill>
                  <a:schemeClr val="tx1"/>
                </a:solidFill>
                <a:latin typeface="Calibri Light"/>
                <a:cs typeface="Calibri Light"/>
              </a:defRPr>
            </a:lvl3pPr>
            <a:lvl4pPr marL="1371600" indent="0">
              <a:buFontTx/>
              <a:buNone/>
              <a:defRPr b="0" i="0">
                <a:solidFill>
                  <a:schemeClr val="tx1"/>
                </a:solidFill>
                <a:latin typeface="Calibri Light"/>
                <a:cs typeface="Calibri Light"/>
              </a:defRPr>
            </a:lvl4pPr>
            <a:lvl5pPr marL="1828800" indent="0">
              <a:buFontTx/>
              <a:buNone/>
              <a:defRPr b="0" i="0">
                <a:solidFill>
                  <a:schemeClr val="tx1"/>
                </a:solidFill>
                <a:latin typeface="Calibri Light"/>
                <a:cs typeface="Calibri Light"/>
              </a:defRPr>
            </a:lvl5pPr>
          </a:lstStyle>
          <a:p>
            <a:pPr lvl="0"/>
            <a:r>
              <a:rPr lang="en-GB"/>
              <a:t>Click to edit Master text styles</a:t>
            </a:r>
          </a:p>
          <a:p>
            <a:pPr lvl="1"/>
            <a:r>
              <a:rPr lang="en-GB"/>
              <a:t>Second level</a:t>
            </a:r>
          </a:p>
        </p:txBody>
      </p:sp>
      <p:sp>
        <p:nvSpPr>
          <p:cNvPr id="6"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sp>
        <p:nvSpPr>
          <p:cNvPr id="11" name="Title 1"/>
          <p:cNvSpPr>
            <a:spLocks noGrp="1"/>
          </p:cNvSpPr>
          <p:nvPr>
            <p:ph type="title" hasCustomPrompt="1"/>
          </p:nvPr>
        </p:nvSpPr>
        <p:spPr>
          <a:xfrm>
            <a:off x="509443" y="4522"/>
            <a:ext cx="8229600" cy="638319"/>
          </a:xfrm>
        </p:spPr>
        <p:txBody>
          <a:bodyPr lIns="0">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pic>
        <p:nvPicPr>
          <p:cNvPr id="8" name="Picture 7">
            <a:extLst>
              <a:ext uri="{FF2B5EF4-FFF2-40B4-BE49-F238E27FC236}">
                <a16:creationId xmlns:a16="http://schemas.microsoft.com/office/drawing/2014/main" id="{4CA0C8CC-452A-D747-ABEA-2263BCAC105B}"/>
              </a:ext>
            </a:extLst>
          </p:cNvPr>
          <p:cNvPicPr>
            <a:picLocks noChangeAspect="1"/>
          </p:cNvPicPr>
          <p:nvPr userDrawn="1"/>
        </p:nvPicPr>
        <p:blipFill rotWithShape="1">
          <a:blip r:embed="rId2"/>
          <a:srcRect l="-276" t="17085" r="276" b="16917"/>
          <a:stretch/>
        </p:blipFill>
        <p:spPr>
          <a:xfrm>
            <a:off x="7243010" y="4660232"/>
            <a:ext cx="1491916" cy="310939"/>
          </a:xfrm>
          <a:prstGeom prst="rect">
            <a:avLst/>
          </a:prstGeom>
        </p:spPr>
      </p:pic>
    </p:spTree>
    <p:extLst>
      <p:ext uri="{BB962C8B-B14F-4D97-AF65-F5344CB8AC3E}">
        <p14:creationId xmlns:p14="http://schemas.microsoft.com/office/powerpoint/2010/main" val="2156082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no line no logo">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09443" y="898620"/>
            <a:ext cx="8229600" cy="3394472"/>
          </a:xfrm>
        </p:spPr>
        <p:txBody>
          <a:bodyPr lIns="0">
            <a:normAutofit/>
          </a:bodyPr>
          <a:lstStyle>
            <a:lvl1pPr marL="0" indent="0">
              <a:buClr>
                <a:srgbClr val="006199"/>
              </a:buClr>
              <a:buFontTx/>
              <a:buNone/>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1pPr>
            <a:lvl2pPr marL="914400" indent="-457200">
              <a:buClr>
                <a:srgbClr val="006199"/>
              </a:buClr>
              <a:buFont typeface="Arial"/>
              <a:buChar char="•"/>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2pPr>
            <a:lvl3pPr marL="914400" indent="0">
              <a:buFontTx/>
              <a:buNone/>
              <a:defRPr b="0" i="0">
                <a:solidFill>
                  <a:schemeClr val="tx1"/>
                </a:solidFill>
                <a:latin typeface="Calibri Light"/>
                <a:cs typeface="Calibri Light"/>
              </a:defRPr>
            </a:lvl3pPr>
            <a:lvl4pPr marL="1371600" indent="0">
              <a:buFontTx/>
              <a:buNone/>
              <a:defRPr b="0" i="0">
                <a:solidFill>
                  <a:schemeClr val="tx1"/>
                </a:solidFill>
                <a:latin typeface="Calibri Light"/>
                <a:cs typeface="Calibri Light"/>
              </a:defRPr>
            </a:lvl4pPr>
            <a:lvl5pPr marL="1828800" indent="0">
              <a:buFontTx/>
              <a:buNone/>
              <a:defRPr b="0" i="0">
                <a:solidFill>
                  <a:schemeClr val="tx1"/>
                </a:solidFill>
                <a:latin typeface="Calibri Light"/>
                <a:cs typeface="Calibri Light"/>
              </a:defRPr>
            </a:lvl5pPr>
          </a:lstStyle>
          <a:p>
            <a:pPr lvl="0"/>
            <a:r>
              <a:rPr lang="en-GB"/>
              <a:t>Click to edit Master text styles</a:t>
            </a:r>
          </a:p>
          <a:p>
            <a:pPr lvl="1"/>
            <a:r>
              <a:rPr lang="en-GB"/>
              <a:t>Second level</a:t>
            </a:r>
          </a:p>
        </p:txBody>
      </p:sp>
      <p:sp>
        <p:nvSpPr>
          <p:cNvPr id="6"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sp>
        <p:nvSpPr>
          <p:cNvPr id="11" name="Title 1"/>
          <p:cNvSpPr>
            <a:spLocks noGrp="1"/>
          </p:cNvSpPr>
          <p:nvPr>
            <p:ph type="title" hasCustomPrompt="1"/>
          </p:nvPr>
        </p:nvSpPr>
        <p:spPr>
          <a:xfrm>
            <a:off x="509443" y="4522"/>
            <a:ext cx="8229600" cy="638319"/>
          </a:xfrm>
        </p:spPr>
        <p:txBody>
          <a:bodyPr lIns="0">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spTree>
    <p:extLst>
      <p:ext uri="{BB962C8B-B14F-4D97-AF65-F5344CB8AC3E}">
        <p14:creationId xmlns:p14="http://schemas.microsoft.com/office/powerpoint/2010/main" val="2517093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Bullets Content">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09443" y="851386"/>
            <a:ext cx="8229600" cy="3394472"/>
          </a:xfrm>
        </p:spPr>
        <p:txBody>
          <a:bodyPr lIns="0"/>
          <a:lstStyle>
            <a:lvl1pPr>
              <a:buClr>
                <a:srgbClr val="1C73BE"/>
              </a:buClr>
              <a:defRPr sz="18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1pPr>
            <a:lvl2pPr>
              <a:defRPr sz="18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2pPr>
            <a:lvl3pPr>
              <a:defRPr sz="14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3pPr>
            <a:lvl4pPr>
              <a:defRPr sz="14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4pPr>
            <a:lvl5pPr>
              <a:defRPr sz="14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sp>
        <p:nvSpPr>
          <p:cNvPr id="8" name="Title 1"/>
          <p:cNvSpPr>
            <a:spLocks noGrp="1"/>
          </p:cNvSpPr>
          <p:nvPr>
            <p:ph type="title" hasCustomPrompt="1"/>
          </p:nvPr>
        </p:nvSpPr>
        <p:spPr>
          <a:xfrm>
            <a:off x="509443" y="4522"/>
            <a:ext cx="8229600" cy="638319"/>
          </a:xfrm>
        </p:spPr>
        <p:txBody>
          <a:bodyPr lIns="0">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cxnSp>
        <p:nvCxnSpPr>
          <p:cNvPr id="12" name="Straight Connector 11"/>
          <p:cNvCxnSpPr>
            <a:cxnSpLocks/>
          </p:cNvCxnSpPr>
          <p:nvPr userDrawn="1"/>
        </p:nvCxnSpPr>
        <p:spPr>
          <a:xfrm>
            <a:off x="509443" y="542392"/>
            <a:ext cx="8634557" cy="0"/>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007086AC-0EB4-9941-863D-F6DCC4876053}"/>
              </a:ext>
            </a:extLst>
          </p:cNvPr>
          <p:cNvPicPr>
            <a:picLocks noChangeAspect="1"/>
          </p:cNvPicPr>
          <p:nvPr userDrawn="1"/>
        </p:nvPicPr>
        <p:blipFill rotWithShape="1">
          <a:blip r:embed="rId2"/>
          <a:srcRect l="-276" t="17085" r="276" b="16917"/>
          <a:stretch/>
        </p:blipFill>
        <p:spPr>
          <a:xfrm>
            <a:off x="7243010" y="4660232"/>
            <a:ext cx="1491916" cy="310939"/>
          </a:xfrm>
          <a:prstGeom prst="rect">
            <a:avLst/>
          </a:prstGeom>
        </p:spPr>
      </p:pic>
    </p:spTree>
    <p:extLst>
      <p:ext uri="{BB962C8B-B14F-4D97-AF65-F5344CB8AC3E}">
        <p14:creationId xmlns:p14="http://schemas.microsoft.com/office/powerpoint/2010/main" val="3754780027"/>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rotWithShape="1">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11" name="Title 1"/>
          <p:cNvSpPr>
            <a:spLocks noGrp="1"/>
          </p:cNvSpPr>
          <p:nvPr>
            <p:ph type="ctrTitle" hasCustomPrompt="1"/>
          </p:nvPr>
        </p:nvSpPr>
        <p:spPr>
          <a:xfrm>
            <a:off x="910619" y="1012772"/>
            <a:ext cx="6149187" cy="867133"/>
          </a:xfrm>
        </p:spPr>
        <p:txBody>
          <a:bodyPr lIns="0" anchor="t" anchorCtr="0">
            <a:normAutofit/>
          </a:bodyPr>
          <a:lstStyle>
            <a:lvl1pPr algn="l">
              <a:defRPr sz="2400">
                <a:solidFill>
                  <a:schemeClr val="bg1"/>
                </a:solidFill>
                <a:latin typeface="Century Gothic" panose="020B0502020202020204" pitchFamily="34" charset="0"/>
                <a:ea typeface="Verdana" panose="020B0604030504040204" pitchFamily="34" charset="0"/>
              </a:defRPr>
            </a:lvl1pPr>
          </a:lstStyle>
          <a:p>
            <a:r>
              <a:rPr lang="ga-IE" dirty="0"/>
              <a:t>CLICK TO EDIT MASTER TITLE STYLE</a:t>
            </a:r>
            <a:endParaRPr lang="en-US" dirty="0"/>
          </a:p>
        </p:txBody>
      </p:sp>
      <p:sp>
        <p:nvSpPr>
          <p:cNvPr id="12" name="Subtitle 2"/>
          <p:cNvSpPr>
            <a:spLocks noGrp="1"/>
          </p:cNvSpPr>
          <p:nvPr>
            <p:ph type="subTitle" idx="1"/>
          </p:nvPr>
        </p:nvSpPr>
        <p:spPr>
          <a:xfrm>
            <a:off x="910619" y="1489418"/>
            <a:ext cx="6149186" cy="966655"/>
          </a:xfrm>
        </p:spPr>
        <p:txBody>
          <a:bodyPr lIns="0">
            <a:normAutofit/>
          </a:bodyPr>
          <a:lstStyle>
            <a:lvl1pPr marL="0" indent="0" algn="l">
              <a:buNone/>
              <a:defRPr sz="1800" b="0" i="0">
                <a:solidFill>
                  <a:schemeClr val="bg1"/>
                </a:solidFill>
                <a:latin typeface="Century Gothic" panose="020B050202020202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8"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pic>
        <p:nvPicPr>
          <p:cNvPr id="6" name="Picture 5">
            <a:extLst>
              <a:ext uri="{FF2B5EF4-FFF2-40B4-BE49-F238E27FC236}">
                <a16:creationId xmlns:a16="http://schemas.microsoft.com/office/drawing/2014/main" id="{B2E61170-1BF9-4C1F-BEC1-1DDDF562C98B}"/>
              </a:ext>
            </a:extLst>
          </p:cNvPr>
          <p:cNvPicPr>
            <a:picLocks noChangeAspect="1"/>
          </p:cNvPicPr>
          <p:nvPr userDrawn="1"/>
        </p:nvPicPr>
        <p:blipFill>
          <a:blip r:embed="rId3"/>
          <a:stretch>
            <a:fillRect/>
          </a:stretch>
        </p:blipFill>
        <p:spPr>
          <a:xfrm>
            <a:off x="6301099" y="4321843"/>
            <a:ext cx="2206087" cy="566833"/>
          </a:xfrm>
          <a:prstGeom prst="rect">
            <a:avLst/>
          </a:prstGeom>
        </p:spPr>
      </p:pic>
    </p:spTree>
    <p:extLst>
      <p:ext uri="{BB962C8B-B14F-4D97-AF65-F5344CB8AC3E}">
        <p14:creationId xmlns:p14="http://schemas.microsoft.com/office/powerpoint/2010/main" val="656550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9443" y="856441"/>
            <a:ext cx="3734527" cy="3394472"/>
          </a:xfrm>
        </p:spPr>
        <p:txBody>
          <a:bodyPr lIns="0"/>
          <a:lstStyle>
            <a:lvl1pPr>
              <a:buClr>
                <a:srgbClr val="1C73BE"/>
              </a:buClr>
              <a:defRPr sz="1600" b="0" i="0">
                <a:latin typeface="Century Gothic" panose="020B0502020202020204" pitchFamily="34" charset="0"/>
                <a:ea typeface="Verdana" panose="020B0604030504040204" pitchFamily="34" charset="0"/>
                <a:cs typeface="Verdana" panose="020B0604030504040204" pitchFamily="34" charset="0"/>
              </a:defRPr>
            </a:lvl1pPr>
            <a:lvl2pPr>
              <a:defRPr sz="1600" b="0" i="0">
                <a:latin typeface="Century Gothic" panose="020B0502020202020204" pitchFamily="34" charset="0"/>
                <a:ea typeface="Verdana" panose="020B0604030504040204" pitchFamily="34" charset="0"/>
                <a:cs typeface="Verdana" panose="020B0604030504040204" pitchFamily="34" charset="0"/>
              </a:defRPr>
            </a:lvl2pPr>
            <a:lvl3pPr>
              <a:defRPr sz="1400" b="0" i="0">
                <a:latin typeface="Century Gothic" panose="020B0502020202020204" pitchFamily="34" charset="0"/>
                <a:ea typeface="Verdana" panose="020B0604030504040204" pitchFamily="34" charset="0"/>
                <a:cs typeface="Verdana" panose="020B0604030504040204" pitchFamily="34" charset="0"/>
              </a:defRPr>
            </a:lvl3pPr>
            <a:lvl4pPr>
              <a:defRPr sz="1400" b="0" i="0">
                <a:latin typeface="Century Gothic" panose="020B0502020202020204" pitchFamily="34" charset="0"/>
                <a:ea typeface="Verdana" panose="020B0604030504040204" pitchFamily="34" charset="0"/>
                <a:cs typeface="Verdana" panose="020B0604030504040204" pitchFamily="34" charset="0"/>
              </a:defRPr>
            </a:lvl4pPr>
            <a:lvl5pPr>
              <a:defRPr sz="1400" b="0" i="0">
                <a:latin typeface="Century Gothic" panose="020B0502020202020204" pitchFamily="34" charset="0"/>
                <a:ea typeface="Verdana" panose="020B0604030504040204" pitchFamily="34" charset="0"/>
                <a:cs typeface="Verdana" panose="020B0604030504040204" pitchFamily="34" charset="0"/>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Content Placeholder 2"/>
          <p:cNvSpPr>
            <a:spLocks noGrp="1"/>
          </p:cNvSpPr>
          <p:nvPr>
            <p:ph sz="half" idx="13"/>
          </p:nvPr>
        </p:nvSpPr>
        <p:spPr>
          <a:xfrm>
            <a:off x="4291496" y="856441"/>
            <a:ext cx="3734527" cy="3394472"/>
          </a:xfrm>
        </p:spPr>
        <p:txBody>
          <a:bodyPr lIns="0"/>
          <a:lstStyle>
            <a:lvl1pPr>
              <a:buClr>
                <a:srgbClr val="1C73BE"/>
              </a:buClr>
              <a:defRPr sz="1600" b="0" i="0">
                <a:latin typeface="Century Gothic" panose="020B0502020202020204" pitchFamily="34" charset="0"/>
                <a:ea typeface="Verdana" panose="020B0604030504040204" pitchFamily="34" charset="0"/>
                <a:cs typeface="Verdana" panose="020B0604030504040204" pitchFamily="34" charset="0"/>
              </a:defRPr>
            </a:lvl1pPr>
            <a:lvl2pPr>
              <a:defRPr sz="1600" b="0" i="0">
                <a:latin typeface="Century Gothic" panose="020B0502020202020204" pitchFamily="34" charset="0"/>
                <a:ea typeface="Verdana" panose="020B0604030504040204" pitchFamily="34" charset="0"/>
                <a:cs typeface="Verdana" panose="020B0604030504040204" pitchFamily="34" charset="0"/>
              </a:defRPr>
            </a:lvl2pPr>
            <a:lvl3pPr>
              <a:defRPr sz="1400" b="0" i="0">
                <a:latin typeface="Century Gothic" panose="020B0502020202020204" pitchFamily="34" charset="0"/>
                <a:ea typeface="Verdana" panose="020B0604030504040204" pitchFamily="34" charset="0"/>
                <a:cs typeface="Verdana" panose="020B0604030504040204" pitchFamily="34" charset="0"/>
              </a:defRPr>
            </a:lvl3pPr>
            <a:lvl4pPr>
              <a:defRPr sz="1400" b="0" i="0">
                <a:latin typeface="Century Gothic" panose="020B0502020202020204" pitchFamily="34" charset="0"/>
                <a:ea typeface="Verdana" panose="020B0604030504040204" pitchFamily="34" charset="0"/>
                <a:cs typeface="Verdana" panose="020B0604030504040204" pitchFamily="34" charset="0"/>
              </a:defRPr>
            </a:lvl4pPr>
            <a:lvl5pPr>
              <a:defRPr sz="1400" b="0" i="0">
                <a:latin typeface="Century Gothic" panose="020B0502020202020204" pitchFamily="34" charset="0"/>
                <a:ea typeface="Verdana" panose="020B0604030504040204" pitchFamily="34" charset="0"/>
                <a:cs typeface="Verdana" panose="020B0604030504040204" pitchFamily="34" charset="0"/>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sp>
        <p:nvSpPr>
          <p:cNvPr id="9" name="Title 1"/>
          <p:cNvSpPr>
            <a:spLocks noGrp="1"/>
          </p:cNvSpPr>
          <p:nvPr>
            <p:ph type="title" hasCustomPrompt="1"/>
          </p:nvPr>
        </p:nvSpPr>
        <p:spPr>
          <a:xfrm>
            <a:off x="509443" y="4522"/>
            <a:ext cx="8229600" cy="638319"/>
          </a:xfrm>
        </p:spPr>
        <p:txBody>
          <a:bodyPr lIns="0">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cxnSp>
        <p:nvCxnSpPr>
          <p:cNvPr id="13" name="Straight Connector 12"/>
          <p:cNvCxnSpPr>
            <a:cxnSpLocks/>
          </p:cNvCxnSpPr>
          <p:nvPr userDrawn="1"/>
        </p:nvCxnSpPr>
        <p:spPr>
          <a:xfrm>
            <a:off x="509443" y="542392"/>
            <a:ext cx="8634557" cy="0"/>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407D4120-44BF-F545-A546-4410EF17F2EC}"/>
              </a:ext>
            </a:extLst>
          </p:cNvPr>
          <p:cNvPicPr>
            <a:picLocks noChangeAspect="1"/>
          </p:cNvPicPr>
          <p:nvPr userDrawn="1"/>
        </p:nvPicPr>
        <p:blipFill rotWithShape="1">
          <a:blip r:embed="rId2"/>
          <a:srcRect l="-276" t="17085" r="276" b="16917"/>
          <a:stretch/>
        </p:blipFill>
        <p:spPr>
          <a:xfrm>
            <a:off x="7243010" y="4660232"/>
            <a:ext cx="1491916" cy="310939"/>
          </a:xfrm>
          <a:prstGeom prst="rect">
            <a:avLst/>
          </a:prstGeom>
        </p:spPr>
      </p:pic>
    </p:spTree>
    <p:extLst>
      <p:ext uri="{BB962C8B-B14F-4D97-AF65-F5344CB8AC3E}">
        <p14:creationId xmlns:p14="http://schemas.microsoft.com/office/powerpoint/2010/main" val="3630903807"/>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sp>
        <p:nvSpPr>
          <p:cNvPr id="7" name="Title 1"/>
          <p:cNvSpPr>
            <a:spLocks noGrp="1"/>
          </p:cNvSpPr>
          <p:nvPr>
            <p:ph type="title" hasCustomPrompt="1"/>
          </p:nvPr>
        </p:nvSpPr>
        <p:spPr>
          <a:xfrm>
            <a:off x="509443" y="4522"/>
            <a:ext cx="8229600" cy="638319"/>
          </a:xfrm>
        </p:spPr>
        <p:txBody>
          <a:bodyPr lIns="0">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cxnSp>
        <p:nvCxnSpPr>
          <p:cNvPr id="10" name="Straight Connector 9"/>
          <p:cNvCxnSpPr>
            <a:cxnSpLocks/>
          </p:cNvCxnSpPr>
          <p:nvPr userDrawn="1"/>
        </p:nvCxnSpPr>
        <p:spPr>
          <a:xfrm>
            <a:off x="509443" y="542392"/>
            <a:ext cx="8634557" cy="0"/>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F3D60AB8-75A7-9E4F-A6B3-20A5B96DFF5A}"/>
              </a:ext>
            </a:extLst>
          </p:cNvPr>
          <p:cNvPicPr>
            <a:picLocks noChangeAspect="1"/>
          </p:cNvPicPr>
          <p:nvPr userDrawn="1"/>
        </p:nvPicPr>
        <p:blipFill rotWithShape="1">
          <a:blip r:embed="rId2"/>
          <a:srcRect l="-276" t="17085" r="276" b="16917"/>
          <a:stretch/>
        </p:blipFill>
        <p:spPr>
          <a:xfrm>
            <a:off x="7243010" y="4660232"/>
            <a:ext cx="1491916" cy="310939"/>
          </a:xfrm>
          <a:prstGeom prst="rect">
            <a:avLst/>
          </a:prstGeom>
        </p:spPr>
      </p:pic>
    </p:spTree>
    <p:extLst>
      <p:ext uri="{BB962C8B-B14F-4D97-AF65-F5344CB8AC3E}">
        <p14:creationId xmlns:p14="http://schemas.microsoft.com/office/powerpoint/2010/main" val="2132714321"/>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no logo">
    <p:bg>
      <p:bgRef idx="1001">
        <a:schemeClr val="bg1"/>
      </p:bgRef>
    </p:bg>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sp>
        <p:nvSpPr>
          <p:cNvPr id="6" name="Title 1"/>
          <p:cNvSpPr>
            <a:spLocks noGrp="1"/>
          </p:cNvSpPr>
          <p:nvPr>
            <p:ph type="title" hasCustomPrompt="1"/>
          </p:nvPr>
        </p:nvSpPr>
        <p:spPr>
          <a:xfrm>
            <a:off x="509443" y="4522"/>
            <a:ext cx="8229600" cy="638319"/>
          </a:xfrm>
        </p:spPr>
        <p:txBody>
          <a:bodyPr lIns="0">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cxnSp>
        <p:nvCxnSpPr>
          <p:cNvPr id="10" name="Straight Connector 9"/>
          <p:cNvCxnSpPr>
            <a:cxnSpLocks/>
          </p:cNvCxnSpPr>
          <p:nvPr userDrawn="1"/>
        </p:nvCxnSpPr>
        <p:spPr>
          <a:xfrm>
            <a:off x="509443" y="542392"/>
            <a:ext cx="8634557" cy="0"/>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8824420"/>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wth Globe">
    <p:bg>
      <p:bgRef idx="1001">
        <a:schemeClr val="bg1"/>
      </p:bgRef>
    </p:bg>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pic>
        <p:nvPicPr>
          <p:cNvPr id="6" name="Picture 5">
            <a:extLst>
              <a:ext uri="{FF2B5EF4-FFF2-40B4-BE49-F238E27FC236}">
                <a16:creationId xmlns:a16="http://schemas.microsoft.com/office/drawing/2014/main" id="{07871598-A944-D349-9AD3-5A38A2289383}"/>
              </a:ext>
            </a:extLst>
          </p:cNvPr>
          <p:cNvPicPr>
            <a:picLocks noChangeAspect="1"/>
          </p:cNvPicPr>
          <p:nvPr userDrawn="1"/>
        </p:nvPicPr>
        <p:blipFill rotWithShape="1">
          <a:blip r:embed="rId2"/>
          <a:srcRect l="-276" t="17085" r="276" b="16917"/>
          <a:stretch/>
        </p:blipFill>
        <p:spPr>
          <a:xfrm>
            <a:off x="7243010" y="4660232"/>
            <a:ext cx="1491916" cy="310939"/>
          </a:xfrm>
          <a:prstGeom prst="rect">
            <a:avLst/>
          </a:prstGeom>
        </p:spPr>
      </p:pic>
    </p:spTree>
    <p:extLst>
      <p:ext uri="{BB962C8B-B14F-4D97-AF65-F5344CB8AC3E}">
        <p14:creationId xmlns:p14="http://schemas.microsoft.com/office/powerpoint/2010/main" val="565198919"/>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atin typeface="Century Gothic" panose="020B0502020202020204" pitchFamily="34" charset="0"/>
              </a:defRPr>
            </a:lvl1pPr>
          </a:lstStyle>
          <a:p>
            <a:r>
              <a:rPr lang="en-GB"/>
              <a:t>Click to edit Master title style</a:t>
            </a:r>
            <a:endParaRPr lang="en-US" dirty="0"/>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atin typeface="Century Gothic" panose="020B0502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atin typeface="Century Gothic" panose="020B0502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7"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pic>
        <p:nvPicPr>
          <p:cNvPr id="9" name="Picture 8">
            <a:extLst>
              <a:ext uri="{FF2B5EF4-FFF2-40B4-BE49-F238E27FC236}">
                <a16:creationId xmlns:a16="http://schemas.microsoft.com/office/drawing/2014/main" id="{2436E9D2-757D-044F-BC43-04135529AEEA}"/>
              </a:ext>
            </a:extLst>
          </p:cNvPr>
          <p:cNvPicPr>
            <a:picLocks noChangeAspect="1"/>
          </p:cNvPicPr>
          <p:nvPr userDrawn="1"/>
        </p:nvPicPr>
        <p:blipFill rotWithShape="1">
          <a:blip r:embed="rId2"/>
          <a:srcRect l="-276" t="17085" r="276" b="16917"/>
          <a:stretch/>
        </p:blipFill>
        <p:spPr>
          <a:xfrm>
            <a:off x="7243010" y="4660232"/>
            <a:ext cx="1491916" cy="310939"/>
          </a:xfrm>
          <a:prstGeom prst="rect">
            <a:avLst/>
          </a:prstGeom>
        </p:spPr>
      </p:pic>
    </p:spTree>
    <p:extLst>
      <p:ext uri="{BB962C8B-B14F-4D97-AF65-F5344CB8AC3E}">
        <p14:creationId xmlns:p14="http://schemas.microsoft.com/office/powerpoint/2010/main" val="1038439741"/>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ue Background">
    <p:bg>
      <p:bgPr>
        <a:blipFill rotWithShape="1">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a:xfrm>
            <a:off x="229609" y="4767263"/>
            <a:ext cx="2133600" cy="203908"/>
          </a:xfrm>
        </p:spPr>
        <p:txBody>
          <a:bodyPr/>
          <a:lstStyle>
            <a:lvl1pPr>
              <a:defRPr>
                <a:solidFill>
                  <a:srgbClr val="FFFFFF"/>
                </a:solidFill>
              </a:defRPr>
            </a:lvl1pPr>
          </a:lstStyle>
          <a:p>
            <a:fld id="{8261ACF1-7EB5-A94B-A38A-B3243CD45D89}" type="slidenum">
              <a:rPr lang="en-US" smtClean="0"/>
              <a:pPr/>
              <a:t>‹#›</a:t>
            </a:fld>
            <a:endParaRPr lang="en-US" dirty="0"/>
          </a:p>
        </p:txBody>
      </p:sp>
      <p:pic>
        <p:nvPicPr>
          <p:cNvPr id="5" name="Picture 4">
            <a:extLst>
              <a:ext uri="{FF2B5EF4-FFF2-40B4-BE49-F238E27FC236}">
                <a16:creationId xmlns:a16="http://schemas.microsoft.com/office/drawing/2014/main" id="{D01E5E0F-DE03-904C-8868-E03A569D77BE}"/>
              </a:ext>
            </a:extLst>
          </p:cNvPr>
          <p:cNvPicPr>
            <a:picLocks noChangeAspect="1"/>
          </p:cNvPicPr>
          <p:nvPr userDrawn="1"/>
        </p:nvPicPr>
        <p:blipFill>
          <a:blip r:embed="rId3"/>
          <a:srcRect/>
          <a:stretch/>
        </p:blipFill>
        <p:spPr>
          <a:xfrm>
            <a:off x="7243011" y="4679694"/>
            <a:ext cx="1491914" cy="263066"/>
          </a:xfrm>
          <a:prstGeom prst="rect">
            <a:avLst/>
          </a:prstGeom>
        </p:spPr>
      </p:pic>
    </p:spTree>
    <p:extLst>
      <p:ext uri="{BB962C8B-B14F-4D97-AF65-F5344CB8AC3E}">
        <p14:creationId xmlns:p14="http://schemas.microsoft.com/office/powerpoint/2010/main" val="26957288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ertical White">
    <p:bg>
      <p:bgRef idx="1001">
        <a:schemeClr val="bg1"/>
      </p:bgRef>
    </p:bg>
    <p:spTree>
      <p:nvGrpSpPr>
        <p:cNvPr id="1" name=""/>
        <p:cNvGrpSpPr/>
        <p:nvPr/>
      </p:nvGrpSpPr>
      <p:grpSpPr>
        <a:xfrm>
          <a:off x="0" y="0"/>
          <a:ext cx="0" cy="0"/>
          <a:chOff x="0" y="0"/>
          <a:chExt cx="0" cy="0"/>
        </a:xfrm>
      </p:grpSpPr>
      <p:sp>
        <p:nvSpPr>
          <p:cNvPr id="10" name="Content Placeholder 2"/>
          <p:cNvSpPr>
            <a:spLocks noGrp="1"/>
          </p:cNvSpPr>
          <p:nvPr>
            <p:ph idx="10"/>
          </p:nvPr>
        </p:nvSpPr>
        <p:spPr>
          <a:xfrm rot="5400000">
            <a:off x="2461209" y="-1097929"/>
            <a:ext cx="3967718" cy="7125011"/>
          </a:xfrm>
        </p:spPr>
        <p:txBody>
          <a:bodyPr lIns="0"/>
          <a:lstStyle>
            <a:lvl1pPr>
              <a:buClr>
                <a:srgbClr val="1C73BE"/>
              </a:buClr>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1pPr>
            <a:lvl2pPr>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2pPr>
            <a:lvl3pPr>
              <a:defRPr sz="14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3pPr>
            <a:lvl4pPr>
              <a:defRPr sz="14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4pPr>
            <a:lvl5pPr>
              <a:defRPr sz="14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2" name="Slide Number Placeholder 5"/>
          <p:cNvSpPr>
            <a:spLocks noGrp="1"/>
          </p:cNvSpPr>
          <p:nvPr>
            <p:ph type="sldNum" sz="quarter" idx="12"/>
          </p:nvPr>
        </p:nvSpPr>
        <p:spPr>
          <a:xfrm rot="5400000">
            <a:off x="-817977" y="1170824"/>
            <a:ext cx="2133600" cy="203908"/>
          </a:xfrm>
        </p:spPr>
        <p:txBody>
          <a:bodyPr/>
          <a:lstStyle/>
          <a:p>
            <a:fld id="{8261ACF1-7EB5-A94B-A38A-B3243CD45D89}" type="slidenum">
              <a:rPr lang="en-US" smtClean="0"/>
              <a:t>‹#›</a:t>
            </a:fld>
            <a:endParaRPr lang="en-US"/>
          </a:p>
        </p:txBody>
      </p:sp>
      <p:cxnSp>
        <p:nvCxnSpPr>
          <p:cNvPr id="14" name="Straight Connector 13"/>
          <p:cNvCxnSpPr>
            <a:cxnSpLocks/>
          </p:cNvCxnSpPr>
          <p:nvPr userDrawn="1"/>
        </p:nvCxnSpPr>
        <p:spPr>
          <a:xfrm flipH="1">
            <a:off x="8415146" y="499974"/>
            <a:ext cx="2" cy="4643526"/>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sp>
        <p:nvSpPr>
          <p:cNvPr id="19" name="Vertical Title 18"/>
          <p:cNvSpPr>
            <a:spLocks noGrp="1"/>
          </p:cNvSpPr>
          <p:nvPr>
            <p:ph type="title" orient="vert" hasCustomPrompt="1"/>
          </p:nvPr>
        </p:nvSpPr>
        <p:spPr>
          <a:xfrm>
            <a:off x="8300341" y="480717"/>
            <a:ext cx="638321" cy="4387850"/>
          </a:xfrm>
        </p:spPr>
        <p:txBody>
          <a:bodyPr vert="eaVert">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pic>
        <p:nvPicPr>
          <p:cNvPr id="7" name="Picture 6">
            <a:extLst>
              <a:ext uri="{FF2B5EF4-FFF2-40B4-BE49-F238E27FC236}">
                <a16:creationId xmlns:a16="http://schemas.microsoft.com/office/drawing/2014/main" id="{B7FB833F-5119-2F47-B275-C73750608B49}"/>
              </a:ext>
            </a:extLst>
          </p:cNvPr>
          <p:cNvPicPr>
            <a:picLocks noChangeAspect="1"/>
          </p:cNvPicPr>
          <p:nvPr userDrawn="1"/>
        </p:nvPicPr>
        <p:blipFill rotWithShape="1">
          <a:blip r:embed="rId2"/>
          <a:srcRect b="19129"/>
          <a:stretch/>
        </p:blipFill>
        <p:spPr>
          <a:xfrm rot="5400000">
            <a:off x="-350119" y="4001063"/>
            <a:ext cx="1491916" cy="381004"/>
          </a:xfrm>
          <a:prstGeom prst="rect">
            <a:avLst/>
          </a:prstGeom>
        </p:spPr>
      </p:pic>
    </p:spTree>
    <p:extLst>
      <p:ext uri="{BB962C8B-B14F-4D97-AF65-F5344CB8AC3E}">
        <p14:creationId xmlns:p14="http://schemas.microsoft.com/office/powerpoint/2010/main" val="3826679078"/>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ertical Blue">
    <p:bg>
      <p:bgPr>
        <a:blipFill rotWithShape="1">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12" name="Slide Number Placeholder 5"/>
          <p:cNvSpPr>
            <a:spLocks noGrp="1"/>
          </p:cNvSpPr>
          <p:nvPr>
            <p:ph type="sldNum" sz="quarter" idx="12"/>
          </p:nvPr>
        </p:nvSpPr>
        <p:spPr>
          <a:xfrm rot="5400000">
            <a:off x="-817977" y="1170824"/>
            <a:ext cx="2133600" cy="203908"/>
          </a:xfrm>
        </p:spPr>
        <p:txBody>
          <a:bodyPr/>
          <a:lstStyle>
            <a:lvl1pPr>
              <a:defRPr>
                <a:solidFill>
                  <a:srgbClr val="FFFFFF"/>
                </a:solidFill>
              </a:defRPr>
            </a:lvl1pPr>
          </a:lstStyle>
          <a:p>
            <a:fld id="{8261ACF1-7EB5-A94B-A38A-B3243CD45D89}" type="slidenum">
              <a:rPr lang="en-US" smtClean="0"/>
              <a:pPr/>
              <a:t>‹#›</a:t>
            </a:fld>
            <a:endParaRPr lang="en-US" dirty="0"/>
          </a:p>
        </p:txBody>
      </p:sp>
      <p:sp>
        <p:nvSpPr>
          <p:cNvPr id="8" name="Content Placeholder 2"/>
          <p:cNvSpPr>
            <a:spLocks noGrp="1"/>
          </p:cNvSpPr>
          <p:nvPr>
            <p:ph idx="10"/>
          </p:nvPr>
        </p:nvSpPr>
        <p:spPr>
          <a:xfrm rot="5400000">
            <a:off x="2461209" y="-1097929"/>
            <a:ext cx="3967718" cy="7125011"/>
          </a:xfrm>
        </p:spPr>
        <p:txBody>
          <a:bodyPr lIns="0"/>
          <a:lstStyle>
            <a:lvl1pPr>
              <a:buClr>
                <a:schemeClr val="bg1"/>
              </a:buClr>
              <a:defRPr sz="1600" b="0" i="0">
                <a:solidFill>
                  <a:srgbClr val="FFFFFF"/>
                </a:solidFill>
                <a:latin typeface="Century Gothic" panose="020B0502020202020204" pitchFamily="34" charset="0"/>
                <a:ea typeface="Verdana" panose="020B0604030504040204" pitchFamily="34" charset="0"/>
                <a:cs typeface="Verdana" panose="020B0604030504040204" pitchFamily="34" charset="0"/>
              </a:defRPr>
            </a:lvl1pPr>
            <a:lvl2pPr>
              <a:defRPr sz="1600" b="0" i="0">
                <a:solidFill>
                  <a:srgbClr val="FFFFFF"/>
                </a:solidFill>
                <a:latin typeface="Century Gothic" panose="020B0502020202020204" pitchFamily="34" charset="0"/>
                <a:ea typeface="Verdana" panose="020B0604030504040204" pitchFamily="34" charset="0"/>
                <a:cs typeface="Verdana" panose="020B0604030504040204" pitchFamily="34" charset="0"/>
              </a:defRPr>
            </a:lvl2pPr>
            <a:lvl3pPr>
              <a:defRPr sz="1400" b="0" i="0">
                <a:solidFill>
                  <a:srgbClr val="FFFFFF"/>
                </a:solidFill>
                <a:latin typeface="Century Gothic" panose="020B0502020202020204" pitchFamily="34" charset="0"/>
                <a:ea typeface="Verdana" panose="020B0604030504040204" pitchFamily="34" charset="0"/>
                <a:cs typeface="Verdana" panose="020B0604030504040204" pitchFamily="34" charset="0"/>
              </a:defRPr>
            </a:lvl3pPr>
            <a:lvl4pPr>
              <a:defRPr sz="1400" b="0" i="0">
                <a:solidFill>
                  <a:srgbClr val="FFFFFF"/>
                </a:solidFill>
                <a:latin typeface="Century Gothic" panose="020B0502020202020204" pitchFamily="34" charset="0"/>
                <a:ea typeface="Verdana" panose="020B0604030504040204" pitchFamily="34" charset="0"/>
                <a:cs typeface="Verdana" panose="020B0604030504040204" pitchFamily="34" charset="0"/>
              </a:defRPr>
            </a:lvl4pPr>
            <a:lvl5pPr>
              <a:defRPr sz="1400" b="0" i="0">
                <a:solidFill>
                  <a:srgbClr val="FFFFFF"/>
                </a:solidFill>
                <a:latin typeface="Century Gothic" panose="020B0502020202020204" pitchFamily="34" charset="0"/>
                <a:ea typeface="Verdana" panose="020B0604030504040204" pitchFamily="34" charset="0"/>
                <a:cs typeface="Verdana" panose="020B060403050404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cxnSp>
        <p:nvCxnSpPr>
          <p:cNvPr id="9" name="Straight Connector 8"/>
          <p:cNvCxnSpPr>
            <a:cxnSpLocks/>
          </p:cNvCxnSpPr>
          <p:nvPr userDrawn="1"/>
        </p:nvCxnSpPr>
        <p:spPr>
          <a:xfrm flipH="1">
            <a:off x="8407976" y="499974"/>
            <a:ext cx="1" cy="4643526"/>
          </a:xfrm>
          <a:prstGeom prst="line">
            <a:avLst/>
          </a:prstGeom>
          <a:ln w="9525"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3" name="Vertical Title 18"/>
          <p:cNvSpPr>
            <a:spLocks noGrp="1"/>
          </p:cNvSpPr>
          <p:nvPr>
            <p:ph type="title" orient="vert" hasCustomPrompt="1"/>
          </p:nvPr>
        </p:nvSpPr>
        <p:spPr>
          <a:xfrm>
            <a:off x="8300341" y="480717"/>
            <a:ext cx="638321" cy="4387850"/>
          </a:xfrm>
        </p:spPr>
        <p:txBody>
          <a:bodyPr vert="eaVert">
            <a:normAutofit/>
          </a:bodyPr>
          <a:lstStyle>
            <a:lvl1pPr algn="l">
              <a:defRPr sz="2000">
                <a:solidFill>
                  <a:schemeClr val="bg1"/>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pic>
        <p:nvPicPr>
          <p:cNvPr id="11" name="Picture 10">
            <a:extLst>
              <a:ext uri="{FF2B5EF4-FFF2-40B4-BE49-F238E27FC236}">
                <a16:creationId xmlns:a16="http://schemas.microsoft.com/office/drawing/2014/main" id="{69634EF4-EEF6-7740-ADEC-1D3E60C7AA08}"/>
              </a:ext>
            </a:extLst>
          </p:cNvPr>
          <p:cNvPicPr>
            <a:picLocks noChangeAspect="1"/>
          </p:cNvPicPr>
          <p:nvPr userDrawn="1"/>
        </p:nvPicPr>
        <p:blipFill>
          <a:blip r:embed="rId3"/>
          <a:srcRect/>
          <a:stretch/>
        </p:blipFill>
        <p:spPr>
          <a:xfrm rot="5400000">
            <a:off x="-357542" y="4060032"/>
            <a:ext cx="1491914" cy="263066"/>
          </a:xfrm>
          <a:prstGeom prst="rect">
            <a:avLst/>
          </a:prstGeom>
        </p:spPr>
      </p:pic>
    </p:spTree>
    <p:extLst>
      <p:ext uri="{BB962C8B-B14F-4D97-AF65-F5344CB8AC3E}">
        <p14:creationId xmlns:p14="http://schemas.microsoft.com/office/powerpoint/2010/main" val="2318808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553200" y="4767263"/>
            <a:ext cx="2133600" cy="273844"/>
          </a:xfrm>
          <a:prstGeom prst="rect">
            <a:avLst/>
          </a:prstGeom>
        </p:spPr>
        <p:txBody>
          <a:bodyPr vert="horz" lIns="91440" tIns="45720" rIns="91440" bIns="45720" rtlCol="0" anchor="ctr"/>
          <a:lstStyle>
            <a:lvl1pPr algn="r">
              <a:defRPr sz="1050">
                <a:solidFill>
                  <a:schemeClr val="tx1">
                    <a:tint val="75000"/>
                  </a:schemeClr>
                </a:solidFill>
              </a:defRPr>
            </a:lvl1pPr>
          </a:lstStyle>
          <a:p>
            <a:fld id="{CBF46508-FCCE-3E4A-8DBC-F8572B94EAEB}" type="datetime1">
              <a:rPr lang="en-IE" smtClean="0"/>
              <a:pPr/>
              <a:t>16/09/2026</a:t>
            </a:fld>
            <a:endParaRPr lang="en-US"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81266" y="4767263"/>
            <a:ext cx="2133600" cy="273844"/>
          </a:xfrm>
          <a:prstGeom prst="rect">
            <a:avLst/>
          </a:prstGeom>
        </p:spPr>
        <p:txBody>
          <a:bodyPr vert="horz" lIns="0" tIns="45720" rIns="91440" bIns="45720" rtlCol="0" anchor="ctr"/>
          <a:lstStyle>
            <a:lvl1pPr algn="l">
              <a:defRPr sz="900">
                <a:solidFill>
                  <a:schemeClr val="tx1">
                    <a:tint val="75000"/>
                  </a:schemeClr>
                </a:solidFill>
              </a:defRPr>
            </a:lvl1pPr>
          </a:lstStyle>
          <a:p>
            <a:fld id="{8261ACF1-7EB5-A94B-A38A-B3243CD45D89}" type="slidenum">
              <a:rPr lang="en-US" smtClean="0"/>
              <a:pPr/>
              <a:t>‹#›</a:t>
            </a:fld>
            <a:endParaRPr lang="en-US" dirty="0"/>
          </a:p>
        </p:txBody>
      </p:sp>
    </p:spTree>
    <p:extLst>
      <p:ext uri="{BB962C8B-B14F-4D97-AF65-F5344CB8AC3E}">
        <p14:creationId xmlns:p14="http://schemas.microsoft.com/office/powerpoint/2010/main" val="25014307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5" r:id="rId3"/>
    <p:sldLayoutId id="2147483666" r:id="rId4"/>
    <p:sldLayoutId id="2147483667" r:id="rId5"/>
    <p:sldLayoutId id="2147483660" r:id="rId6"/>
    <p:sldLayoutId id="2147483651" r:id="rId7"/>
    <p:sldLayoutId id="2147483652" r:id="rId8"/>
    <p:sldLayoutId id="2147483654" r:id="rId9"/>
    <p:sldLayoutId id="2147483662" r:id="rId10"/>
    <p:sldLayoutId id="2147483655" r:id="rId11"/>
    <p:sldLayoutId id="2147483657" r:id="rId12"/>
    <p:sldLayoutId id="2147483658" r:id="rId13"/>
    <p:sldLayoutId id="2147483663" r:id="rId14"/>
    <p:sldLayoutId id="2147483664" r:id="rId15"/>
  </p:sldLayoutIdLst>
  <p:hf hdr="0" ftr="0" dt="0"/>
  <p:txStyles>
    <p:titleStyle>
      <a:lvl1pPr algn="ctr" defTabSz="457200" rtl="0" eaLnBrk="1" latinLnBrk="0" hangingPunct="1">
        <a:spcBef>
          <a:spcPct val="0"/>
        </a:spcBef>
        <a:buNone/>
        <a:defRPr sz="4000" kern="1200">
          <a:solidFill>
            <a:schemeClr val="tx1"/>
          </a:solidFill>
          <a:latin typeface="Century Gothic" panose="020B0502020202020204" pitchFamily="34" charset="0"/>
          <a:ea typeface="Verdana" panose="020B0604030504040204" pitchFamily="34" charset="0"/>
          <a:cs typeface="+mj-cs"/>
        </a:defRPr>
      </a:lvl1pPr>
    </p:titleStyle>
    <p:bodyStyle>
      <a:lvl1pPr marL="342900" indent="-342900" algn="l" defTabSz="457200" rtl="0" eaLnBrk="1" latinLnBrk="0" hangingPunct="1">
        <a:spcBef>
          <a:spcPct val="20000"/>
        </a:spcBef>
        <a:buFont typeface="Arial"/>
        <a:buChar char="•"/>
        <a:defRPr sz="1800" kern="1200">
          <a:solidFill>
            <a:schemeClr val="tx1"/>
          </a:solidFill>
          <a:latin typeface="Century Gothic" panose="020B0502020202020204" pitchFamily="34" charset="0"/>
          <a:ea typeface="Verdana" panose="020B0604030504040204" pitchFamily="34" charset="0"/>
          <a:cs typeface="+mn-cs"/>
        </a:defRPr>
      </a:lvl1pPr>
      <a:lvl2pPr marL="742950" indent="-285750" algn="l" defTabSz="457200" rtl="0" eaLnBrk="1" latinLnBrk="0" hangingPunct="1">
        <a:spcBef>
          <a:spcPct val="20000"/>
        </a:spcBef>
        <a:buFont typeface="Arial"/>
        <a:buChar char="–"/>
        <a:defRPr sz="1800" kern="1200">
          <a:solidFill>
            <a:schemeClr val="tx1"/>
          </a:solidFill>
          <a:latin typeface="Century Gothic" panose="020B0502020202020204" pitchFamily="34" charset="0"/>
          <a:ea typeface="Verdana" panose="020B0604030504040204" pitchFamily="34" charset="0"/>
          <a:cs typeface="+mn-cs"/>
        </a:defRPr>
      </a:lvl2pPr>
      <a:lvl3pPr marL="1143000" indent="-228600" algn="l" defTabSz="457200" rtl="0" eaLnBrk="1" latinLnBrk="0" hangingPunct="1">
        <a:spcBef>
          <a:spcPct val="20000"/>
        </a:spcBef>
        <a:buFont typeface="Arial"/>
        <a:buChar char="•"/>
        <a:defRPr sz="1600" kern="1200">
          <a:solidFill>
            <a:schemeClr val="tx1"/>
          </a:solidFill>
          <a:latin typeface="Century Gothic" panose="020B0502020202020204" pitchFamily="34" charset="0"/>
          <a:ea typeface="Verdana" panose="020B0604030504040204" pitchFamily="34" charset="0"/>
          <a:cs typeface="+mn-cs"/>
        </a:defRPr>
      </a:lvl3pPr>
      <a:lvl4pPr marL="1600200" indent="-228600" algn="l" defTabSz="457200" rtl="0" eaLnBrk="1" latinLnBrk="0" hangingPunct="1">
        <a:spcBef>
          <a:spcPct val="20000"/>
        </a:spcBef>
        <a:buFont typeface="Arial"/>
        <a:buChar char="–"/>
        <a:defRPr sz="1600" kern="1200">
          <a:solidFill>
            <a:schemeClr val="tx1"/>
          </a:solidFill>
          <a:latin typeface="Century Gothic" panose="020B0502020202020204" pitchFamily="34" charset="0"/>
          <a:ea typeface="Verdana" panose="020B0604030504040204" pitchFamily="34" charset="0"/>
          <a:cs typeface="+mn-cs"/>
        </a:defRPr>
      </a:lvl4pPr>
      <a:lvl5pPr marL="2057400" indent="-228600" algn="l" defTabSz="457200" rtl="0" eaLnBrk="1" latinLnBrk="0" hangingPunct="1">
        <a:spcBef>
          <a:spcPct val="20000"/>
        </a:spcBef>
        <a:buFont typeface="Arial"/>
        <a:buChar char="»"/>
        <a:defRPr sz="1600" kern="1200">
          <a:solidFill>
            <a:schemeClr val="tx1"/>
          </a:solidFill>
          <a:latin typeface="Century Gothic" panose="020B0502020202020204" pitchFamily="34" charset="0"/>
          <a:ea typeface="Verdana" panose="020B0604030504040204" pitchFamily="34"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0.jpeg"/><Relationship Id="rId5" Type="http://schemas.openxmlformats.org/officeDocument/2006/relationships/image" Target="../media/image9.jp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endoscopyappointments@beaconhospital.ie"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AFA88E2-CB69-6748-A059-180354470BB4}"/>
              </a:ext>
            </a:extLst>
          </p:cNvPr>
          <p:cNvSpPr>
            <a:spLocks noGrp="1"/>
          </p:cNvSpPr>
          <p:nvPr>
            <p:ph type="subTitle" idx="1"/>
          </p:nvPr>
        </p:nvSpPr>
        <p:spPr>
          <a:xfrm>
            <a:off x="854122" y="1498177"/>
            <a:ext cx="6480128" cy="966655"/>
          </a:xfrm>
        </p:spPr>
        <p:txBody>
          <a:bodyPr/>
          <a:lstStyle/>
          <a:p>
            <a:r>
              <a:rPr lang="en-US" dirty="0" err="1"/>
              <a:t>Mr</a:t>
            </a:r>
            <a:r>
              <a:rPr lang="en-US" dirty="0"/>
              <a:t> James </a:t>
            </a:r>
            <a:r>
              <a:rPr lang="en-US" dirty="0" err="1"/>
              <a:t>O’Riordan</a:t>
            </a:r>
            <a:r>
              <a:rPr lang="en-US" dirty="0"/>
              <a:t>, Consultant General &amp; Colorectal Surgeon</a:t>
            </a:r>
          </a:p>
          <a:p>
            <a:r>
              <a:rPr lang="en-US" dirty="0"/>
              <a:t>Saturday, 19</a:t>
            </a:r>
            <a:r>
              <a:rPr lang="en-US" baseline="30000" dirty="0"/>
              <a:t>th</a:t>
            </a:r>
            <a:r>
              <a:rPr lang="en-US" dirty="0"/>
              <a:t> September 2026</a:t>
            </a:r>
          </a:p>
          <a:p>
            <a:endParaRPr lang="en-US" dirty="0"/>
          </a:p>
        </p:txBody>
      </p:sp>
      <p:cxnSp>
        <p:nvCxnSpPr>
          <p:cNvPr id="4" name="Straight Connector 3">
            <a:extLst>
              <a:ext uri="{FF2B5EF4-FFF2-40B4-BE49-F238E27FC236}">
                <a16:creationId xmlns:a16="http://schemas.microsoft.com/office/drawing/2014/main" id="{653D60E3-3725-4CDA-8126-B922A3D0741B}"/>
              </a:ext>
            </a:extLst>
          </p:cNvPr>
          <p:cNvCxnSpPr>
            <a:cxnSpLocks/>
          </p:cNvCxnSpPr>
          <p:nvPr/>
        </p:nvCxnSpPr>
        <p:spPr>
          <a:xfrm>
            <a:off x="854122" y="1500461"/>
            <a:ext cx="8289878" cy="0"/>
          </a:xfrm>
          <a:prstGeom prst="line">
            <a:avLst/>
          </a:prstGeom>
          <a:ln w="9525"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Title 1">
            <a:extLst>
              <a:ext uri="{FF2B5EF4-FFF2-40B4-BE49-F238E27FC236}">
                <a16:creationId xmlns:a16="http://schemas.microsoft.com/office/drawing/2014/main" id="{37433459-23F9-4783-9B97-F2BEDB9239A3}"/>
              </a:ext>
            </a:extLst>
          </p:cNvPr>
          <p:cNvSpPr txBox="1">
            <a:spLocks/>
          </p:cNvSpPr>
          <p:nvPr/>
        </p:nvSpPr>
        <p:spPr>
          <a:xfrm>
            <a:off x="854122" y="1064610"/>
            <a:ext cx="7588838" cy="867133"/>
          </a:xfrm>
          <a:prstGeom prst="rect">
            <a:avLst/>
          </a:prstGeom>
        </p:spPr>
        <p:txBody>
          <a:bodyPr vert="horz" lIns="0" tIns="45720" rIns="91440" bIns="45720" rtlCol="0" anchor="t" anchorCtr="0">
            <a:normAutofit/>
          </a:bodyPr>
          <a:lstStyle>
            <a:lvl1pPr algn="l" defTabSz="457200" rtl="0" eaLnBrk="1" latinLnBrk="0" hangingPunct="1">
              <a:spcBef>
                <a:spcPct val="0"/>
              </a:spcBef>
              <a:buNone/>
              <a:defRPr sz="2000" kern="1200">
                <a:solidFill>
                  <a:schemeClr val="bg1"/>
                </a:solidFill>
                <a:latin typeface="Century Gothic" panose="020B0502020202020204" pitchFamily="34" charset="0"/>
                <a:ea typeface="Verdana" panose="020B0604030504040204" pitchFamily="34" charset="0"/>
                <a:cs typeface="+mj-cs"/>
              </a:defRPr>
            </a:lvl1pPr>
          </a:lstStyle>
          <a:p>
            <a:r>
              <a:rPr lang="en-US" dirty="0"/>
              <a:t>Bowel Cancer in Primary Care: Risk, Recognition &amp; Referral</a:t>
            </a:r>
          </a:p>
        </p:txBody>
      </p:sp>
    </p:spTree>
    <p:extLst>
      <p:ext uri="{BB962C8B-B14F-4D97-AF65-F5344CB8AC3E}">
        <p14:creationId xmlns:p14="http://schemas.microsoft.com/office/powerpoint/2010/main" val="21886430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959C93-64A8-492D-87F9-337F3E81C168}"/>
              </a:ext>
            </a:extLst>
          </p:cNvPr>
          <p:cNvSpPr>
            <a:spLocks noGrp="1"/>
          </p:cNvSpPr>
          <p:nvPr>
            <p:ph idx="1"/>
          </p:nvPr>
        </p:nvSpPr>
        <p:spPr/>
        <p:txBody>
          <a:bodyPr/>
          <a:lstStyle/>
          <a:p>
            <a:pPr marL="285750" indent="-285750">
              <a:buFont typeface="Arial" panose="020B0604020202020204" pitchFamily="34" charset="0"/>
              <a:buChar char="•"/>
            </a:pPr>
            <a:r>
              <a:rPr lang="en-US" dirty="0"/>
              <a:t>2</a:t>
            </a:r>
            <a:r>
              <a:rPr lang="en-US" baseline="30000" dirty="0"/>
              <a:t>nd</a:t>
            </a:r>
            <a:r>
              <a:rPr lang="en-US" dirty="0"/>
              <a:t> most common cancer in men and 3</a:t>
            </a:r>
            <a:r>
              <a:rPr lang="en-US" baseline="30000" dirty="0"/>
              <a:t>rd</a:t>
            </a:r>
            <a:r>
              <a:rPr lang="en-US" dirty="0"/>
              <a:t> in women</a:t>
            </a:r>
          </a:p>
          <a:p>
            <a:pPr marL="285750" indent="-285750">
              <a:buFont typeface="Arial" panose="020B0604020202020204" pitchFamily="34" charset="0"/>
              <a:buChar char="•"/>
            </a:pPr>
            <a:r>
              <a:rPr lang="en-US" dirty="0"/>
              <a:t>&gt;2,500 cases diagnosed each year</a:t>
            </a:r>
          </a:p>
          <a:p>
            <a:pPr marL="285750" indent="-285750">
              <a:buFont typeface="Arial" panose="020B0604020202020204" pitchFamily="34" charset="0"/>
              <a:buChar char="•"/>
            </a:pPr>
            <a:r>
              <a:rPr lang="en-US" dirty="0"/>
              <a:t>1,500 men	/ 1,000 women</a:t>
            </a:r>
          </a:p>
          <a:p>
            <a:pPr marL="285750" indent="-285750">
              <a:buFont typeface="Arial" panose="020B0604020202020204" pitchFamily="34" charset="0"/>
              <a:buChar char="•"/>
            </a:pPr>
            <a:r>
              <a:rPr lang="en-US" dirty="0"/>
              <a:t>12.2% of all invasive cancers diagnosed</a:t>
            </a:r>
          </a:p>
          <a:p>
            <a:pPr marL="285750" indent="-285750">
              <a:buFont typeface="Arial" panose="020B0604020202020204" pitchFamily="34" charset="0"/>
              <a:buChar char="•"/>
            </a:pPr>
            <a:r>
              <a:rPr lang="en-US" dirty="0"/>
              <a:t>11.8% of cancer deaths</a:t>
            </a:r>
          </a:p>
          <a:p>
            <a:pPr marL="285750" indent="-285750">
              <a:buFont typeface="Arial" panose="020B0604020202020204" pitchFamily="34" charset="0"/>
              <a:buChar char="•"/>
            </a:pPr>
            <a:r>
              <a:rPr lang="en-US" dirty="0"/>
              <a:t>&gt;90% over the age of 50 at diagnosis</a:t>
            </a:r>
          </a:p>
          <a:p>
            <a:pPr marL="285750" indent="-285750">
              <a:buFont typeface="Arial" panose="020B0604020202020204" pitchFamily="34" charset="0"/>
              <a:buChar char="•"/>
            </a:pPr>
            <a:r>
              <a:rPr lang="en-US" dirty="0"/>
              <a:t>20% of patients are still diagnosed at late stage</a:t>
            </a:r>
          </a:p>
          <a:p>
            <a:pPr marL="285750" indent="-285750">
              <a:buFont typeface="Arial" panose="020B0604020202020204" pitchFamily="34" charset="0"/>
              <a:buChar char="•"/>
            </a:pPr>
            <a:r>
              <a:rPr lang="en-US" dirty="0"/>
              <a:t>Overall 5-year survival rate is 62.6% (National Cancer Registry 2017)</a:t>
            </a:r>
          </a:p>
          <a:p>
            <a:endParaRPr lang="en-IE" dirty="0">
              <a:latin typeface="Century Gothic" panose="020B0502020202020204" pitchFamily="34" charset="0"/>
              <a:ea typeface="Microsoft Sans Serif" panose="020B0604020202020204" pitchFamily="34" charset="0"/>
              <a:cs typeface="Microsoft Sans Serif"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Browallia New" panose="020B0604020202020204" pitchFamily="34" charset="-34"/>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D0B686D2-58BE-40E5-9281-4C637CA2CF90}"/>
              </a:ext>
            </a:extLst>
          </p:cNvPr>
          <p:cNvSpPr>
            <a:spLocks noGrp="1"/>
          </p:cNvSpPr>
          <p:nvPr>
            <p:ph type="sldNum" sz="quarter" idx="12"/>
          </p:nvPr>
        </p:nvSpPr>
        <p:spPr/>
        <p:txBody>
          <a:bodyPr/>
          <a:lstStyle/>
          <a:p>
            <a:fld id="{8261ACF1-7EB5-A94B-A38A-B3243CD45D89}" type="slidenum">
              <a:rPr lang="en-US" smtClean="0"/>
              <a:t>2</a:t>
            </a:fld>
            <a:endParaRPr lang="en-US"/>
          </a:p>
        </p:txBody>
      </p:sp>
      <p:sp>
        <p:nvSpPr>
          <p:cNvPr id="4" name="Title 3">
            <a:extLst>
              <a:ext uri="{FF2B5EF4-FFF2-40B4-BE49-F238E27FC236}">
                <a16:creationId xmlns:a16="http://schemas.microsoft.com/office/drawing/2014/main" id="{33FAC5A9-6919-4164-973B-374307B89D70}"/>
              </a:ext>
            </a:extLst>
          </p:cNvPr>
          <p:cNvSpPr>
            <a:spLocks noGrp="1"/>
          </p:cNvSpPr>
          <p:nvPr>
            <p:ph type="title"/>
          </p:nvPr>
        </p:nvSpPr>
        <p:spPr>
          <a:xfrm>
            <a:off x="509443" y="-20877"/>
            <a:ext cx="8229600" cy="638319"/>
          </a:xfrm>
        </p:spPr>
        <p:txBody>
          <a:bodyPr/>
          <a:lstStyle/>
          <a:p>
            <a:r>
              <a:rPr lang="en-US" dirty="0"/>
              <a:t>Colorectal Cancer in Ireland</a:t>
            </a:r>
            <a:endParaRPr lang="en-IE" dirty="0">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3408136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2089134-2553-7543-ABE2-7A84CA65907E}"/>
              </a:ext>
            </a:extLst>
          </p:cNvPr>
          <p:cNvSpPr>
            <a:spLocks noGrp="1"/>
          </p:cNvSpPr>
          <p:nvPr>
            <p:ph type="sldNum" sz="quarter" idx="12"/>
          </p:nvPr>
        </p:nvSpPr>
        <p:spPr/>
        <p:txBody>
          <a:bodyPr/>
          <a:lstStyle/>
          <a:p>
            <a:fld id="{8261ACF1-7EB5-A94B-A38A-B3243CD45D89}" type="slidenum">
              <a:rPr lang="en-US" smtClean="0"/>
              <a:t>3</a:t>
            </a:fld>
            <a:endParaRPr lang="en-US"/>
          </a:p>
        </p:txBody>
      </p:sp>
      <p:pic>
        <p:nvPicPr>
          <p:cNvPr id="10" name="Content Placeholder 9">
            <a:extLst>
              <a:ext uri="{FF2B5EF4-FFF2-40B4-BE49-F238E27FC236}">
                <a16:creationId xmlns:a16="http://schemas.microsoft.com/office/drawing/2014/main" id="{FDB67F04-8553-4832-847A-3AA59012C603}"/>
              </a:ext>
            </a:extLst>
          </p:cNvPr>
          <p:cNvPicPr>
            <a:picLocks noGrp="1" noChangeAspect="1"/>
          </p:cNvPicPr>
          <p:nvPr>
            <p:ph idx="1"/>
          </p:nvPr>
        </p:nvPicPr>
        <p:blipFill>
          <a:blip r:embed="rId3"/>
          <a:stretch>
            <a:fillRect/>
          </a:stretch>
        </p:blipFill>
        <p:spPr>
          <a:xfrm>
            <a:off x="617756" y="212129"/>
            <a:ext cx="3133373" cy="2088916"/>
          </a:xfrm>
          <a:ln w="12700">
            <a:solidFill>
              <a:srgbClr val="1C73BE"/>
            </a:solidFill>
          </a:ln>
        </p:spPr>
      </p:pic>
      <p:pic>
        <p:nvPicPr>
          <p:cNvPr id="12" name="Picture 11">
            <a:extLst>
              <a:ext uri="{FF2B5EF4-FFF2-40B4-BE49-F238E27FC236}">
                <a16:creationId xmlns:a16="http://schemas.microsoft.com/office/drawing/2014/main" id="{63C7F672-5140-4121-970B-1E28A8B0C266}"/>
              </a:ext>
            </a:extLst>
          </p:cNvPr>
          <p:cNvPicPr>
            <a:picLocks noChangeAspect="1"/>
          </p:cNvPicPr>
          <p:nvPr/>
        </p:nvPicPr>
        <p:blipFill>
          <a:blip r:embed="rId4"/>
          <a:stretch>
            <a:fillRect/>
          </a:stretch>
        </p:blipFill>
        <p:spPr>
          <a:xfrm>
            <a:off x="4863546" y="162299"/>
            <a:ext cx="3220279" cy="2215080"/>
          </a:xfrm>
          <a:prstGeom prst="rect">
            <a:avLst/>
          </a:prstGeom>
          <a:ln w="12700">
            <a:solidFill>
              <a:srgbClr val="1C73BE"/>
            </a:solidFill>
          </a:ln>
        </p:spPr>
      </p:pic>
      <p:pic>
        <p:nvPicPr>
          <p:cNvPr id="14" name="Picture 13">
            <a:extLst>
              <a:ext uri="{FF2B5EF4-FFF2-40B4-BE49-F238E27FC236}">
                <a16:creationId xmlns:a16="http://schemas.microsoft.com/office/drawing/2014/main" id="{40D4C993-9C45-4762-81C0-220B6BF36335}"/>
              </a:ext>
            </a:extLst>
          </p:cNvPr>
          <p:cNvPicPr>
            <a:picLocks noChangeAspect="1"/>
          </p:cNvPicPr>
          <p:nvPr/>
        </p:nvPicPr>
        <p:blipFill>
          <a:blip r:embed="rId5"/>
          <a:stretch>
            <a:fillRect/>
          </a:stretch>
        </p:blipFill>
        <p:spPr>
          <a:xfrm>
            <a:off x="617757" y="2498872"/>
            <a:ext cx="3133373" cy="2083815"/>
          </a:xfrm>
          <a:prstGeom prst="rect">
            <a:avLst/>
          </a:prstGeom>
          <a:ln w="12700">
            <a:solidFill>
              <a:srgbClr val="1C73BE"/>
            </a:solidFill>
          </a:ln>
        </p:spPr>
      </p:pic>
      <p:pic>
        <p:nvPicPr>
          <p:cNvPr id="16" name="Picture 15">
            <a:extLst>
              <a:ext uri="{FF2B5EF4-FFF2-40B4-BE49-F238E27FC236}">
                <a16:creationId xmlns:a16="http://schemas.microsoft.com/office/drawing/2014/main" id="{7E763250-E6FC-4BDC-839A-F557C2B57A08}"/>
              </a:ext>
            </a:extLst>
          </p:cNvPr>
          <p:cNvPicPr>
            <a:picLocks noChangeAspect="1"/>
          </p:cNvPicPr>
          <p:nvPr/>
        </p:nvPicPr>
        <p:blipFill>
          <a:blip r:embed="rId6"/>
          <a:stretch>
            <a:fillRect/>
          </a:stretch>
        </p:blipFill>
        <p:spPr>
          <a:xfrm>
            <a:off x="4710640" y="2597535"/>
            <a:ext cx="3526090" cy="1956980"/>
          </a:xfrm>
          <a:prstGeom prst="rect">
            <a:avLst/>
          </a:prstGeom>
          <a:ln w="12700">
            <a:solidFill>
              <a:srgbClr val="1C73BE"/>
            </a:solidFill>
          </a:ln>
        </p:spPr>
      </p:pic>
    </p:spTree>
    <p:extLst>
      <p:ext uri="{BB962C8B-B14F-4D97-AF65-F5344CB8AC3E}">
        <p14:creationId xmlns:p14="http://schemas.microsoft.com/office/powerpoint/2010/main" val="2962139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64D15965-43A4-42B2-BF2A-71C12D42E0D5}"/>
              </a:ext>
            </a:extLst>
          </p:cNvPr>
          <p:cNvPicPr>
            <a:picLocks noGrp="1" noChangeAspect="1"/>
          </p:cNvPicPr>
          <p:nvPr>
            <p:ph idx="1"/>
          </p:nvPr>
        </p:nvPicPr>
        <p:blipFill>
          <a:blip r:embed="rId2"/>
          <a:stretch>
            <a:fillRect/>
          </a:stretch>
        </p:blipFill>
        <p:spPr>
          <a:xfrm>
            <a:off x="247685" y="385706"/>
            <a:ext cx="8648629" cy="4151342"/>
          </a:xfrm>
        </p:spPr>
      </p:pic>
      <p:sp>
        <p:nvSpPr>
          <p:cNvPr id="3" name="Slide Number Placeholder 2">
            <a:extLst>
              <a:ext uri="{FF2B5EF4-FFF2-40B4-BE49-F238E27FC236}">
                <a16:creationId xmlns:a16="http://schemas.microsoft.com/office/drawing/2014/main" id="{B8623470-916E-4799-9988-09F8FB3E20AB}"/>
              </a:ext>
            </a:extLst>
          </p:cNvPr>
          <p:cNvSpPr>
            <a:spLocks noGrp="1"/>
          </p:cNvSpPr>
          <p:nvPr>
            <p:ph type="sldNum" sz="quarter" idx="12"/>
          </p:nvPr>
        </p:nvSpPr>
        <p:spPr/>
        <p:txBody>
          <a:bodyPr/>
          <a:lstStyle/>
          <a:p>
            <a:fld id="{8261ACF1-7EB5-A94B-A38A-B3243CD45D89}" type="slidenum">
              <a:rPr lang="en-US" smtClean="0"/>
              <a:t>4</a:t>
            </a:fld>
            <a:endParaRPr lang="en-US"/>
          </a:p>
        </p:txBody>
      </p:sp>
    </p:spTree>
    <p:extLst>
      <p:ext uri="{BB962C8B-B14F-4D97-AF65-F5344CB8AC3E}">
        <p14:creationId xmlns:p14="http://schemas.microsoft.com/office/powerpoint/2010/main" val="3148441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959C93-64A8-492D-87F9-337F3E81C168}"/>
              </a:ext>
            </a:extLst>
          </p:cNvPr>
          <p:cNvSpPr>
            <a:spLocks noGrp="1"/>
          </p:cNvSpPr>
          <p:nvPr>
            <p:ph idx="1"/>
          </p:nvPr>
        </p:nvSpPr>
        <p:spPr>
          <a:xfrm>
            <a:off x="509443" y="898620"/>
            <a:ext cx="8450407" cy="3698780"/>
          </a:xfrm>
        </p:spPr>
        <p:txBody>
          <a:bodyPr>
            <a:normAutofit fontScale="32500" lnSpcReduction="20000"/>
          </a:bodyPr>
          <a:lstStyle/>
          <a:p>
            <a:r>
              <a:rPr lang="en-US" sz="4000" b="1" dirty="0"/>
              <a:t>Lifestyle Factors</a:t>
            </a:r>
          </a:p>
          <a:p>
            <a:pPr marL="285750" indent="-285750">
              <a:buFont typeface="Arial" panose="020B0604020202020204" pitchFamily="34" charset="0"/>
              <a:buChar char="•"/>
            </a:pPr>
            <a:r>
              <a:rPr lang="en-US" sz="4000" dirty="0"/>
              <a:t>Poor diet</a:t>
            </a:r>
          </a:p>
          <a:p>
            <a:pPr marL="285750" indent="-285750">
              <a:buFont typeface="Arial" panose="020B0604020202020204" pitchFamily="34" charset="0"/>
              <a:buChar char="•"/>
            </a:pPr>
            <a:r>
              <a:rPr lang="en-US" sz="4000" dirty="0"/>
              <a:t>Sedentary lifestyle</a:t>
            </a:r>
          </a:p>
          <a:p>
            <a:pPr marL="285750" indent="-285750">
              <a:buFont typeface="Arial" panose="020B0604020202020204" pitchFamily="34" charset="0"/>
              <a:buChar char="•"/>
            </a:pPr>
            <a:r>
              <a:rPr lang="en-US" sz="4000" dirty="0"/>
              <a:t>Obesity</a:t>
            </a:r>
          </a:p>
          <a:p>
            <a:pPr marL="285750" indent="-285750">
              <a:buFont typeface="Arial" panose="020B0604020202020204" pitchFamily="34" charset="0"/>
              <a:buChar char="•"/>
            </a:pPr>
            <a:r>
              <a:rPr lang="en-US" sz="4000" dirty="0"/>
              <a:t>Smoking</a:t>
            </a:r>
          </a:p>
          <a:p>
            <a:pPr marL="285750" indent="-285750">
              <a:buFont typeface="Arial" panose="020B0604020202020204" pitchFamily="34" charset="0"/>
              <a:buChar char="•"/>
            </a:pPr>
            <a:r>
              <a:rPr lang="en-US" sz="4000" dirty="0"/>
              <a:t>Heavy alcohol intake</a:t>
            </a:r>
          </a:p>
          <a:p>
            <a:pPr marL="285750" indent="-285750">
              <a:buFont typeface="Arial" panose="020B0604020202020204" pitchFamily="34" charset="0"/>
              <a:buChar char="•"/>
            </a:pPr>
            <a:endParaRPr lang="en-US" sz="4000" dirty="0"/>
          </a:p>
          <a:p>
            <a:r>
              <a:rPr lang="en-US" sz="4000" b="1" dirty="0"/>
              <a:t>Medical History</a:t>
            </a:r>
          </a:p>
          <a:p>
            <a:pPr marL="285750" indent="-285750">
              <a:buFont typeface="Arial" panose="020B0604020202020204" pitchFamily="34" charset="0"/>
              <a:buChar char="•"/>
            </a:pPr>
            <a:r>
              <a:rPr lang="en-US" sz="4000" dirty="0"/>
              <a:t>Age</a:t>
            </a:r>
          </a:p>
          <a:p>
            <a:pPr marL="285750" indent="-285750">
              <a:buFont typeface="Arial" panose="020B0604020202020204" pitchFamily="34" charset="0"/>
              <a:buChar char="•"/>
            </a:pPr>
            <a:r>
              <a:rPr lang="en-US" sz="4000" dirty="0"/>
              <a:t>Adenomatous polyps</a:t>
            </a:r>
          </a:p>
          <a:p>
            <a:pPr marL="285750" indent="-285750">
              <a:buFont typeface="Arial" panose="020B0604020202020204" pitchFamily="34" charset="0"/>
              <a:buChar char="•"/>
            </a:pPr>
            <a:r>
              <a:rPr lang="en-US" sz="4000" dirty="0"/>
              <a:t>Previous CRC</a:t>
            </a:r>
          </a:p>
          <a:p>
            <a:pPr marL="285750" indent="-285750">
              <a:buFont typeface="Arial" panose="020B0604020202020204" pitchFamily="34" charset="0"/>
              <a:buChar char="•"/>
            </a:pPr>
            <a:r>
              <a:rPr lang="en-US" sz="4000" dirty="0"/>
              <a:t>IBD</a:t>
            </a:r>
          </a:p>
          <a:p>
            <a:pPr marL="285750" indent="-285750">
              <a:buFont typeface="Arial" panose="020B0604020202020204" pitchFamily="34" charset="0"/>
              <a:buChar char="•"/>
            </a:pPr>
            <a:r>
              <a:rPr lang="en-US" sz="4000" dirty="0"/>
              <a:t>Type 2 DM</a:t>
            </a:r>
          </a:p>
          <a:p>
            <a:pPr marL="285750" indent="-285750">
              <a:buFont typeface="Arial" panose="020B0604020202020204" pitchFamily="34" charset="0"/>
              <a:buChar char="•"/>
            </a:pPr>
            <a:r>
              <a:rPr lang="en-US" sz="4000" dirty="0"/>
              <a:t>Family history of CRC</a:t>
            </a:r>
          </a:p>
          <a:p>
            <a:pPr marL="285750" indent="-285750">
              <a:buFont typeface="Arial" panose="020B0604020202020204" pitchFamily="34" charset="0"/>
              <a:buChar char="•"/>
            </a:pPr>
            <a:r>
              <a:rPr lang="en-US" sz="4000" dirty="0"/>
              <a:t>Inherited syndromes e.g. FAP, HNPCC</a:t>
            </a:r>
            <a:endParaRPr lang="en-IE" sz="4000"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sz="4000" dirty="0">
              <a:latin typeface="Century Gothic" panose="020B0502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D0B686D2-58BE-40E5-9281-4C637CA2CF90}"/>
              </a:ext>
            </a:extLst>
          </p:cNvPr>
          <p:cNvSpPr>
            <a:spLocks noGrp="1"/>
          </p:cNvSpPr>
          <p:nvPr>
            <p:ph type="sldNum" sz="quarter" idx="12"/>
          </p:nvPr>
        </p:nvSpPr>
        <p:spPr/>
        <p:txBody>
          <a:bodyPr/>
          <a:lstStyle/>
          <a:p>
            <a:fld id="{8261ACF1-7EB5-A94B-A38A-B3243CD45D89}" type="slidenum">
              <a:rPr lang="en-US" smtClean="0"/>
              <a:t>5</a:t>
            </a:fld>
            <a:endParaRPr lang="en-US"/>
          </a:p>
        </p:txBody>
      </p:sp>
      <p:sp>
        <p:nvSpPr>
          <p:cNvPr id="4" name="Title 3">
            <a:extLst>
              <a:ext uri="{FF2B5EF4-FFF2-40B4-BE49-F238E27FC236}">
                <a16:creationId xmlns:a16="http://schemas.microsoft.com/office/drawing/2014/main" id="{33FAC5A9-6919-4164-973B-374307B89D70}"/>
              </a:ext>
            </a:extLst>
          </p:cNvPr>
          <p:cNvSpPr>
            <a:spLocks noGrp="1"/>
          </p:cNvSpPr>
          <p:nvPr>
            <p:ph type="title"/>
          </p:nvPr>
        </p:nvSpPr>
        <p:spPr>
          <a:xfrm>
            <a:off x="509443" y="-20877"/>
            <a:ext cx="8229600" cy="638319"/>
          </a:xfrm>
        </p:spPr>
        <p:txBody>
          <a:bodyPr/>
          <a:lstStyle/>
          <a:p>
            <a:r>
              <a:rPr lang="en-US" dirty="0"/>
              <a:t>Risk Factors for Colorectal Cancer</a:t>
            </a:r>
            <a:endParaRPr lang="en-IE" dirty="0">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2460823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959C93-64A8-492D-87F9-337F3E81C168}"/>
              </a:ext>
            </a:extLst>
          </p:cNvPr>
          <p:cNvSpPr>
            <a:spLocks noGrp="1"/>
          </p:cNvSpPr>
          <p:nvPr>
            <p:ph idx="1"/>
          </p:nvPr>
        </p:nvSpPr>
        <p:spPr>
          <a:xfrm>
            <a:off x="509443" y="898620"/>
            <a:ext cx="5122731" cy="1863006"/>
          </a:xfrm>
        </p:spPr>
        <p:txBody>
          <a:bodyPr>
            <a:normAutofit fontScale="70000" lnSpcReduction="20000"/>
          </a:bodyPr>
          <a:lstStyle/>
          <a:p>
            <a:pPr marL="285750" indent="-285750">
              <a:buFont typeface="Arial" panose="020B0604020202020204" pitchFamily="34" charset="0"/>
              <a:buChar char="•"/>
            </a:pPr>
            <a:r>
              <a:rPr lang="en-US" dirty="0"/>
              <a:t>2nd most common cause of cancer death in men &amp; women</a:t>
            </a:r>
          </a:p>
          <a:p>
            <a:endParaRPr lang="en-US" dirty="0"/>
          </a:p>
          <a:p>
            <a:pPr marL="285750" indent="-285750">
              <a:buFont typeface="Arial" panose="020B0604020202020204" pitchFamily="34" charset="0"/>
              <a:buChar char="•"/>
            </a:pPr>
            <a:r>
              <a:rPr lang="en-US" dirty="0"/>
              <a:t>Risk Factors include</a:t>
            </a:r>
          </a:p>
          <a:p>
            <a:pPr lvl="1"/>
            <a:r>
              <a:rPr lang="en-US" dirty="0"/>
              <a:t>Age</a:t>
            </a:r>
          </a:p>
          <a:p>
            <a:pPr lvl="1"/>
            <a:r>
              <a:rPr lang="en-US" dirty="0"/>
              <a:t>Pre-existing polyps</a:t>
            </a:r>
          </a:p>
          <a:p>
            <a:pPr lvl="1"/>
            <a:r>
              <a:rPr lang="en-US" dirty="0"/>
              <a:t>Familial Hx (increased risk if first-degree relative)</a:t>
            </a:r>
          </a:p>
          <a:p>
            <a:pPr lvl="1"/>
            <a:r>
              <a:rPr lang="en-US" dirty="0"/>
              <a:t>Genetics (Lynch syndrome, FAP, AFAP, MAP, PJS, JPS etc.) </a:t>
            </a:r>
          </a:p>
          <a:p>
            <a:pPr lvl="1"/>
            <a:r>
              <a:rPr lang="en-US" dirty="0"/>
              <a:t>Chronic inflammation (UC/CD)</a:t>
            </a:r>
          </a:p>
          <a:p>
            <a:pPr lvl="1"/>
            <a:r>
              <a:rPr lang="en-US" dirty="0"/>
              <a:t>Diet</a:t>
            </a:r>
          </a:p>
          <a:p>
            <a:pPr lvl="1"/>
            <a:r>
              <a:rPr lang="en-US" dirty="0"/>
              <a:t>Sedentary lifestyle</a:t>
            </a:r>
          </a:p>
          <a:p>
            <a:endParaRPr lang="en-IE" dirty="0">
              <a:latin typeface="Century Gothic" panose="020B0502020202020204" pitchFamily="34" charset="0"/>
              <a:ea typeface="Microsoft Sans Serif" panose="020B0604020202020204" pitchFamily="34" charset="0"/>
              <a:cs typeface="Microsoft Sans Serif"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Browallia New" panose="020B0604020202020204" pitchFamily="34" charset="-34"/>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D0B686D2-58BE-40E5-9281-4C637CA2CF90}"/>
              </a:ext>
            </a:extLst>
          </p:cNvPr>
          <p:cNvSpPr>
            <a:spLocks noGrp="1"/>
          </p:cNvSpPr>
          <p:nvPr>
            <p:ph type="sldNum" sz="quarter" idx="12"/>
          </p:nvPr>
        </p:nvSpPr>
        <p:spPr/>
        <p:txBody>
          <a:bodyPr/>
          <a:lstStyle/>
          <a:p>
            <a:fld id="{8261ACF1-7EB5-A94B-A38A-B3243CD45D89}" type="slidenum">
              <a:rPr lang="en-US" smtClean="0"/>
              <a:t>6</a:t>
            </a:fld>
            <a:endParaRPr lang="en-US"/>
          </a:p>
        </p:txBody>
      </p:sp>
      <p:sp>
        <p:nvSpPr>
          <p:cNvPr id="4" name="Title 3">
            <a:extLst>
              <a:ext uri="{FF2B5EF4-FFF2-40B4-BE49-F238E27FC236}">
                <a16:creationId xmlns:a16="http://schemas.microsoft.com/office/drawing/2014/main" id="{33FAC5A9-6919-4164-973B-374307B89D70}"/>
              </a:ext>
            </a:extLst>
          </p:cNvPr>
          <p:cNvSpPr>
            <a:spLocks noGrp="1"/>
          </p:cNvSpPr>
          <p:nvPr>
            <p:ph type="title"/>
          </p:nvPr>
        </p:nvSpPr>
        <p:spPr>
          <a:xfrm>
            <a:off x="509443" y="-20877"/>
            <a:ext cx="8229600" cy="638319"/>
          </a:xfrm>
        </p:spPr>
        <p:txBody>
          <a:bodyPr/>
          <a:lstStyle/>
          <a:p>
            <a:r>
              <a:rPr lang="en-US" dirty="0"/>
              <a:t>CRC RFs &amp; PC</a:t>
            </a:r>
            <a:endParaRPr lang="en-IE" dirty="0">
              <a:latin typeface="Century Gothic" panose="020B0502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5C869F20-4B25-4405-B772-E1112FD6084C}"/>
              </a:ext>
            </a:extLst>
          </p:cNvPr>
          <p:cNvPicPr>
            <a:picLocks noChangeAspect="1"/>
          </p:cNvPicPr>
          <p:nvPr/>
        </p:nvPicPr>
        <p:blipFill>
          <a:blip r:embed="rId3"/>
          <a:stretch>
            <a:fillRect/>
          </a:stretch>
        </p:blipFill>
        <p:spPr>
          <a:xfrm>
            <a:off x="1406490" y="2850248"/>
            <a:ext cx="6331019" cy="1506919"/>
          </a:xfrm>
          <a:prstGeom prst="rect">
            <a:avLst/>
          </a:prstGeom>
        </p:spPr>
      </p:pic>
      <p:pic>
        <p:nvPicPr>
          <p:cNvPr id="9" name="Picture 8">
            <a:extLst>
              <a:ext uri="{FF2B5EF4-FFF2-40B4-BE49-F238E27FC236}">
                <a16:creationId xmlns:a16="http://schemas.microsoft.com/office/drawing/2014/main" id="{C2F51250-D931-45A8-A837-F86B51145D60}"/>
              </a:ext>
            </a:extLst>
          </p:cNvPr>
          <p:cNvPicPr>
            <a:picLocks noChangeAspect="1"/>
          </p:cNvPicPr>
          <p:nvPr/>
        </p:nvPicPr>
        <p:blipFill>
          <a:blip r:embed="rId4"/>
          <a:stretch>
            <a:fillRect/>
          </a:stretch>
        </p:blipFill>
        <p:spPr>
          <a:xfrm>
            <a:off x="5709318" y="897243"/>
            <a:ext cx="2427517" cy="1673203"/>
          </a:xfrm>
          <a:prstGeom prst="rect">
            <a:avLst/>
          </a:prstGeom>
          <a:ln w="12700">
            <a:solidFill>
              <a:srgbClr val="1C73BE"/>
            </a:solidFill>
          </a:ln>
        </p:spPr>
      </p:pic>
    </p:spTree>
    <p:extLst>
      <p:ext uri="{BB962C8B-B14F-4D97-AF65-F5344CB8AC3E}">
        <p14:creationId xmlns:p14="http://schemas.microsoft.com/office/powerpoint/2010/main" val="24613046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959C93-64A8-492D-87F9-337F3E81C168}"/>
              </a:ext>
            </a:extLst>
          </p:cNvPr>
          <p:cNvSpPr>
            <a:spLocks noGrp="1"/>
          </p:cNvSpPr>
          <p:nvPr>
            <p:ph idx="1"/>
          </p:nvPr>
        </p:nvSpPr>
        <p:spPr/>
        <p:txBody>
          <a:bodyPr>
            <a:normAutofit fontScale="70000" lnSpcReduction="20000"/>
          </a:bodyPr>
          <a:lstStyle/>
          <a:p>
            <a:r>
              <a:rPr lang="en-US" b="1" dirty="0"/>
              <a:t>Case 1:</a:t>
            </a:r>
          </a:p>
          <a:p>
            <a:pPr marL="285750" indent="-285750">
              <a:buFont typeface="Arial" panose="020B0604020202020204" pitchFamily="34" charset="0"/>
              <a:buChar char="•"/>
            </a:pPr>
            <a:r>
              <a:rPr lang="en-US" dirty="0"/>
              <a:t>63 </a:t>
            </a:r>
            <a:r>
              <a:rPr lang="en-US" dirty="0" err="1"/>
              <a:t>yr</a:t>
            </a:r>
            <a:r>
              <a:rPr lang="en-US" dirty="0"/>
              <a:t> old male </a:t>
            </a:r>
          </a:p>
          <a:p>
            <a:pPr marL="285750" indent="-285750">
              <a:buFont typeface="Arial" panose="020B0604020202020204" pitchFamily="34" charset="0"/>
              <a:buChar char="•"/>
            </a:pPr>
            <a:r>
              <a:rPr lang="en-US" dirty="0"/>
              <a:t>3 month history of altered bowel habits</a:t>
            </a:r>
          </a:p>
          <a:p>
            <a:pPr marL="285750" indent="-285750">
              <a:buFont typeface="Arial" panose="020B0604020202020204" pitchFamily="34" charset="0"/>
              <a:buChar char="•"/>
            </a:pPr>
            <a:r>
              <a:rPr lang="en-US" dirty="0"/>
              <a:t>Hb 10.7g/dl </a:t>
            </a:r>
          </a:p>
          <a:p>
            <a:pPr marL="285750" indent="-285750">
              <a:buFont typeface="Arial" panose="020B0604020202020204" pitchFamily="34" charset="0"/>
              <a:buChar char="•"/>
            </a:pPr>
            <a:r>
              <a:rPr lang="en-US" dirty="0"/>
              <a:t>Ferritin low</a:t>
            </a:r>
          </a:p>
          <a:p>
            <a:pPr marL="285750" indent="-285750">
              <a:buFont typeface="Arial" panose="020B0604020202020204" pitchFamily="34" charset="0"/>
              <a:buChar char="•"/>
            </a:pPr>
            <a:r>
              <a:rPr lang="en-US" dirty="0"/>
              <a:t>Examination unremarkable</a:t>
            </a:r>
          </a:p>
          <a:p>
            <a:endParaRPr lang="en-US" b="1" dirty="0"/>
          </a:p>
          <a:p>
            <a:r>
              <a:rPr lang="en-US" b="1" dirty="0"/>
              <a:t>Case 2:</a:t>
            </a:r>
          </a:p>
          <a:p>
            <a:pPr marL="285750" indent="-285750">
              <a:buFont typeface="Arial" panose="020B0604020202020204" pitchFamily="34" charset="0"/>
              <a:buChar char="•"/>
            </a:pPr>
            <a:r>
              <a:rPr lang="en-US" dirty="0"/>
              <a:t>38 </a:t>
            </a:r>
            <a:r>
              <a:rPr lang="en-US" dirty="0" err="1"/>
              <a:t>yr</a:t>
            </a:r>
            <a:r>
              <a:rPr lang="en-US" dirty="0"/>
              <a:t> old female</a:t>
            </a:r>
          </a:p>
          <a:p>
            <a:pPr marL="285750" indent="-285750">
              <a:buFont typeface="Arial" panose="020B0604020202020204" pitchFamily="34" charset="0"/>
              <a:buChar char="•"/>
            </a:pPr>
            <a:r>
              <a:rPr lang="en-US" dirty="0"/>
              <a:t>4 day hx </a:t>
            </a:r>
          </a:p>
          <a:p>
            <a:pPr marL="285750" indent="-285750">
              <a:buFont typeface="Arial" panose="020B0604020202020204" pitchFamily="34" charset="0"/>
              <a:buChar char="•"/>
            </a:pPr>
            <a:r>
              <a:rPr lang="en-US" dirty="0"/>
              <a:t>Bloody </a:t>
            </a:r>
            <a:r>
              <a:rPr lang="en-US" dirty="0" err="1"/>
              <a:t>diarrhoea</a:t>
            </a:r>
            <a:endParaRPr lang="en-US" dirty="0"/>
          </a:p>
          <a:p>
            <a:pPr marL="285750" indent="-285750">
              <a:buFont typeface="Arial" panose="020B0604020202020204" pitchFamily="34" charset="0"/>
              <a:buChar char="•"/>
            </a:pPr>
            <a:r>
              <a:rPr lang="en-US" dirty="0"/>
              <a:t>No weight loss or </a:t>
            </a:r>
            <a:r>
              <a:rPr lang="en-US" dirty="0" err="1"/>
              <a:t>anaemia</a:t>
            </a:r>
            <a:r>
              <a:rPr lang="en-US" dirty="0"/>
              <a:t> and otherwise well.</a:t>
            </a:r>
          </a:p>
          <a:p>
            <a:endParaRPr lang="en-US" b="1" dirty="0"/>
          </a:p>
          <a:p>
            <a:r>
              <a:rPr lang="en-US" b="1" dirty="0"/>
              <a:t>Case 3:</a:t>
            </a:r>
          </a:p>
          <a:p>
            <a:pPr marL="285750" indent="-285750">
              <a:buFont typeface="Arial" panose="020B0604020202020204" pitchFamily="34" charset="0"/>
              <a:buChar char="•"/>
            </a:pPr>
            <a:r>
              <a:rPr lang="en-US" dirty="0"/>
              <a:t>46 </a:t>
            </a:r>
            <a:r>
              <a:rPr lang="en-US" dirty="0" err="1"/>
              <a:t>yr</a:t>
            </a:r>
            <a:r>
              <a:rPr lang="en-US" dirty="0"/>
              <a:t> old</a:t>
            </a:r>
          </a:p>
          <a:p>
            <a:pPr marL="285750" indent="-285750">
              <a:buFont typeface="Arial" panose="020B0604020202020204" pitchFamily="34" charset="0"/>
              <a:buChar char="•"/>
            </a:pPr>
            <a:r>
              <a:rPr lang="en-US" dirty="0"/>
              <a:t>“</a:t>
            </a:r>
            <a:r>
              <a:rPr lang="en-US" dirty="0" err="1"/>
              <a:t>Haemorrhoids</a:t>
            </a:r>
            <a:r>
              <a:rPr lang="en-US" dirty="0"/>
              <a:t>”</a:t>
            </a:r>
          </a:p>
          <a:p>
            <a:pPr marL="285750" indent="-285750">
              <a:buFont typeface="Arial" panose="020B0604020202020204" pitchFamily="34" charset="0"/>
              <a:buChar char="•"/>
            </a:pPr>
            <a:r>
              <a:rPr lang="en-US" dirty="0"/>
              <a:t>6/12 Hx rectal bleeding </a:t>
            </a:r>
          </a:p>
          <a:p>
            <a:pPr marL="285750" indent="-285750">
              <a:buFont typeface="Arial" panose="020B0604020202020204" pitchFamily="34" charset="0"/>
              <a:buChar char="•"/>
            </a:pPr>
            <a:r>
              <a:rPr lang="en-US" dirty="0"/>
              <a:t>New altered bowel habit</a:t>
            </a:r>
          </a:p>
          <a:p>
            <a:pPr marL="285750" indent="-285750">
              <a:buFont typeface="Arial" panose="020B0604020202020204" pitchFamily="34" charset="0"/>
              <a:buChar char="•"/>
            </a:pPr>
            <a:r>
              <a:rPr lang="en-US" dirty="0"/>
              <a:t>Family history CRC.</a:t>
            </a:r>
          </a:p>
          <a:p>
            <a:pPr marL="285750" indent="-285750">
              <a:buFont typeface="Arial" panose="020B0604020202020204" pitchFamily="34" charset="0"/>
              <a:buChar char="•"/>
            </a:pPr>
            <a:endParaRPr lang="en-IE" dirty="0">
              <a:latin typeface="Century Gothic" panose="020B0502020202020204" pitchFamily="34" charset="0"/>
              <a:ea typeface="Microsoft Sans Serif" panose="020B0604020202020204" pitchFamily="34" charset="0"/>
              <a:cs typeface="Microsoft Sans Serif"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Browallia New" panose="020B0604020202020204" pitchFamily="34" charset="-34"/>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D0B686D2-58BE-40E5-9281-4C637CA2CF90}"/>
              </a:ext>
            </a:extLst>
          </p:cNvPr>
          <p:cNvSpPr>
            <a:spLocks noGrp="1"/>
          </p:cNvSpPr>
          <p:nvPr>
            <p:ph type="sldNum" sz="quarter" idx="12"/>
          </p:nvPr>
        </p:nvSpPr>
        <p:spPr/>
        <p:txBody>
          <a:bodyPr/>
          <a:lstStyle/>
          <a:p>
            <a:fld id="{8261ACF1-7EB5-A94B-A38A-B3243CD45D89}" type="slidenum">
              <a:rPr lang="en-US" smtClean="0"/>
              <a:t>7</a:t>
            </a:fld>
            <a:endParaRPr lang="en-US"/>
          </a:p>
        </p:txBody>
      </p:sp>
      <p:sp>
        <p:nvSpPr>
          <p:cNvPr id="4" name="Title 3">
            <a:extLst>
              <a:ext uri="{FF2B5EF4-FFF2-40B4-BE49-F238E27FC236}">
                <a16:creationId xmlns:a16="http://schemas.microsoft.com/office/drawing/2014/main" id="{33FAC5A9-6919-4164-973B-374307B89D70}"/>
              </a:ext>
            </a:extLst>
          </p:cNvPr>
          <p:cNvSpPr>
            <a:spLocks noGrp="1"/>
          </p:cNvSpPr>
          <p:nvPr>
            <p:ph type="title"/>
          </p:nvPr>
        </p:nvSpPr>
        <p:spPr>
          <a:xfrm>
            <a:off x="509443" y="-20877"/>
            <a:ext cx="8229600" cy="638319"/>
          </a:xfrm>
        </p:spPr>
        <p:txBody>
          <a:bodyPr/>
          <a:lstStyle/>
          <a:p>
            <a:r>
              <a:rPr lang="en-US" dirty="0"/>
              <a:t>Who needs investigation – how can we make the referral work ?</a:t>
            </a:r>
            <a:endParaRPr lang="en-IE" dirty="0">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2119663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9E27A5FA-1314-45FF-8534-F5B6871E3F77}"/>
              </a:ext>
            </a:extLst>
          </p:cNvPr>
          <p:cNvPicPr>
            <a:picLocks noGrp="1" noChangeAspect="1"/>
          </p:cNvPicPr>
          <p:nvPr>
            <p:ph idx="1"/>
          </p:nvPr>
        </p:nvPicPr>
        <p:blipFill>
          <a:blip r:embed="rId2"/>
          <a:stretch>
            <a:fillRect/>
          </a:stretch>
        </p:blipFill>
        <p:spPr>
          <a:xfrm>
            <a:off x="3201865" y="754244"/>
            <a:ext cx="2740270" cy="3876216"/>
          </a:xfrm>
          <a:ln w="12700">
            <a:solidFill>
              <a:srgbClr val="1C73BE"/>
            </a:solidFill>
          </a:ln>
        </p:spPr>
      </p:pic>
      <p:sp>
        <p:nvSpPr>
          <p:cNvPr id="3" name="Slide Number Placeholder 2">
            <a:extLst>
              <a:ext uri="{FF2B5EF4-FFF2-40B4-BE49-F238E27FC236}">
                <a16:creationId xmlns:a16="http://schemas.microsoft.com/office/drawing/2014/main" id="{5DC03A8F-8D1A-4B5A-A690-F6F347A2AC8C}"/>
              </a:ext>
            </a:extLst>
          </p:cNvPr>
          <p:cNvSpPr>
            <a:spLocks noGrp="1"/>
          </p:cNvSpPr>
          <p:nvPr>
            <p:ph type="sldNum" sz="quarter" idx="12"/>
          </p:nvPr>
        </p:nvSpPr>
        <p:spPr/>
        <p:txBody>
          <a:bodyPr/>
          <a:lstStyle/>
          <a:p>
            <a:fld id="{8261ACF1-7EB5-A94B-A38A-B3243CD45D89}" type="slidenum">
              <a:rPr lang="en-US" smtClean="0"/>
              <a:t>8</a:t>
            </a:fld>
            <a:endParaRPr lang="en-US"/>
          </a:p>
        </p:txBody>
      </p:sp>
      <p:sp>
        <p:nvSpPr>
          <p:cNvPr id="7" name="Title 3">
            <a:extLst>
              <a:ext uri="{FF2B5EF4-FFF2-40B4-BE49-F238E27FC236}">
                <a16:creationId xmlns:a16="http://schemas.microsoft.com/office/drawing/2014/main" id="{B8E8E4E4-2A64-42C1-9452-1D9EE6B6E7FB}"/>
              </a:ext>
            </a:extLst>
          </p:cNvPr>
          <p:cNvSpPr>
            <a:spLocks noGrp="1"/>
          </p:cNvSpPr>
          <p:nvPr>
            <p:ph type="title"/>
          </p:nvPr>
        </p:nvSpPr>
        <p:spPr>
          <a:xfrm>
            <a:off x="509443" y="-20877"/>
            <a:ext cx="8229600" cy="638319"/>
          </a:xfrm>
        </p:spPr>
        <p:txBody>
          <a:bodyPr/>
          <a:lstStyle/>
          <a:p>
            <a:r>
              <a:rPr lang="en-IE" dirty="0">
                <a:cs typeface="Calibri" panose="020F0502020204030204" pitchFamily="34" charset="0"/>
              </a:rPr>
              <a:t>Indications for Colonoscopy</a:t>
            </a:r>
          </a:p>
        </p:txBody>
      </p:sp>
    </p:spTree>
    <p:extLst>
      <p:ext uri="{BB962C8B-B14F-4D97-AF65-F5344CB8AC3E}">
        <p14:creationId xmlns:p14="http://schemas.microsoft.com/office/powerpoint/2010/main" val="3180913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B6BE434-379D-044F-8C55-96AE765092DC}"/>
              </a:ext>
            </a:extLst>
          </p:cNvPr>
          <p:cNvSpPr>
            <a:spLocks noGrp="1"/>
          </p:cNvSpPr>
          <p:nvPr>
            <p:ph type="sldNum" sz="quarter" idx="12"/>
          </p:nvPr>
        </p:nvSpPr>
        <p:spPr/>
        <p:txBody>
          <a:bodyPr/>
          <a:lstStyle/>
          <a:p>
            <a:fld id="{8261ACF1-7EB5-A94B-A38A-B3243CD45D89}" type="slidenum">
              <a:rPr lang="en-US" smtClean="0"/>
              <a:t>9</a:t>
            </a:fld>
            <a:endParaRPr lang="en-US"/>
          </a:p>
        </p:txBody>
      </p:sp>
      <p:pic>
        <p:nvPicPr>
          <p:cNvPr id="10" name="Content Placeholder 9">
            <a:extLst>
              <a:ext uri="{FF2B5EF4-FFF2-40B4-BE49-F238E27FC236}">
                <a16:creationId xmlns:a16="http://schemas.microsoft.com/office/drawing/2014/main" id="{AFBBEBBA-D957-45C0-B2EE-188AFFE7371E}"/>
              </a:ext>
            </a:extLst>
          </p:cNvPr>
          <p:cNvPicPr>
            <a:picLocks noGrp="1" noChangeAspect="1"/>
          </p:cNvPicPr>
          <p:nvPr>
            <p:ph idx="1"/>
          </p:nvPr>
        </p:nvPicPr>
        <p:blipFill>
          <a:blip r:embed="rId2"/>
          <a:stretch>
            <a:fillRect/>
          </a:stretch>
        </p:blipFill>
        <p:spPr>
          <a:xfrm>
            <a:off x="404957" y="406521"/>
            <a:ext cx="8334086" cy="4330457"/>
          </a:xfrm>
        </p:spPr>
      </p:pic>
    </p:spTree>
    <p:extLst>
      <p:ext uri="{BB962C8B-B14F-4D97-AF65-F5344CB8AC3E}">
        <p14:creationId xmlns:p14="http://schemas.microsoft.com/office/powerpoint/2010/main" val="12407674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959C93-64A8-492D-87F9-337F3E81C168}"/>
              </a:ext>
            </a:extLst>
          </p:cNvPr>
          <p:cNvSpPr>
            <a:spLocks noGrp="1"/>
          </p:cNvSpPr>
          <p:nvPr>
            <p:ph idx="1"/>
          </p:nvPr>
        </p:nvSpPr>
        <p:spPr/>
        <p:txBody>
          <a:bodyPr>
            <a:normAutofit/>
          </a:bodyPr>
          <a:lstStyle/>
          <a:p>
            <a:pPr marL="285750" indent="-285750">
              <a:buFont typeface="Arial" panose="020B0604020202020204" pitchFamily="34" charset="0"/>
              <a:buChar char="•"/>
            </a:pPr>
            <a:r>
              <a:rPr lang="en-US" dirty="0" err="1"/>
              <a:t>Caecal</a:t>
            </a:r>
            <a:r>
              <a:rPr lang="en-US" dirty="0"/>
              <a:t> intubation rate			</a:t>
            </a:r>
          </a:p>
          <a:p>
            <a:pPr marL="285750" indent="-285750">
              <a:buFont typeface="Arial" panose="020B0604020202020204" pitchFamily="34" charset="0"/>
              <a:buChar char="•"/>
            </a:pPr>
            <a:r>
              <a:rPr lang="en-US" dirty="0"/>
              <a:t>Polyp detection rate/SSL			</a:t>
            </a:r>
          </a:p>
          <a:p>
            <a:pPr marL="285750" indent="-285750">
              <a:buFont typeface="Arial" panose="020B0604020202020204" pitchFamily="34" charset="0"/>
              <a:buChar char="•"/>
            </a:pPr>
            <a:r>
              <a:rPr lang="en-US" dirty="0"/>
              <a:t>Adenoma detection rate		</a:t>
            </a:r>
          </a:p>
          <a:p>
            <a:pPr marL="285750" indent="-285750">
              <a:buFont typeface="Arial" panose="020B0604020202020204" pitchFamily="34" charset="0"/>
              <a:buChar char="•"/>
            </a:pPr>
            <a:r>
              <a:rPr lang="en-US" dirty="0"/>
              <a:t>Complication rate</a:t>
            </a:r>
          </a:p>
          <a:p>
            <a:pPr marL="285750" indent="-285750">
              <a:buFont typeface="Arial" panose="020B0604020202020204" pitchFamily="34" charset="0"/>
              <a:buChar char="•"/>
            </a:pPr>
            <a:r>
              <a:rPr lang="en-US" dirty="0"/>
              <a:t>Bowel prep quality</a:t>
            </a:r>
          </a:p>
          <a:p>
            <a:pPr marL="285750" indent="-285750">
              <a:buFont typeface="Arial" panose="020B0604020202020204" pitchFamily="34" charset="0"/>
              <a:buChar char="•"/>
            </a:pPr>
            <a:r>
              <a:rPr lang="en-US" dirty="0"/>
              <a:t>Withdrawal time				</a:t>
            </a:r>
          </a:p>
          <a:p>
            <a:pPr marL="285750" indent="-285750">
              <a:buFont typeface="Arial" panose="020B0604020202020204" pitchFamily="34" charset="0"/>
              <a:buChar char="•"/>
            </a:pPr>
            <a:r>
              <a:rPr lang="en-US" dirty="0"/>
              <a:t>Comfort score				</a:t>
            </a:r>
          </a:p>
          <a:p>
            <a:pPr marL="285750" indent="-285750">
              <a:buFont typeface="Arial" panose="020B0604020202020204" pitchFamily="34" charset="0"/>
              <a:buChar char="•"/>
            </a:pPr>
            <a:r>
              <a:rPr lang="en-US" dirty="0"/>
              <a:t>Sedation levels</a:t>
            </a:r>
          </a:p>
          <a:p>
            <a:pPr marL="285750" indent="-285750">
              <a:buFont typeface="Arial" panose="020B0604020202020204" pitchFamily="34" charset="0"/>
              <a:buChar char="•"/>
            </a:pPr>
            <a:r>
              <a:rPr lang="en-US" dirty="0"/>
              <a:t>J </a:t>
            </a:r>
            <a:r>
              <a:rPr lang="en-US" dirty="0" err="1"/>
              <a:t>manoeuvre</a:t>
            </a:r>
            <a:r>
              <a:rPr lang="en-US" dirty="0"/>
              <a:t> rectum</a:t>
            </a:r>
          </a:p>
          <a:p>
            <a:pPr marL="285750" indent="-285750">
              <a:buFont typeface="Arial" panose="020B0604020202020204" pitchFamily="34" charset="0"/>
              <a:buChar char="•"/>
            </a:pPr>
            <a:r>
              <a:rPr lang="en-US" dirty="0"/>
              <a:t>Patient satisfaction</a:t>
            </a:r>
          </a:p>
          <a:p>
            <a:pPr marL="285750" indent="-285750">
              <a:buFont typeface="Arial" panose="020B0604020202020204" pitchFamily="34" charset="0"/>
              <a:buChar char="•"/>
            </a:pPr>
            <a:endParaRPr lang="en-IE" dirty="0">
              <a:latin typeface="Century Gothic" panose="020B0502020202020204" pitchFamily="34" charset="0"/>
              <a:ea typeface="Microsoft Sans Serif" panose="020B0604020202020204" pitchFamily="34" charset="0"/>
              <a:cs typeface="Microsoft Sans Serif"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Browallia New" panose="020B0604020202020204" pitchFamily="34" charset="-34"/>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D0B686D2-58BE-40E5-9281-4C637CA2CF90}"/>
              </a:ext>
            </a:extLst>
          </p:cNvPr>
          <p:cNvSpPr>
            <a:spLocks noGrp="1"/>
          </p:cNvSpPr>
          <p:nvPr>
            <p:ph type="sldNum" sz="quarter" idx="12"/>
          </p:nvPr>
        </p:nvSpPr>
        <p:spPr/>
        <p:txBody>
          <a:bodyPr/>
          <a:lstStyle/>
          <a:p>
            <a:fld id="{8261ACF1-7EB5-A94B-A38A-B3243CD45D89}" type="slidenum">
              <a:rPr lang="en-US" smtClean="0"/>
              <a:t>10</a:t>
            </a:fld>
            <a:endParaRPr lang="en-US"/>
          </a:p>
        </p:txBody>
      </p:sp>
      <p:sp>
        <p:nvSpPr>
          <p:cNvPr id="4" name="Title 3">
            <a:extLst>
              <a:ext uri="{FF2B5EF4-FFF2-40B4-BE49-F238E27FC236}">
                <a16:creationId xmlns:a16="http://schemas.microsoft.com/office/drawing/2014/main" id="{33FAC5A9-6919-4164-973B-374307B89D70}"/>
              </a:ext>
            </a:extLst>
          </p:cNvPr>
          <p:cNvSpPr>
            <a:spLocks noGrp="1"/>
          </p:cNvSpPr>
          <p:nvPr>
            <p:ph type="title"/>
          </p:nvPr>
        </p:nvSpPr>
        <p:spPr>
          <a:xfrm>
            <a:off x="509443" y="-20877"/>
            <a:ext cx="8229600" cy="638319"/>
          </a:xfrm>
        </p:spPr>
        <p:txBody>
          <a:bodyPr/>
          <a:lstStyle/>
          <a:p>
            <a:r>
              <a:rPr lang="en-US" dirty="0"/>
              <a:t>KPI’s for Colonoscopy</a:t>
            </a:r>
            <a:endParaRPr lang="en-IE" dirty="0">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3824004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959C93-64A8-492D-87F9-337F3E81C168}"/>
              </a:ext>
            </a:extLst>
          </p:cNvPr>
          <p:cNvSpPr>
            <a:spLocks noGrp="1"/>
          </p:cNvSpPr>
          <p:nvPr>
            <p:ph idx="1"/>
          </p:nvPr>
        </p:nvSpPr>
        <p:spPr/>
        <p:txBody>
          <a:bodyPr>
            <a:normAutofit/>
          </a:bodyPr>
          <a:lstStyle/>
          <a:p>
            <a:pPr marL="285750" indent="-285750">
              <a:buFont typeface="Arial" panose="020B0604020202020204" pitchFamily="34" charset="0"/>
              <a:buChar char="•"/>
            </a:pPr>
            <a:r>
              <a:rPr lang="en-US" dirty="0"/>
              <a:t>Precious resource	</a:t>
            </a:r>
          </a:p>
          <a:p>
            <a:pPr marL="285750" indent="-285750">
              <a:buFont typeface="Arial" panose="020B0604020202020204" pitchFamily="34" charset="0"/>
              <a:buChar char="•"/>
            </a:pPr>
            <a:r>
              <a:rPr lang="en-US" dirty="0"/>
              <a:t>Increasing population</a:t>
            </a:r>
          </a:p>
          <a:p>
            <a:pPr marL="285750" indent="-285750">
              <a:buFont typeface="Arial" panose="020B0604020202020204" pitchFamily="34" charset="0"/>
              <a:buChar char="•"/>
            </a:pPr>
            <a:r>
              <a:rPr lang="en-US" dirty="0"/>
              <a:t>Increasing number of patients</a:t>
            </a:r>
          </a:p>
          <a:p>
            <a:pPr marL="285750" indent="-285750">
              <a:buFont typeface="Arial" panose="020B0604020202020204" pitchFamily="34" charset="0"/>
              <a:buChar char="•"/>
            </a:pPr>
            <a:r>
              <a:rPr lang="en-US" dirty="0"/>
              <a:t>How to manage ?</a:t>
            </a:r>
          </a:p>
          <a:p>
            <a:pPr marL="285750" indent="-285750">
              <a:buFont typeface="Arial" panose="020B0604020202020204" pitchFamily="34" charset="0"/>
              <a:buChar char="•"/>
            </a:pPr>
            <a:r>
              <a:rPr lang="en-US" dirty="0"/>
              <a:t>How to </a:t>
            </a:r>
            <a:r>
              <a:rPr lang="en-US" dirty="0" err="1"/>
              <a:t>prioritise</a:t>
            </a:r>
            <a:r>
              <a:rPr lang="en-US" dirty="0"/>
              <a:t>?</a:t>
            </a:r>
          </a:p>
          <a:p>
            <a:pPr marL="285750" indent="-285750">
              <a:buFont typeface="Arial" panose="020B0604020202020204" pitchFamily="34" charset="0"/>
              <a:buChar char="•"/>
            </a:pPr>
            <a:r>
              <a:rPr lang="en-US" dirty="0"/>
              <a:t>How to triage ?</a:t>
            </a:r>
          </a:p>
          <a:p>
            <a:pPr marL="285750" indent="-285750">
              <a:buFont typeface="Arial" panose="020B0604020202020204" pitchFamily="34" charset="0"/>
              <a:buChar char="•"/>
            </a:pPr>
            <a:endParaRPr lang="en-IE" dirty="0">
              <a:latin typeface="Century Gothic" panose="020B0502020202020204" pitchFamily="34" charset="0"/>
              <a:ea typeface="Microsoft Sans Serif" panose="020B0604020202020204" pitchFamily="34" charset="0"/>
              <a:cs typeface="Microsoft Sans Serif"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Browallia New" panose="020B0604020202020204" pitchFamily="34" charset="-34"/>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D0B686D2-58BE-40E5-9281-4C637CA2CF90}"/>
              </a:ext>
            </a:extLst>
          </p:cNvPr>
          <p:cNvSpPr>
            <a:spLocks noGrp="1"/>
          </p:cNvSpPr>
          <p:nvPr>
            <p:ph type="sldNum" sz="quarter" idx="12"/>
          </p:nvPr>
        </p:nvSpPr>
        <p:spPr/>
        <p:txBody>
          <a:bodyPr/>
          <a:lstStyle/>
          <a:p>
            <a:fld id="{8261ACF1-7EB5-A94B-A38A-B3243CD45D89}" type="slidenum">
              <a:rPr lang="en-US" smtClean="0"/>
              <a:t>11</a:t>
            </a:fld>
            <a:endParaRPr lang="en-US"/>
          </a:p>
        </p:txBody>
      </p:sp>
      <p:sp>
        <p:nvSpPr>
          <p:cNvPr id="4" name="Title 3">
            <a:extLst>
              <a:ext uri="{FF2B5EF4-FFF2-40B4-BE49-F238E27FC236}">
                <a16:creationId xmlns:a16="http://schemas.microsoft.com/office/drawing/2014/main" id="{33FAC5A9-6919-4164-973B-374307B89D70}"/>
              </a:ext>
            </a:extLst>
          </p:cNvPr>
          <p:cNvSpPr>
            <a:spLocks noGrp="1"/>
          </p:cNvSpPr>
          <p:nvPr>
            <p:ph type="title"/>
          </p:nvPr>
        </p:nvSpPr>
        <p:spPr>
          <a:xfrm>
            <a:off x="509443" y="-20877"/>
            <a:ext cx="8229600" cy="638319"/>
          </a:xfrm>
        </p:spPr>
        <p:txBody>
          <a:bodyPr/>
          <a:lstStyle/>
          <a:p>
            <a:r>
              <a:rPr lang="en-US" dirty="0"/>
              <a:t>Lower GI Endoscopy</a:t>
            </a:r>
            <a:endParaRPr lang="en-IE" dirty="0">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24767731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B6BE434-379D-044F-8C55-96AE765092DC}"/>
              </a:ext>
            </a:extLst>
          </p:cNvPr>
          <p:cNvSpPr>
            <a:spLocks noGrp="1"/>
          </p:cNvSpPr>
          <p:nvPr>
            <p:ph type="sldNum" sz="quarter" idx="12"/>
          </p:nvPr>
        </p:nvSpPr>
        <p:spPr/>
        <p:txBody>
          <a:bodyPr/>
          <a:lstStyle/>
          <a:p>
            <a:fld id="{8261ACF1-7EB5-A94B-A38A-B3243CD45D89}" type="slidenum">
              <a:rPr lang="en-US" smtClean="0"/>
              <a:t>12</a:t>
            </a:fld>
            <a:endParaRPr lang="en-US"/>
          </a:p>
        </p:txBody>
      </p:sp>
      <p:pic>
        <p:nvPicPr>
          <p:cNvPr id="7" name="Content Placeholder 6">
            <a:extLst>
              <a:ext uri="{FF2B5EF4-FFF2-40B4-BE49-F238E27FC236}">
                <a16:creationId xmlns:a16="http://schemas.microsoft.com/office/drawing/2014/main" id="{D91C91DE-3A5F-4498-9056-524A973B3DA0}"/>
              </a:ext>
            </a:extLst>
          </p:cNvPr>
          <p:cNvPicPr>
            <a:picLocks noGrp="1" noChangeAspect="1"/>
          </p:cNvPicPr>
          <p:nvPr>
            <p:ph idx="1"/>
          </p:nvPr>
        </p:nvPicPr>
        <p:blipFill>
          <a:blip r:embed="rId2"/>
          <a:stretch>
            <a:fillRect/>
          </a:stretch>
        </p:blipFill>
        <p:spPr>
          <a:xfrm>
            <a:off x="2230158" y="127514"/>
            <a:ext cx="4683684" cy="4888472"/>
          </a:xfrm>
          <a:prstGeom prst="rect">
            <a:avLst/>
          </a:prstGeom>
        </p:spPr>
      </p:pic>
    </p:spTree>
    <p:extLst>
      <p:ext uri="{BB962C8B-B14F-4D97-AF65-F5344CB8AC3E}">
        <p14:creationId xmlns:p14="http://schemas.microsoft.com/office/powerpoint/2010/main" val="21436254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B6BE434-379D-044F-8C55-96AE765092DC}"/>
              </a:ext>
            </a:extLst>
          </p:cNvPr>
          <p:cNvSpPr>
            <a:spLocks noGrp="1"/>
          </p:cNvSpPr>
          <p:nvPr>
            <p:ph type="sldNum" sz="quarter" idx="12"/>
          </p:nvPr>
        </p:nvSpPr>
        <p:spPr/>
        <p:txBody>
          <a:bodyPr/>
          <a:lstStyle/>
          <a:p>
            <a:fld id="{8261ACF1-7EB5-A94B-A38A-B3243CD45D89}" type="slidenum">
              <a:rPr lang="en-US" smtClean="0"/>
              <a:t>13</a:t>
            </a:fld>
            <a:endParaRPr lang="en-US"/>
          </a:p>
        </p:txBody>
      </p:sp>
      <p:pic>
        <p:nvPicPr>
          <p:cNvPr id="8" name="Content Placeholder 7">
            <a:extLst>
              <a:ext uri="{FF2B5EF4-FFF2-40B4-BE49-F238E27FC236}">
                <a16:creationId xmlns:a16="http://schemas.microsoft.com/office/drawing/2014/main" id="{6B7CF8F7-9954-425C-AE56-46296D6E63E0}"/>
              </a:ext>
            </a:extLst>
          </p:cNvPr>
          <p:cNvPicPr>
            <a:picLocks noGrp="1" noChangeAspect="1"/>
          </p:cNvPicPr>
          <p:nvPr>
            <p:ph idx="1"/>
          </p:nvPr>
        </p:nvPicPr>
        <p:blipFill>
          <a:blip r:embed="rId2"/>
          <a:stretch>
            <a:fillRect/>
          </a:stretch>
        </p:blipFill>
        <p:spPr>
          <a:xfrm>
            <a:off x="1296409" y="179466"/>
            <a:ext cx="7200228" cy="4964034"/>
          </a:xfrm>
          <a:prstGeom prst="rect">
            <a:avLst/>
          </a:prstGeom>
        </p:spPr>
      </p:pic>
    </p:spTree>
    <p:extLst>
      <p:ext uri="{BB962C8B-B14F-4D97-AF65-F5344CB8AC3E}">
        <p14:creationId xmlns:p14="http://schemas.microsoft.com/office/powerpoint/2010/main" val="5096560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959C93-64A8-492D-87F9-337F3E81C168}"/>
              </a:ext>
            </a:extLst>
          </p:cNvPr>
          <p:cNvSpPr>
            <a:spLocks noGrp="1"/>
          </p:cNvSpPr>
          <p:nvPr>
            <p:ph idx="1"/>
          </p:nvPr>
        </p:nvSpPr>
        <p:spPr/>
        <p:txBody>
          <a:bodyPr>
            <a:normAutofit/>
          </a:bodyPr>
          <a:lstStyle/>
          <a:p>
            <a:pPr marL="285750" indent="-285750">
              <a:buFont typeface="Arial" panose="020B0604020202020204" pitchFamily="34" charset="0"/>
              <a:buChar char="•"/>
            </a:pPr>
            <a:r>
              <a:rPr lang="en-US" dirty="0"/>
              <a:t>Rectal bleeding</a:t>
            </a:r>
          </a:p>
          <a:p>
            <a:pPr marL="285750" indent="-285750">
              <a:buFont typeface="Arial" panose="020B0604020202020204" pitchFamily="34" charset="0"/>
              <a:buChar char="•"/>
            </a:pPr>
            <a:r>
              <a:rPr lang="en-US" dirty="0"/>
              <a:t>Change in bowel habits</a:t>
            </a:r>
          </a:p>
          <a:p>
            <a:pPr marL="285750" indent="-285750">
              <a:buFont typeface="Arial" panose="020B0604020202020204" pitchFamily="34" charset="0"/>
              <a:buChar char="•"/>
            </a:pPr>
            <a:r>
              <a:rPr lang="en-US" dirty="0"/>
              <a:t>Iron deficiency </a:t>
            </a:r>
            <a:r>
              <a:rPr lang="en-US" dirty="0" err="1"/>
              <a:t>anaemia</a:t>
            </a:r>
            <a:endParaRPr lang="en-US" dirty="0"/>
          </a:p>
          <a:p>
            <a:pPr marL="285750" indent="-285750">
              <a:buFont typeface="Arial" panose="020B0604020202020204" pitchFamily="34" charset="0"/>
              <a:buChar char="•"/>
            </a:pPr>
            <a:r>
              <a:rPr lang="en-US" dirty="0"/>
              <a:t>Weight loss</a:t>
            </a:r>
          </a:p>
          <a:p>
            <a:pPr marL="285750" indent="-285750">
              <a:buFont typeface="Arial" panose="020B0604020202020204" pitchFamily="34" charset="0"/>
              <a:buChar char="•"/>
            </a:pPr>
            <a:r>
              <a:rPr lang="en-US" dirty="0"/>
              <a:t>Abdominal /rectal mass</a:t>
            </a:r>
          </a:p>
          <a:p>
            <a:pPr marL="285750" indent="-285750">
              <a:buFont typeface="Arial" panose="020B0604020202020204" pitchFamily="34" charset="0"/>
              <a:buChar char="•"/>
            </a:pPr>
            <a:r>
              <a:rPr lang="en-US" dirty="0"/>
              <a:t>Persistent unexplained abdominal symptoms</a:t>
            </a:r>
          </a:p>
          <a:p>
            <a:endParaRPr lang="en-US" dirty="0"/>
          </a:p>
          <a:p>
            <a:r>
              <a:rPr lang="en-US" dirty="0"/>
              <a:t>It’s the combination of symptoms &amp; persistence that should concern  </a:t>
            </a:r>
          </a:p>
          <a:p>
            <a:pPr marL="285750" indent="-285750">
              <a:buFont typeface="Arial" panose="020B0604020202020204" pitchFamily="34" charset="0"/>
              <a:buChar char="•"/>
            </a:pPr>
            <a:endParaRPr lang="en-IE" dirty="0">
              <a:latin typeface="Century Gothic" panose="020B0502020202020204" pitchFamily="34" charset="0"/>
              <a:ea typeface="Microsoft Sans Serif" panose="020B0604020202020204" pitchFamily="34" charset="0"/>
              <a:cs typeface="Microsoft Sans Serif"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Browallia New" panose="020B0604020202020204" pitchFamily="34" charset="-34"/>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D0B686D2-58BE-40E5-9281-4C637CA2CF90}"/>
              </a:ext>
            </a:extLst>
          </p:cNvPr>
          <p:cNvSpPr>
            <a:spLocks noGrp="1"/>
          </p:cNvSpPr>
          <p:nvPr>
            <p:ph type="sldNum" sz="quarter" idx="12"/>
          </p:nvPr>
        </p:nvSpPr>
        <p:spPr/>
        <p:txBody>
          <a:bodyPr/>
          <a:lstStyle/>
          <a:p>
            <a:fld id="{8261ACF1-7EB5-A94B-A38A-B3243CD45D89}" type="slidenum">
              <a:rPr lang="en-US" smtClean="0"/>
              <a:t>14</a:t>
            </a:fld>
            <a:endParaRPr lang="en-US"/>
          </a:p>
        </p:txBody>
      </p:sp>
      <p:sp>
        <p:nvSpPr>
          <p:cNvPr id="4" name="Title 3">
            <a:extLst>
              <a:ext uri="{FF2B5EF4-FFF2-40B4-BE49-F238E27FC236}">
                <a16:creationId xmlns:a16="http://schemas.microsoft.com/office/drawing/2014/main" id="{33FAC5A9-6919-4164-973B-374307B89D70}"/>
              </a:ext>
            </a:extLst>
          </p:cNvPr>
          <p:cNvSpPr>
            <a:spLocks noGrp="1"/>
          </p:cNvSpPr>
          <p:nvPr>
            <p:ph type="title"/>
          </p:nvPr>
        </p:nvSpPr>
        <p:spPr>
          <a:xfrm>
            <a:off x="509443" y="-20877"/>
            <a:ext cx="8229600" cy="638319"/>
          </a:xfrm>
        </p:spPr>
        <p:txBody>
          <a:bodyPr/>
          <a:lstStyle/>
          <a:p>
            <a:r>
              <a:rPr lang="en-US" dirty="0"/>
              <a:t>Red flags for Colorectal Cancer</a:t>
            </a:r>
            <a:endParaRPr lang="en-IE" dirty="0">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2173411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0B686D2-58BE-40E5-9281-4C637CA2CF90}"/>
              </a:ext>
            </a:extLst>
          </p:cNvPr>
          <p:cNvSpPr>
            <a:spLocks noGrp="1"/>
          </p:cNvSpPr>
          <p:nvPr>
            <p:ph type="sldNum" sz="quarter" idx="12"/>
          </p:nvPr>
        </p:nvSpPr>
        <p:spPr/>
        <p:txBody>
          <a:bodyPr/>
          <a:lstStyle/>
          <a:p>
            <a:fld id="{8261ACF1-7EB5-A94B-A38A-B3243CD45D89}" type="slidenum">
              <a:rPr lang="en-US" smtClean="0"/>
              <a:t>15</a:t>
            </a:fld>
            <a:endParaRPr lang="en-US"/>
          </a:p>
        </p:txBody>
      </p:sp>
      <p:sp>
        <p:nvSpPr>
          <p:cNvPr id="4" name="Title 3">
            <a:extLst>
              <a:ext uri="{FF2B5EF4-FFF2-40B4-BE49-F238E27FC236}">
                <a16:creationId xmlns:a16="http://schemas.microsoft.com/office/drawing/2014/main" id="{33FAC5A9-6919-4164-973B-374307B89D70}"/>
              </a:ext>
            </a:extLst>
          </p:cNvPr>
          <p:cNvSpPr>
            <a:spLocks noGrp="1"/>
          </p:cNvSpPr>
          <p:nvPr>
            <p:ph type="title"/>
          </p:nvPr>
        </p:nvSpPr>
        <p:spPr>
          <a:xfrm>
            <a:off x="509443" y="-20877"/>
            <a:ext cx="8229600" cy="638319"/>
          </a:xfrm>
        </p:spPr>
        <p:txBody>
          <a:bodyPr/>
          <a:lstStyle/>
          <a:p>
            <a:r>
              <a:rPr lang="en-US" dirty="0">
                <a:ea typeface="ＭＳ Ｐゴシック"/>
                <a:cs typeface="ＭＳ Ｐゴシック"/>
              </a:rPr>
              <a:t>Hemorrhoids</a:t>
            </a:r>
            <a:endParaRPr lang="en-IE" dirty="0">
              <a:cs typeface="Arial" panose="020B0604020202020204" pitchFamily="34" charset="0"/>
            </a:endParaRPr>
          </a:p>
        </p:txBody>
      </p:sp>
      <p:pic>
        <p:nvPicPr>
          <p:cNvPr id="7" name="Picture 4" descr="Image26">
            <a:extLst>
              <a:ext uri="{FF2B5EF4-FFF2-40B4-BE49-F238E27FC236}">
                <a16:creationId xmlns:a16="http://schemas.microsoft.com/office/drawing/2014/main" id="{E08C887A-B9F8-47CC-94F0-8E5F5917DA05}"/>
              </a:ext>
            </a:extLst>
          </p:cNvPr>
          <p:cNvPicPr>
            <a:picLocks noGrp="1" noChangeAspect="1" noChangeArrowheads="1"/>
          </p:cNvPicPr>
          <p:nvPr>
            <p:ph idx="1"/>
          </p:nvPr>
        </p:nvPicPr>
        <p:blipFill rotWithShape="1">
          <a:blip r:embed="rId3">
            <a:lum bright="12000"/>
          </a:blip>
          <a:srcRect l="21030" t="2534" r="21030"/>
          <a:stretch/>
        </p:blipFill>
        <p:spPr>
          <a:xfrm>
            <a:off x="1070301" y="972097"/>
            <a:ext cx="3051892" cy="3337028"/>
          </a:xfrm>
          <a:ln w="12700">
            <a:solidFill>
              <a:srgbClr val="1C73BE"/>
            </a:solidFill>
          </a:ln>
        </p:spPr>
      </p:pic>
      <p:pic>
        <p:nvPicPr>
          <p:cNvPr id="8" name="Picture 9" descr="haemorrhoids">
            <a:extLst>
              <a:ext uri="{FF2B5EF4-FFF2-40B4-BE49-F238E27FC236}">
                <a16:creationId xmlns:a16="http://schemas.microsoft.com/office/drawing/2014/main" id="{3C5902A3-7550-49DB-AF49-AFB9D16B77D4}"/>
              </a:ext>
            </a:extLst>
          </p:cNvPr>
          <p:cNvPicPr>
            <a:picLocks noChangeAspect="1" noChangeArrowheads="1"/>
          </p:cNvPicPr>
          <p:nvPr/>
        </p:nvPicPr>
        <p:blipFill>
          <a:blip r:embed="rId4"/>
          <a:srcRect l="16573" r="16573"/>
          <a:stretch>
            <a:fillRect/>
          </a:stretch>
        </p:blipFill>
        <p:spPr>
          <a:xfrm>
            <a:off x="5021808" y="972097"/>
            <a:ext cx="2974562" cy="3337028"/>
          </a:xfrm>
          <a:prstGeom prst="rect">
            <a:avLst/>
          </a:prstGeom>
          <a:ln w="12700">
            <a:solidFill>
              <a:srgbClr val="1C73BE"/>
            </a:solidFill>
          </a:ln>
        </p:spPr>
      </p:pic>
    </p:spTree>
    <p:extLst>
      <p:ext uri="{BB962C8B-B14F-4D97-AF65-F5344CB8AC3E}">
        <p14:creationId xmlns:p14="http://schemas.microsoft.com/office/powerpoint/2010/main" val="15277860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959C93-64A8-492D-87F9-337F3E81C168}"/>
              </a:ext>
            </a:extLst>
          </p:cNvPr>
          <p:cNvSpPr>
            <a:spLocks noGrp="1"/>
          </p:cNvSpPr>
          <p:nvPr>
            <p:ph idx="1"/>
          </p:nvPr>
        </p:nvSpPr>
        <p:spPr/>
        <p:txBody>
          <a:bodyPr>
            <a:normAutofit/>
          </a:bodyPr>
          <a:lstStyle/>
          <a:p>
            <a:r>
              <a:rPr lang="en-US" dirty="0">
                <a:latin typeface="Century Gothic" panose="020B0502020202020204" pitchFamily="34" charset="0"/>
                <a:ea typeface="Microsoft Sans Serif" panose="020B0604020202020204" pitchFamily="34" charset="0"/>
                <a:cs typeface="Microsoft Sans Serif" panose="020B0604020202020204" pitchFamily="34" charset="0"/>
              </a:rPr>
              <a:t>Diagnostic Errors</a:t>
            </a:r>
          </a:p>
          <a:p>
            <a:pPr marL="285750" indent="-285750">
              <a:buFont typeface="Arial" panose="020B0604020202020204" pitchFamily="34" charset="0"/>
              <a:buChar char="•"/>
            </a:pPr>
            <a:r>
              <a:rPr lang="en-US" dirty="0">
                <a:ea typeface="Microsoft Sans Serif" panose="020B0604020202020204" pitchFamily="34" charset="0"/>
                <a:cs typeface="Microsoft Sans Serif" panose="020B0604020202020204" pitchFamily="34" charset="0"/>
              </a:rPr>
              <a:t>Innocent bystanders</a:t>
            </a:r>
          </a:p>
          <a:p>
            <a:endParaRPr lang="en-US" dirty="0">
              <a:ea typeface="Microsoft Sans Serif" panose="020B0604020202020204" pitchFamily="34" charset="0"/>
              <a:cs typeface="Microsoft Sans Serif" panose="020B0604020202020204" pitchFamily="34" charset="0"/>
            </a:endParaRPr>
          </a:p>
          <a:p>
            <a:r>
              <a:rPr lang="en-US" dirty="0">
                <a:ea typeface="Microsoft Sans Serif" panose="020B0604020202020204" pitchFamily="34" charset="0"/>
                <a:cs typeface="Microsoft Sans Serif" panose="020B0604020202020204" pitchFamily="34" charset="0"/>
              </a:rPr>
              <a:t>Patient Dissatisfaction</a:t>
            </a:r>
            <a:endParaRPr lang="en-US" dirty="0">
              <a:latin typeface="Century Gothic" panose="020B0502020202020204" pitchFamily="34" charset="0"/>
              <a:ea typeface="Microsoft Sans Serif" panose="020B0604020202020204" pitchFamily="34" charset="0"/>
              <a:cs typeface="Microsoft Sans Serif" panose="020B0604020202020204" pitchFamily="34" charset="0"/>
            </a:endParaRPr>
          </a:p>
          <a:p>
            <a:pPr marL="285750" indent="-285750">
              <a:buFont typeface="Arial" panose="020B0604020202020204" pitchFamily="34" charset="0"/>
              <a:buChar char="•"/>
            </a:pPr>
            <a:r>
              <a:rPr lang="en-US" dirty="0">
                <a:latin typeface="Century Gothic" panose="020B0502020202020204" pitchFamily="34" charset="0"/>
                <a:ea typeface="Microsoft Sans Serif" panose="020B0604020202020204" pitchFamily="34" charset="0"/>
                <a:cs typeface="Microsoft Sans Serif" panose="020B0604020202020204" pitchFamily="34" charset="0"/>
              </a:rPr>
              <a:t>Pain</a:t>
            </a:r>
          </a:p>
          <a:p>
            <a:pPr marL="285750" indent="-285750">
              <a:buFont typeface="Arial" panose="020B0604020202020204" pitchFamily="34" charset="0"/>
              <a:buChar char="•"/>
            </a:pPr>
            <a:r>
              <a:rPr lang="en-US" dirty="0">
                <a:ea typeface="Microsoft Sans Serif" panose="020B0604020202020204" pitchFamily="34" charset="0"/>
                <a:cs typeface="Microsoft Sans Serif" panose="020B0604020202020204" pitchFamily="34" charset="0"/>
              </a:rPr>
              <a:t>Complications</a:t>
            </a:r>
          </a:p>
          <a:p>
            <a:pPr marL="285750" indent="-285750">
              <a:buFont typeface="Arial" panose="020B0604020202020204" pitchFamily="34" charset="0"/>
              <a:buChar char="•"/>
            </a:pPr>
            <a:r>
              <a:rPr lang="en-US" dirty="0">
                <a:latin typeface="Century Gothic" panose="020B0502020202020204" pitchFamily="34" charset="0"/>
                <a:ea typeface="Microsoft Sans Serif" panose="020B0604020202020204" pitchFamily="34" charset="0"/>
                <a:cs typeface="Microsoft Sans Serif" panose="020B0604020202020204" pitchFamily="34" charset="0"/>
              </a:rPr>
              <a:t>Incomp</a:t>
            </a:r>
            <a:r>
              <a:rPr lang="en-US" dirty="0">
                <a:ea typeface="Microsoft Sans Serif" panose="020B0604020202020204" pitchFamily="34" charset="0"/>
                <a:cs typeface="Microsoft Sans Serif" panose="020B0604020202020204" pitchFamily="34" charset="0"/>
              </a:rPr>
              <a:t>lete symptom control</a:t>
            </a:r>
          </a:p>
          <a:p>
            <a:pPr marL="285750" indent="-285750">
              <a:buFont typeface="Arial" panose="020B0604020202020204" pitchFamily="34" charset="0"/>
              <a:buChar char="•"/>
            </a:pPr>
            <a:r>
              <a:rPr lang="en-US" dirty="0">
                <a:latin typeface="Century Gothic" panose="020B0502020202020204" pitchFamily="34" charset="0"/>
                <a:ea typeface="Microsoft Sans Serif" panose="020B0604020202020204" pitchFamily="34" charset="0"/>
                <a:cs typeface="Microsoft Sans Serif" panose="020B0604020202020204" pitchFamily="34" charset="0"/>
              </a:rPr>
              <a:t>Recurrent symptoms</a:t>
            </a:r>
            <a:endParaRPr lang="en-IE" dirty="0">
              <a:latin typeface="Century Gothic" panose="020B0502020202020204" pitchFamily="34" charset="0"/>
              <a:ea typeface="Microsoft Sans Serif" panose="020B0604020202020204" pitchFamily="34" charset="0"/>
              <a:cs typeface="Microsoft Sans Serif"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Browallia New" panose="020B0604020202020204" pitchFamily="34" charset="-34"/>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D0B686D2-58BE-40E5-9281-4C637CA2CF90}"/>
              </a:ext>
            </a:extLst>
          </p:cNvPr>
          <p:cNvSpPr>
            <a:spLocks noGrp="1"/>
          </p:cNvSpPr>
          <p:nvPr>
            <p:ph type="sldNum" sz="quarter" idx="12"/>
          </p:nvPr>
        </p:nvSpPr>
        <p:spPr/>
        <p:txBody>
          <a:bodyPr/>
          <a:lstStyle/>
          <a:p>
            <a:fld id="{8261ACF1-7EB5-A94B-A38A-B3243CD45D89}" type="slidenum">
              <a:rPr lang="en-US" smtClean="0"/>
              <a:t>16</a:t>
            </a:fld>
            <a:endParaRPr lang="en-US"/>
          </a:p>
        </p:txBody>
      </p:sp>
      <p:sp>
        <p:nvSpPr>
          <p:cNvPr id="4" name="Title 3">
            <a:extLst>
              <a:ext uri="{FF2B5EF4-FFF2-40B4-BE49-F238E27FC236}">
                <a16:creationId xmlns:a16="http://schemas.microsoft.com/office/drawing/2014/main" id="{33FAC5A9-6919-4164-973B-374307B89D70}"/>
              </a:ext>
            </a:extLst>
          </p:cNvPr>
          <p:cNvSpPr>
            <a:spLocks noGrp="1"/>
          </p:cNvSpPr>
          <p:nvPr>
            <p:ph type="title"/>
          </p:nvPr>
        </p:nvSpPr>
        <p:spPr>
          <a:xfrm>
            <a:off x="509443" y="-20877"/>
            <a:ext cx="8229600" cy="638319"/>
          </a:xfrm>
        </p:spPr>
        <p:txBody>
          <a:bodyPr/>
          <a:lstStyle/>
          <a:p>
            <a:r>
              <a:rPr lang="en-US" dirty="0"/>
              <a:t>Hemorrhoids are serious business</a:t>
            </a:r>
            <a:endParaRPr lang="en-IE" dirty="0">
              <a:cs typeface="Arial" panose="020B0604020202020204" pitchFamily="34" charset="0"/>
            </a:endParaRPr>
          </a:p>
        </p:txBody>
      </p:sp>
      <p:pic>
        <p:nvPicPr>
          <p:cNvPr id="5" name="Picture 4" descr="Image5">
            <a:extLst>
              <a:ext uri="{FF2B5EF4-FFF2-40B4-BE49-F238E27FC236}">
                <a16:creationId xmlns:a16="http://schemas.microsoft.com/office/drawing/2014/main" id="{FD64D85A-82DE-408C-B699-E3943993A346}"/>
              </a:ext>
            </a:extLst>
          </p:cNvPr>
          <p:cNvPicPr>
            <a:picLocks noChangeAspect="1" noChangeArrowheads="1"/>
          </p:cNvPicPr>
          <p:nvPr/>
        </p:nvPicPr>
        <p:blipFill>
          <a:blip r:embed="rId3"/>
          <a:srcRect/>
          <a:stretch>
            <a:fillRect/>
          </a:stretch>
        </p:blipFill>
        <p:spPr>
          <a:xfrm>
            <a:off x="4695638" y="898620"/>
            <a:ext cx="3219126" cy="3190433"/>
          </a:xfrm>
          <a:prstGeom prst="rect">
            <a:avLst/>
          </a:prstGeom>
          <a:ln w="12700">
            <a:solidFill>
              <a:srgbClr val="1C73BE"/>
            </a:solidFill>
          </a:ln>
        </p:spPr>
      </p:pic>
    </p:spTree>
    <p:extLst>
      <p:ext uri="{BB962C8B-B14F-4D97-AF65-F5344CB8AC3E}">
        <p14:creationId xmlns:p14="http://schemas.microsoft.com/office/powerpoint/2010/main" val="33599869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959C93-64A8-492D-87F9-337F3E81C168}"/>
              </a:ext>
            </a:extLst>
          </p:cNvPr>
          <p:cNvSpPr>
            <a:spLocks noGrp="1"/>
          </p:cNvSpPr>
          <p:nvPr>
            <p:ph idx="1"/>
          </p:nvPr>
        </p:nvSpPr>
        <p:spPr>
          <a:xfrm>
            <a:off x="509443" y="931992"/>
            <a:ext cx="8229600" cy="3394472"/>
          </a:xfrm>
        </p:spPr>
        <p:txBody>
          <a:bodyPr>
            <a:normAutofit/>
          </a:bodyPr>
          <a:lstStyle/>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Browallia New" panose="020B0604020202020204" pitchFamily="34" charset="-34"/>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D0B686D2-58BE-40E5-9281-4C637CA2CF90}"/>
              </a:ext>
            </a:extLst>
          </p:cNvPr>
          <p:cNvSpPr>
            <a:spLocks noGrp="1"/>
          </p:cNvSpPr>
          <p:nvPr>
            <p:ph type="sldNum" sz="quarter" idx="12"/>
          </p:nvPr>
        </p:nvSpPr>
        <p:spPr/>
        <p:txBody>
          <a:bodyPr/>
          <a:lstStyle/>
          <a:p>
            <a:fld id="{8261ACF1-7EB5-A94B-A38A-B3243CD45D89}" type="slidenum">
              <a:rPr lang="en-US" smtClean="0"/>
              <a:t>17</a:t>
            </a:fld>
            <a:endParaRPr lang="en-US"/>
          </a:p>
        </p:txBody>
      </p:sp>
      <p:sp>
        <p:nvSpPr>
          <p:cNvPr id="4" name="Title 3">
            <a:extLst>
              <a:ext uri="{FF2B5EF4-FFF2-40B4-BE49-F238E27FC236}">
                <a16:creationId xmlns:a16="http://schemas.microsoft.com/office/drawing/2014/main" id="{33FAC5A9-6919-4164-973B-374307B89D70}"/>
              </a:ext>
            </a:extLst>
          </p:cNvPr>
          <p:cNvSpPr>
            <a:spLocks noGrp="1"/>
          </p:cNvSpPr>
          <p:nvPr>
            <p:ph type="title"/>
          </p:nvPr>
        </p:nvSpPr>
        <p:spPr>
          <a:xfrm>
            <a:off x="509443" y="-20877"/>
            <a:ext cx="8229600" cy="638319"/>
          </a:xfrm>
        </p:spPr>
        <p:txBody>
          <a:bodyPr/>
          <a:lstStyle/>
          <a:p>
            <a:r>
              <a:rPr lang="en-US" dirty="0"/>
              <a:t>Hemorrhoidal disease: history</a:t>
            </a:r>
            <a:endParaRPr lang="en-IE" dirty="0">
              <a:cs typeface="Arial" panose="020B0604020202020204" pitchFamily="34" charset="0"/>
            </a:endParaRPr>
          </a:p>
        </p:txBody>
      </p:sp>
      <p:pic>
        <p:nvPicPr>
          <p:cNvPr id="6" name="Picture 5">
            <a:extLst>
              <a:ext uri="{FF2B5EF4-FFF2-40B4-BE49-F238E27FC236}">
                <a16:creationId xmlns:a16="http://schemas.microsoft.com/office/drawing/2014/main" id="{27177DE5-6144-4B0F-8504-6033F806F94B}"/>
              </a:ext>
            </a:extLst>
          </p:cNvPr>
          <p:cNvPicPr>
            <a:picLocks noChangeAspect="1"/>
          </p:cNvPicPr>
          <p:nvPr/>
        </p:nvPicPr>
        <p:blipFill>
          <a:blip r:embed="rId3"/>
          <a:stretch>
            <a:fillRect/>
          </a:stretch>
        </p:blipFill>
        <p:spPr>
          <a:xfrm>
            <a:off x="1194133" y="874514"/>
            <a:ext cx="6608430" cy="2348050"/>
          </a:xfrm>
          <a:prstGeom prst="rect">
            <a:avLst/>
          </a:prstGeom>
        </p:spPr>
      </p:pic>
      <p:sp>
        <p:nvSpPr>
          <p:cNvPr id="8" name="Content Placeholder 1">
            <a:extLst>
              <a:ext uri="{FF2B5EF4-FFF2-40B4-BE49-F238E27FC236}">
                <a16:creationId xmlns:a16="http://schemas.microsoft.com/office/drawing/2014/main" id="{11EC4B46-6C2A-4C7D-8662-8FB7949AA5EF}"/>
              </a:ext>
            </a:extLst>
          </p:cNvPr>
          <p:cNvSpPr txBox="1">
            <a:spLocks/>
          </p:cNvSpPr>
          <p:nvPr/>
        </p:nvSpPr>
        <p:spPr>
          <a:xfrm>
            <a:off x="578773" y="3479636"/>
            <a:ext cx="8399574" cy="3394472"/>
          </a:xfrm>
          <a:prstGeom prst="rect">
            <a:avLst/>
          </a:prstGeom>
        </p:spPr>
        <p:txBody>
          <a:bodyPr vert="horz" lIns="0" tIns="45720" rIns="91440" bIns="45720" rtlCol="0">
            <a:normAutofit/>
          </a:bodyPr>
          <a:lstStyle>
            <a:lvl1pPr marL="0" indent="0" algn="l" defTabSz="457200" rtl="0" eaLnBrk="1" latinLnBrk="0" hangingPunct="1">
              <a:spcBef>
                <a:spcPct val="20000"/>
              </a:spcBef>
              <a:buClr>
                <a:srgbClr val="006199"/>
              </a:buClr>
              <a:buFontTx/>
              <a:buNone/>
              <a:defRPr sz="1600" b="0" i="0" kern="1200">
                <a:solidFill>
                  <a:schemeClr val="tx1"/>
                </a:solidFill>
                <a:latin typeface="Century Gothic" panose="020B0502020202020204" pitchFamily="34" charset="0"/>
                <a:ea typeface="Verdana" panose="020B0604030504040204" pitchFamily="34" charset="0"/>
                <a:cs typeface="Verdana" panose="020B0604030504040204" pitchFamily="34" charset="0"/>
              </a:defRPr>
            </a:lvl1pPr>
            <a:lvl2pPr marL="914400" indent="-457200" algn="l" defTabSz="457200" rtl="0" eaLnBrk="1" latinLnBrk="0" hangingPunct="1">
              <a:spcBef>
                <a:spcPct val="20000"/>
              </a:spcBef>
              <a:buClr>
                <a:srgbClr val="006199"/>
              </a:buClr>
              <a:buFont typeface="Arial"/>
              <a:buChar char="•"/>
              <a:defRPr sz="1600" b="0" i="0" kern="1200">
                <a:solidFill>
                  <a:schemeClr val="tx1"/>
                </a:solidFill>
                <a:latin typeface="Century Gothic" panose="020B0502020202020204" pitchFamily="34" charset="0"/>
                <a:ea typeface="Verdana" panose="020B0604030504040204" pitchFamily="34" charset="0"/>
                <a:cs typeface="Verdana" panose="020B0604030504040204" pitchFamily="34" charset="0"/>
              </a:defRPr>
            </a:lvl2pPr>
            <a:lvl3pPr marL="914400" indent="0" algn="l" defTabSz="457200" rtl="0" eaLnBrk="1" latinLnBrk="0" hangingPunct="1">
              <a:spcBef>
                <a:spcPct val="20000"/>
              </a:spcBef>
              <a:buFontTx/>
              <a:buNone/>
              <a:defRPr sz="1600" b="0" i="0" kern="1200">
                <a:solidFill>
                  <a:schemeClr val="tx1"/>
                </a:solidFill>
                <a:latin typeface="Calibri Light"/>
                <a:ea typeface="Verdana" panose="020B0604030504040204" pitchFamily="34" charset="0"/>
                <a:cs typeface="Calibri Light"/>
              </a:defRPr>
            </a:lvl3pPr>
            <a:lvl4pPr marL="1371600" indent="0" algn="l" defTabSz="457200" rtl="0" eaLnBrk="1" latinLnBrk="0" hangingPunct="1">
              <a:spcBef>
                <a:spcPct val="20000"/>
              </a:spcBef>
              <a:buFontTx/>
              <a:buNone/>
              <a:defRPr sz="1600" b="0" i="0" kern="1200">
                <a:solidFill>
                  <a:schemeClr val="tx1"/>
                </a:solidFill>
                <a:latin typeface="Calibri Light"/>
                <a:ea typeface="Verdana" panose="020B0604030504040204" pitchFamily="34" charset="0"/>
                <a:cs typeface="Calibri Light"/>
              </a:defRPr>
            </a:lvl4pPr>
            <a:lvl5pPr marL="1828800" indent="0" algn="l" defTabSz="457200" rtl="0" eaLnBrk="1" latinLnBrk="0" hangingPunct="1">
              <a:spcBef>
                <a:spcPct val="20000"/>
              </a:spcBef>
              <a:buFontTx/>
              <a:buNone/>
              <a:defRPr sz="1600" b="0" i="0" kern="1200">
                <a:solidFill>
                  <a:schemeClr val="tx1"/>
                </a:solidFill>
                <a:latin typeface="Calibri Light"/>
                <a:ea typeface="Verdana" panose="020B0604030504040204" pitchFamily="34" charset="0"/>
                <a:cs typeface="Calibri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en-US" altLang="en-US" dirty="0"/>
              <a:t>GI enquiry (increased bowel habits, abdominal pain, mucus, urgency, tenesmus)</a:t>
            </a:r>
          </a:p>
          <a:p>
            <a:pPr marL="285750" indent="-285750">
              <a:buFont typeface="Arial" panose="020B0604020202020204" pitchFamily="34" charset="0"/>
              <a:buChar char="•"/>
            </a:pPr>
            <a:r>
              <a:rPr lang="en-US" altLang="en-US" dirty="0"/>
              <a:t>Family history (IBD, CRC)</a:t>
            </a:r>
          </a:p>
          <a:p>
            <a:pPr marL="285750" indent="-285750">
              <a:buFont typeface="Arial" panose="020B0604020202020204" pitchFamily="34" charset="0"/>
              <a:buChar char="•"/>
            </a:pPr>
            <a:r>
              <a:rPr lang="en-US" altLang="en-US" dirty="0"/>
              <a:t>Coagulation and immunologic status</a:t>
            </a:r>
            <a:endParaRPr lang="en-IE" dirty="0">
              <a:cs typeface="Browallia New" panose="020B0604020202020204" pitchFamily="34" charset="-34"/>
            </a:endParaRPr>
          </a:p>
          <a:p>
            <a:endParaRPr lang="en-IE" dirty="0">
              <a:cs typeface="Arial" panose="020B0604020202020204" pitchFamily="34" charset="0"/>
            </a:endParaRPr>
          </a:p>
          <a:p>
            <a:endParaRPr lang="en-IE" dirty="0">
              <a:cs typeface="Arial" panose="020B0604020202020204" pitchFamily="34" charset="0"/>
            </a:endParaRPr>
          </a:p>
          <a:p>
            <a:endParaRPr lang="en-IE" dirty="0">
              <a:cs typeface="Arial" panose="020B0604020202020204" pitchFamily="34" charset="0"/>
            </a:endParaRPr>
          </a:p>
          <a:p>
            <a:endParaRPr lang="en-IE" dirty="0">
              <a:cs typeface="Arial" panose="020B0604020202020204" pitchFamily="34" charset="0"/>
            </a:endParaRPr>
          </a:p>
        </p:txBody>
      </p:sp>
    </p:spTree>
    <p:extLst>
      <p:ext uri="{BB962C8B-B14F-4D97-AF65-F5344CB8AC3E}">
        <p14:creationId xmlns:p14="http://schemas.microsoft.com/office/powerpoint/2010/main" val="26955637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959C93-64A8-492D-87F9-337F3E81C168}"/>
              </a:ext>
            </a:extLst>
          </p:cNvPr>
          <p:cNvSpPr>
            <a:spLocks noGrp="1"/>
          </p:cNvSpPr>
          <p:nvPr>
            <p:ph idx="1"/>
          </p:nvPr>
        </p:nvSpPr>
        <p:spPr>
          <a:xfrm>
            <a:off x="509443" y="874514"/>
            <a:ext cx="8229600" cy="3394472"/>
          </a:xfrm>
        </p:spPr>
        <p:txBody>
          <a:bodyPr>
            <a:normAutofit/>
          </a:bodyPr>
          <a:lstStyle/>
          <a:p>
            <a:pPr marL="285750" indent="-285750">
              <a:buFont typeface="Arial" panose="020B0604020202020204" pitchFamily="34" charset="0"/>
              <a:buChar char="•"/>
            </a:pPr>
            <a:r>
              <a:rPr lang="en-US" dirty="0"/>
              <a:t>Investigate liberally</a:t>
            </a:r>
          </a:p>
          <a:p>
            <a:pPr marL="285750" indent="-285750">
              <a:buFont typeface="Arial" panose="020B0604020202020204" pitchFamily="34" charset="0"/>
              <a:buChar char="•"/>
            </a:pPr>
            <a:r>
              <a:rPr lang="en-US" dirty="0" err="1"/>
              <a:t>Haemorrhoids</a:t>
            </a:r>
            <a:r>
              <a:rPr lang="en-US" dirty="0"/>
              <a:t> do not exclude proximal pathology</a:t>
            </a:r>
          </a:p>
          <a:p>
            <a:pPr marL="285750" indent="-285750">
              <a:buFont typeface="Arial" panose="020B0604020202020204" pitchFamily="34" charset="0"/>
              <a:buChar char="•"/>
            </a:pPr>
            <a:r>
              <a:rPr lang="en-US" dirty="0">
                <a:latin typeface="Century Gothic" panose="020B0502020202020204" pitchFamily="34" charset="0"/>
                <a:ea typeface="Microsoft Sans Serif" panose="020B0604020202020204" pitchFamily="34" charset="0"/>
                <a:cs typeface="Microsoft Sans Serif" panose="020B0604020202020204" pitchFamily="34" charset="0"/>
              </a:rPr>
              <a:t>Selective non-investigation?</a:t>
            </a:r>
          </a:p>
          <a:p>
            <a:pPr marL="1200150" lvl="1" indent="-285750">
              <a:buFont typeface="Arial" panose="020B0604020202020204" pitchFamily="34" charset="0"/>
              <a:buChar char="•"/>
            </a:pPr>
            <a:r>
              <a:rPr lang="en-US" dirty="0">
                <a:ea typeface="Microsoft Sans Serif" panose="020B0604020202020204" pitchFamily="34" charset="0"/>
                <a:cs typeface="Microsoft Sans Serif" panose="020B0604020202020204" pitchFamily="34" charset="0"/>
              </a:rPr>
              <a:t>Under 40</a:t>
            </a:r>
          </a:p>
          <a:p>
            <a:pPr marL="1200150" lvl="1" indent="-285750">
              <a:buFont typeface="Arial" panose="020B0604020202020204" pitchFamily="34" charset="0"/>
              <a:buChar char="•"/>
            </a:pPr>
            <a:r>
              <a:rPr lang="en-US" dirty="0">
                <a:latin typeface="Century Gothic" panose="020B0502020202020204" pitchFamily="34" charset="0"/>
                <a:ea typeface="Microsoft Sans Serif" panose="020B0604020202020204" pitchFamily="34" charset="0"/>
                <a:cs typeface="Microsoft Sans Serif" panose="020B0604020202020204" pitchFamily="34" charset="0"/>
              </a:rPr>
              <a:t>No </a:t>
            </a:r>
            <a:r>
              <a:rPr lang="en-US" dirty="0">
                <a:ea typeface="Microsoft Sans Serif" panose="020B0604020202020204" pitchFamily="34" charset="0"/>
                <a:cs typeface="Microsoft Sans Serif" panose="020B0604020202020204" pitchFamily="34" charset="0"/>
              </a:rPr>
              <a:t>other symptoms</a:t>
            </a:r>
          </a:p>
          <a:p>
            <a:pPr marL="1200150" lvl="1" indent="-285750">
              <a:buFont typeface="Arial" panose="020B0604020202020204" pitchFamily="34" charset="0"/>
              <a:buChar char="•"/>
            </a:pPr>
            <a:r>
              <a:rPr lang="en-US" dirty="0">
                <a:latin typeface="Century Gothic" panose="020B0502020202020204" pitchFamily="34" charset="0"/>
                <a:ea typeface="Microsoft Sans Serif" panose="020B0604020202020204" pitchFamily="34" charset="0"/>
                <a:cs typeface="Microsoft Sans Serif" panose="020B0604020202020204" pitchFamily="34" charset="0"/>
              </a:rPr>
              <a:t>Exclusively bright red blood</a:t>
            </a:r>
          </a:p>
          <a:p>
            <a:pPr marL="1200150" lvl="1" indent="-285750">
              <a:buFont typeface="Arial" panose="020B0604020202020204" pitchFamily="34" charset="0"/>
              <a:buChar char="•"/>
            </a:pPr>
            <a:r>
              <a:rPr lang="en-US" dirty="0">
                <a:ea typeface="Microsoft Sans Serif" panose="020B0604020202020204" pitchFamily="34" charset="0"/>
                <a:cs typeface="Microsoft Sans Serif" panose="020B0604020202020204" pitchFamily="34" charset="0"/>
              </a:rPr>
              <a:t>Typical findings on examination</a:t>
            </a:r>
          </a:p>
          <a:p>
            <a:pPr marL="1200150" lvl="1" indent="-285750">
              <a:buFont typeface="Arial" panose="020B0604020202020204" pitchFamily="34" charset="0"/>
              <a:buChar char="•"/>
            </a:pPr>
            <a:r>
              <a:rPr lang="en-US" dirty="0">
                <a:latin typeface="Century Gothic" panose="020B0502020202020204" pitchFamily="34" charset="0"/>
                <a:ea typeface="Microsoft Sans Serif" panose="020B0604020202020204" pitchFamily="34" charset="0"/>
                <a:cs typeface="Microsoft Sans Serif" panose="020B0604020202020204" pitchFamily="34" charset="0"/>
              </a:rPr>
              <a:t>No personal or family history of CRC or IBD</a:t>
            </a:r>
          </a:p>
          <a:p>
            <a:pPr marL="1200150" lvl="1" indent="-285750">
              <a:buFont typeface="Arial" panose="020B0604020202020204" pitchFamily="34" charset="0"/>
              <a:buChar char="•"/>
            </a:pPr>
            <a:r>
              <a:rPr lang="en-US" dirty="0">
                <a:ea typeface="Microsoft Sans Serif" panose="020B0604020202020204" pitchFamily="34" charset="0"/>
                <a:cs typeface="Microsoft Sans Serif" panose="020B0604020202020204" pitchFamily="34" charset="0"/>
              </a:rPr>
              <a:t>Symptom responds to treatment</a:t>
            </a:r>
            <a:endParaRPr lang="en-IE" dirty="0">
              <a:latin typeface="Century Gothic" panose="020B0502020202020204" pitchFamily="34" charset="0"/>
              <a:ea typeface="Microsoft Sans Serif" panose="020B0604020202020204" pitchFamily="34" charset="0"/>
              <a:cs typeface="Microsoft Sans Serif"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Browallia New" panose="020B0604020202020204" pitchFamily="34" charset="-34"/>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D0B686D2-58BE-40E5-9281-4C637CA2CF90}"/>
              </a:ext>
            </a:extLst>
          </p:cNvPr>
          <p:cNvSpPr>
            <a:spLocks noGrp="1"/>
          </p:cNvSpPr>
          <p:nvPr>
            <p:ph type="sldNum" sz="quarter" idx="12"/>
          </p:nvPr>
        </p:nvSpPr>
        <p:spPr/>
        <p:txBody>
          <a:bodyPr/>
          <a:lstStyle/>
          <a:p>
            <a:fld id="{8261ACF1-7EB5-A94B-A38A-B3243CD45D89}" type="slidenum">
              <a:rPr lang="en-US" smtClean="0"/>
              <a:t>18</a:t>
            </a:fld>
            <a:endParaRPr lang="en-US"/>
          </a:p>
        </p:txBody>
      </p:sp>
      <p:sp>
        <p:nvSpPr>
          <p:cNvPr id="4" name="Title 3">
            <a:extLst>
              <a:ext uri="{FF2B5EF4-FFF2-40B4-BE49-F238E27FC236}">
                <a16:creationId xmlns:a16="http://schemas.microsoft.com/office/drawing/2014/main" id="{33FAC5A9-6919-4164-973B-374307B89D70}"/>
              </a:ext>
            </a:extLst>
          </p:cNvPr>
          <p:cNvSpPr>
            <a:spLocks noGrp="1"/>
          </p:cNvSpPr>
          <p:nvPr>
            <p:ph type="title"/>
          </p:nvPr>
        </p:nvSpPr>
        <p:spPr>
          <a:xfrm>
            <a:off x="509443" y="-20877"/>
            <a:ext cx="8229600" cy="638319"/>
          </a:xfrm>
        </p:spPr>
        <p:txBody>
          <a:bodyPr/>
          <a:lstStyle/>
          <a:p>
            <a:r>
              <a:rPr lang="en-US" dirty="0"/>
              <a:t>Blood per rectum</a:t>
            </a:r>
            <a:endParaRPr lang="en-IE" dirty="0">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28662586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959C93-64A8-492D-87F9-337F3E81C168}"/>
              </a:ext>
            </a:extLst>
          </p:cNvPr>
          <p:cNvSpPr>
            <a:spLocks noGrp="1"/>
          </p:cNvSpPr>
          <p:nvPr>
            <p:ph idx="1"/>
          </p:nvPr>
        </p:nvSpPr>
        <p:spPr>
          <a:xfrm>
            <a:off x="509443" y="874514"/>
            <a:ext cx="4062557" cy="3394472"/>
          </a:xfrm>
        </p:spPr>
        <p:txBody>
          <a:bodyPr>
            <a:normAutofit/>
          </a:bodyPr>
          <a:lstStyle/>
          <a:p>
            <a:r>
              <a:rPr lang="en-US" b="1" dirty="0"/>
              <a:t>History 	</a:t>
            </a:r>
            <a:r>
              <a:rPr lang="en-US" dirty="0"/>
              <a:t>			</a:t>
            </a:r>
          </a:p>
          <a:p>
            <a:pPr marL="285750" indent="-285750">
              <a:buFont typeface="Arial" panose="020B0604020202020204" pitchFamily="34" charset="0"/>
              <a:buChar char="•"/>
            </a:pPr>
            <a:r>
              <a:rPr lang="en-US" dirty="0"/>
              <a:t>Bowel habit change/duration? </a:t>
            </a:r>
          </a:p>
          <a:p>
            <a:pPr marL="285750" indent="-285750">
              <a:buFont typeface="Arial" panose="020B0604020202020204" pitchFamily="34" charset="0"/>
              <a:buChar char="•"/>
            </a:pPr>
            <a:r>
              <a:rPr lang="en-US" dirty="0"/>
              <a:t>Bleeding ? Dark ? BRBPR</a:t>
            </a:r>
          </a:p>
          <a:p>
            <a:pPr marL="285750" indent="-285750">
              <a:buFont typeface="Arial" panose="020B0604020202020204" pitchFamily="34" charset="0"/>
              <a:buChar char="•"/>
            </a:pPr>
            <a:r>
              <a:rPr lang="en-US" dirty="0"/>
              <a:t>Weight loss. Pain</a:t>
            </a:r>
          </a:p>
          <a:p>
            <a:pPr marL="285750" indent="-285750">
              <a:buFont typeface="Arial" panose="020B0604020202020204" pitchFamily="34" charset="0"/>
              <a:buChar char="•"/>
            </a:pPr>
            <a:r>
              <a:rPr lang="en-US" dirty="0"/>
              <a:t>Appetite</a:t>
            </a:r>
          </a:p>
          <a:p>
            <a:pPr marL="285750" indent="-285750">
              <a:buFont typeface="Arial" panose="020B0604020202020204" pitchFamily="34" charset="0"/>
              <a:buChar char="•"/>
            </a:pPr>
            <a:r>
              <a:rPr lang="en-US" dirty="0"/>
              <a:t>Family history</a:t>
            </a:r>
          </a:p>
          <a:p>
            <a:pPr marL="285750" indent="-285750">
              <a:buFont typeface="Arial" panose="020B0604020202020204" pitchFamily="34" charset="0"/>
              <a:buChar char="•"/>
            </a:pPr>
            <a:r>
              <a:rPr lang="en-US" dirty="0"/>
              <a:t>Previous colonoscopy</a:t>
            </a:r>
          </a:p>
          <a:p>
            <a:pPr marL="285750" indent="-285750">
              <a:buFont typeface="Arial" panose="020B0604020202020204" pitchFamily="34" charset="0"/>
              <a:buChar char="•"/>
            </a:pPr>
            <a:r>
              <a:rPr lang="en-US" dirty="0"/>
              <a:t>Previous polyps/cancer/IBD</a:t>
            </a: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Browallia New" panose="020B0604020202020204" pitchFamily="34" charset="-34"/>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D0B686D2-58BE-40E5-9281-4C637CA2CF90}"/>
              </a:ext>
            </a:extLst>
          </p:cNvPr>
          <p:cNvSpPr>
            <a:spLocks noGrp="1"/>
          </p:cNvSpPr>
          <p:nvPr>
            <p:ph type="sldNum" sz="quarter" idx="12"/>
          </p:nvPr>
        </p:nvSpPr>
        <p:spPr/>
        <p:txBody>
          <a:bodyPr/>
          <a:lstStyle/>
          <a:p>
            <a:fld id="{8261ACF1-7EB5-A94B-A38A-B3243CD45D89}" type="slidenum">
              <a:rPr lang="en-US" smtClean="0"/>
              <a:t>19</a:t>
            </a:fld>
            <a:endParaRPr lang="en-US"/>
          </a:p>
        </p:txBody>
      </p:sp>
      <p:sp>
        <p:nvSpPr>
          <p:cNvPr id="4" name="Title 3">
            <a:extLst>
              <a:ext uri="{FF2B5EF4-FFF2-40B4-BE49-F238E27FC236}">
                <a16:creationId xmlns:a16="http://schemas.microsoft.com/office/drawing/2014/main" id="{33FAC5A9-6919-4164-973B-374307B89D70}"/>
              </a:ext>
            </a:extLst>
          </p:cNvPr>
          <p:cNvSpPr>
            <a:spLocks noGrp="1"/>
          </p:cNvSpPr>
          <p:nvPr>
            <p:ph type="title"/>
          </p:nvPr>
        </p:nvSpPr>
        <p:spPr>
          <a:xfrm>
            <a:off x="509443" y="-20877"/>
            <a:ext cx="8229600" cy="638319"/>
          </a:xfrm>
        </p:spPr>
        <p:txBody>
          <a:bodyPr/>
          <a:lstStyle/>
          <a:p>
            <a:r>
              <a:rPr lang="en-US" dirty="0"/>
              <a:t>Before referral</a:t>
            </a:r>
            <a:endParaRPr lang="en-IE" dirty="0">
              <a:latin typeface="Century Gothic" panose="020B0502020202020204" pitchFamily="34" charset="0"/>
              <a:cs typeface="Arial" panose="020B0604020202020204" pitchFamily="34" charset="0"/>
            </a:endParaRPr>
          </a:p>
        </p:txBody>
      </p:sp>
      <p:sp>
        <p:nvSpPr>
          <p:cNvPr id="5" name="Content Placeholder 1">
            <a:extLst>
              <a:ext uri="{FF2B5EF4-FFF2-40B4-BE49-F238E27FC236}">
                <a16:creationId xmlns:a16="http://schemas.microsoft.com/office/drawing/2014/main" id="{EB29DCEE-0C97-4889-97D0-320B0C36EC3A}"/>
              </a:ext>
            </a:extLst>
          </p:cNvPr>
          <p:cNvSpPr txBox="1">
            <a:spLocks/>
          </p:cNvSpPr>
          <p:nvPr/>
        </p:nvSpPr>
        <p:spPr>
          <a:xfrm>
            <a:off x="4398956" y="881011"/>
            <a:ext cx="4235601" cy="3394472"/>
          </a:xfrm>
          <a:prstGeom prst="rect">
            <a:avLst/>
          </a:prstGeom>
        </p:spPr>
        <p:txBody>
          <a:bodyPr vert="horz" lIns="0" tIns="45720" rIns="91440" bIns="45720" rtlCol="0">
            <a:normAutofit/>
          </a:bodyPr>
          <a:lstStyle>
            <a:lvl1pPr marL="0" indent="0" algn="l" defTabSz="457200" rtl="0" eaLnBrk="1" latinLnBrk="0" hangingPunct="1">
              <a:spcBef>
                <a:spcPct val="20000"/>
              </a:spcBef>
              <a:buClr>
                <a:srgbClr val="006199"/>
              </a:buClr>
              <a:buFontTx/>
              <a:buNone/>
              <a:defRPr sz="1600" b="0" i="0" kern="1200">
                <a:solidFill>
                  <a:schemeClr val="tx1"/>
                </a:solidFill>
                <a:latin typeface="Century Gothic" panose="020B0502020202020204" pitchFamily="34" charset="0"/>
                <a:ea typeface="Verdana" panose="020B0604030504040204" pitchFamily="34" charset="0"/>
                <a:cs typeface="Verdana" panose="020B0604030504040204" pitchFamily="34" charset="0"/>
              </a:defRPr>
            </a:lvl1pPr>
            <a:lvl2pPr marL="914400" indent="-457200" algn="l" defTabSz="457200" rtl="0" eaLnBrk="1" latinLnBrk="0" hangingPunct="1">
              <a:spcBef>
                <a:spcPct val="20000"/>
              </a:spcBef>
              <a:buClr>
                <a:srgbClr val="006199"/>
              </a:buClr>
              <a:buFont typeface="Arial"/>
              <a:buChar char="•"/>
              <a:defRPr sz="1600" b="0" i="0" kern="1200">
                <a:solidFill>
                  <a:schemeClr val="tx1"/>
                </a:solidFill>
                <a:latin typeface="Century Gothic" panose="020B0502020202020204" pitchFamily="34" charset="0"/>
                <a:ea typeface="Verdana" panose="020B0604030504040204" pitchFamily="34" charset="0"/>
                <a:cs typeface="Verdana" panose="020B0604030504040204" pitchFamily="34" charset="0"/>
              </a:defRPr>
            </a:lvl2pPr>
            <a:lvl3pPr marL="914400" indent="0" algn="l" defTabSz="457200" rtl="0" eaLnBrk="1" latinLnBrk="0" hangingPunct="1">
              <a:spcBef>
                <a:spcPct val="20000"/>
              </a:spcBef>
              <a:buFontTx/>
              <a:buNone/>
              <a:defRPr sz="1600" b="0" i="0" kern="1200">
                <a:solidFill>
                  <a:schemeClr val="tx1"/>
                </a:solidFill>
                <a:latin typeface="Calibri Light"/>
                <a:ea typeface="Verdana" panose="020B0604030504040204" pitchFamily="34" charset="0"/>
                <a:cs typeface="Calibri Light"/>
              </a:defRPr>
            </a:lvl3pPr>
            <a:lvl4pPr marL="1371600" indent="0" algn="l" defTabSz="457200" rtl="0" eaLnBrk="1" latinLnBrk="0" hangingPunct="1">
              <a:spcBef>
                <a:spcPct val="20000"/>
              </a:spcBef>
              <a:buFontTx/>
              <a:buNone/>
              <a:defRPr sz="1600" b="0" i="0" kern="1200">
                <a:solidFill>
                  <a:schemeClr val="tx1"/>
                </a:solidFill>
                <a:latin typeface="Calibri Light"/>
                <a:ea typeface="Verdana" panose="020B0604030504040204" pitchFamily="34" charset="0"/>
                <a:cs typeface="Calibri Light"/>
              </a:defRPr>
            </a:lvl4pPr>
            <a:lvl5pPr marL="1828800" indent="0" algn="l" defTabSz="457200" rtl="0" eaLnBrk="1" latinLnBrk="0" hangingPunct="1">
              <a:spcBef>
                <a:spcPct val="20000"/>
              </a:spcBef>
              <a:buFontTx/>
              <a:buNone/>
              <a:defRPr sz="1600" b="0" i="0" kern="1200">
                <a:solidFill>
                  <a:schemeClr val="tx1"/>
                </a:solidFill>
                <a:latin typeface="Calibri Light"/>
                <a:ea typeface="Verdana" panose="020B0604030504040204" pitchFamily="34" charset="0"/>
                <a:cs typeface="Calibri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b="1" dirty="0"/>
              <a:t>Examination and Bloods	</a:t>
            </a:r>
            <a:r>
              <a:rPr lang="en-US" dirty="0"/>
              <a:t>		</a:t>
            </a:r>
          </a:p>
          <a:p>
            <a:pPr marL="285750" indent="-285750">
              <a:buFont typeface="Arial" panose="020B0604020202020204" pitchFamily="34" charset="0"/>
              <a:buChar char="•"/>
            </a:pPr>
            <a:r>
              <a:rPr lang="en-US" dirty="0"/>
              <a:t>Abdomen</a:t>
            </a:r>
          </a:p>
          <a:p>
            <a:pPr marL="285750" indent="-285750">
              <a:buFont typeface="Arial" panose="020B0604020202020204" pitchFamily="34" charset="0"/>
              <a:buChar char="•"/>
            </a:pPr>
            <a:r>
              <a:rPr lang="en-US" dirty="0"/>
              <a:t>DRE</a:t>
            </a:r>
          </a:p>
          <a:p>
            <a:pPr marL="285750" indent="-285750">
              <a:buFont typeface="Arial" panose="020B0604020202020204" pitchFamily="34" charset="0"/>
              <a:buChar char="•"/>
            </a:pPr>
            <a:r>
              <a:rPr lang="en-US" dirty="0"/>
              <a:t>FBC</a:t>
            </a:r>
          </a:p>
          <a:p>
            <a:pPr marL="285750" indent="-285750">
              <a:buFont typeface="Arial" panose="020B0604020202020204" pitchFamily="34" charset="0"/>
              <a:buChar char="•"/>
            </a:pPr>
            <a:r>
              <a:rPr lang="en-US" dirty="0"/>
              <a:t>Ferritin/iron studies where appropriate</a:t>
            </a:r>
          </a:p>
          <a:p>
            <a:pPr marL="285750" indent="-285750">
              <a:buFont typeface="Arial" panose="020B0604020202020204" pitchFamily="34" charset="0"/>
              <a:buChar char="•"/>
            </a:pPr>
            <a:r>
              <a:rPr lang="en-US" dirty="0"/>
              <a:t>No </a:t>
            </a:r>
            <a:r>
              <a:rPr lang="en-US" dirty="0" err="1"/>
              <a:t>tumour</a:t>
            </a:r>
            <a:r>
              <a:rPr lang="en-US" dirty="0"/>
              <a:t> markers/CEA pls !</a:t>
            </a:r>
          </a:p>
          <a:p>
            <a:endParaRPr lang="en-IE" dirty="0">
              <a:cs typeface="Arial" panose="020B0604020202020204" pitchFamily="34" charset="0"/>
            </a:endParaRPr>
          </a:p>
          <a:p>
            <a:endParaRPr lang="en-IE" dirty="0">
              <a:cs typeface="Browallia New" panose="020B0604020202020204" pitchFamily="34" charset="-34"/>
            </a:endParaRPr>
          </a:p>
          <a:p>
            <a:endParaRPr lang="en-IE" dirty="0">
              <a:cs typeface="Arial" panose="020B0604020202020204" pitchFamily="34" charset="0"/>
            </a:endParaRPr>
          </a:p>
          <a:p>
            <a:endParaRPr lang="en-IE" dirty="0">
              <a:cs typeface="Arial" panose="020B0604020202020204" pitchFamily="34" charset="0"/>
            </a:endParaRPr>
          </a:p>
          <a:p>
            <a:endParaRPr lang="en-IE" dirty="0">
              <a:cs typeface="Arial" panose="020B0604020202020204" pitchFamily="34" charset="0"/>
            </a:endParaRPr>
          </a:p>
          <a:p>
            <a:endParaRPr lang="en-IE" dirty="0">
              <a:cs typeface="Arial" panose="020B0604020202020204" pitchFamily="34" charset="0"/>
            </a:endParaRPr>
          </a:p>
          <a:p>
            <a:endParaRPr lang="en-IE" dirty="0">
              <a:cs typeface="Arial" panose="020B0604020202020204" pitchFamily="34" charset="0"/>
            </a:endParaRPr>
          </a:p>
        </p:txBody>
      </p:sp>
      <p:pic>
        <p:nvPicPr>
          <p:cNvPr id="6" name="Picture 5" descr="Health Service Executive (HSE) | ESN">
            <a:extLst>
              <a:ext uri="{FF2B5EF4-FFF2-40B4-BE49-F238E27FC236}">
                <a16:creationId xmlns:a16="http://schemas.microsoft.com/office/drawing/2014/main" id="{47169668-708D-454C-A609-364432D25545}"/>
              </a:ext>
            </a:extLst>
          </p:cNvPr>
          <p:cNvPicPr>
            <a:picLocks noChangeAspect="1"/>
          </p:cNvPicPr>
          <p:nvPr/>
        </p:nvPicPr>
        <p:blipFill>
          <a:blip r:embed="rId3"/>
          <a:stretch>
            <a:fillRect/>
          </a:stretch>
        </p:blipFill>
        <p:spPr>
          <a:xfrm>
            <a:off x="454778" y="3432613"/>
            <a:ext cx="2133601" cy="1281642"/>
          </a:xfrm>
          <a:prstGeom prst="rect">
            <a:avLst/>
          </a:prstGeom>
        </p:spPr>
      </p:pic>
    </p:spTree>
    <p:extLst>
      <p:ext uri="{BB962C8B-B14F-4D97-AF65-F5344CB8AC3E}">
        <p14:creationId xmlns:p14="http://schemas.microsoft.com/office/powerpoint/2010/main" val="877731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959C93-64A8-492D-87F9-337F3E81C168}"/>
              </a:ext>
            </a:extLst>
          </p:cNvPr>
          <p:cNvSpPr>
            <a:spLocks noGrp="1"/>
          </p:cNvSpPr>
          <p:nvPr>
            <p:ph idx="1"/>
          </p:nvPr>
        </p:nvSpPr>
        <p:spPr>
          <a:xfrm>
            <a:off x="509442" y="874514"/>
            <a:ext cx="8475531" cy="3564964"/>
          </a:xfrm>
        </p:spPr>
        <p:txBody>
          <a:bodyPr>
            <a:normAutofit/>
          </a:bodyPr>
          <a:lstStyle/>
          <a:p>
            <a:pPr marL="285750" indent="-285750">
              <a:buFont typeface="Arial" panose="020B0604020202020204" pitchFamily="34" charset="0"/>
              <a:buChar char="•"/>
            </a:pPr>
            <a:r>
              <a:rPr lang="en-US" dirty="0"/>
              <a:t>National bowel screening program </a:t>
            </a:r>
          </a:p>
          <a:p>
            <a:pPr marL="285750" indent="-285750">
              <a:buFont typeface="Arial" panose="020B0604020202020204" pitchFamily="34" charset="0"/>
              <a:buChar char="•"/>
            </a:pPr>
            <a:r>
              <a:rPr lang="en-US" dirty="0"/>
              <a:t>Aged 58-70</a:t>
            </a:r>
          </a:p>
          <a:p>
            <a:pPr marL="285750" indent="-285750">
              <a:buFont typeface="Arial" panose="020B0604020202020204" pitchFamily="34" charset="0"/>
              <a:buChar char="•"/>
            </a:pPr>
            <a:r>
              <a:rPr lang="en-US" dirty="0"/>
              <a:t>Home test every 2 years</a:t>
            </a:r>
          </a:p>
          <a:p>
            <a:pPr marL="285750" indent="-285750">
              <a:buFont typeface="Arial" panose="020B0604020202020204" pitchFamily="34" charset="0"/>
              <a:buChar char="•"/>
            </a:pPr>
            <a:r>
              <a:rPr lang="en-US" dirty="0"/>
              <a:t>Free</a:t>
            </a:r>
          </a:p>
          <a:p>
            <a:pPr marL="285750" indent="-285750">
              <a:buFont typeface="Arial" panose="020B0604020202020204" pitchFamily="34" charset="0"/>
              <a:buChar char="•"/>
            </a:pPr>
            <a:r>
              <a:rPr lang="en-US" dirty="0"/>
              <a:t>Tests for blood in stool</a:t>
            </a:r>
          </a:p>
          <a:p>
            <a:pPr marL="285750" indent="-285750">
              <a:buFont typeface="Arial" panose="020B0604020202020204" pitchFamily="34" charset="0"/>
              <a:buChar char="•"/>
            </a:pPr>
            <a:r>
              <a:rPr lang="en-US" dirty="0"/>
              <a:t>FIT based</a:t>
            </a:r>
          </a:p>
          <a:p>
            <a:pPr marL="285750" indent="-285750">
              <a:buFont typeface="Arial" panose="020B0604020202020204" pitchFamily="34" charset="0"/>
              <a:buChar char="•"/>
            </a:pPr>
            <a:r>
              <a:rPr lang="en-US" dirty="0"/>
              <a:t>Not 100% sensitive</a:t>
            </a:r>
          </a:p>
          <a:p>
            <a:pPr marL="285750" indent="-285750">
              <a:buFont typeface="Arial" panose="020B0604020202020204" pitchFamily="34" charset="0"/>
              <a:buChar char="•"/>
            </a:pPr>
            <a:r>
              <a:rPr lang="en-US" dirty="0"/>
              <a:t>If +VE patient is referred for colonoscopy</a:t>
            </a:r>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D0B686D2-58BE-40E5-9281-4C637CA2CF90}"/>
              </a:ext>
            </a:extLst>
          </p:cNvPr>
          <p:cNvSpPr>
            <a:spLocks noGrp="1"/>
          </p:cNvSpPr>
          <p:nvPr>
            <p:ph type="sldNum" sz="quarter" idx="12"/>
          </p:nvPr>
        </p:nvSpPr>
        <p:spPr/>
        <p:txBody>
          <a:bodyPr/>
          <a:lstStyle/>
          <a:p>
            <a:fld id="{8261ACF1-7EB5-A94B-A38A-B3243CD45D89}" type="slidenum">
              <a:rPr lang="en-US" smtClean="0"/>
              <a:t>20</a:t>
            </a:fld>
            <a:endParaRPr lang="en-US"/>
          </a:p>
        </p:txBody>
      </p:sp>
      <p:sp>
        <p:nvSpPr>
          <p:cNvPr id="4" name="Title 3">
            <a:extLst>
              <a:ext uri="{FF2B5EF4-FFF2-40B4-BE49-F238E27FC236}">
                <a16:creationId xmlns:a16="http://schemas.microsoft.com/office/drawing/2014/main" id="{33FAC5A9-6919-4164-973B-374307B89D70}"/>
              </a:ext>
            </a:extLst>
          </p:cNvPr>
          <p:cNvSpPr>
            <a:spLocks noGrp="1"/>
          </p:cNvSpPr>
          <p:nvPr>
            <p:ph type="title"/>
          </p:nvPr>
        </p:nvSpPr>
        <p:spPr>
          <a:xfrm>
            <a:off x="509443" y="-20877"/>
            <a:ext cx="8229600" cy="638319"/>
          </a:xfrm>
        </p:spPr>
        <p:txBody>
          <a:bodyPr/>
          <a:lstStyle/>
          <a:p>
            <a:r>
              <a:rPr lang="en-US" dirty="0"/>
              <a:t>FIT Testing</a:t>
            </a:r>
            <a:endParaRPr lang="en-IE" dirty="0">
              <a:latin typeface="Century Gothic" panose="020B0502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E2027B71-5A9F-4AD6-98B0-3D30C5845557}"/>
              </a:ext>
            </a:extLst>
          </p:cNvPr>
          <p:cNvPicPr>
            <a:picLocks noChangeAspect="1"/>
          </p:cNvPicPr>
          <p:nvPr/>
        </p:nvPicPr>
        <p:blipFill>
          <a:blip r:embed="rId3"/>
          <a:stretch>
            <a:fillRect/>
          </a:stretch>
        </p:blipFill>
        <p:spPr>
          <a:xfrm>
            <a:off x="5498886" y="874514"/>
            <a:ext cx="2552546" cy="1187230"/>
          </a:xfrm>
          <a:prstGeom prst="rect">
            <a:avLst/>
          </a:prstGeom>
          <a:ln w="12700">
            <a:noFill/>
          </a:ln>
        </p:spPr>
      </p:pic>
    </p:spTree>
    <p:extLst>
      <p:ext uri="{BB962C8B-B14F-4D97-AF65-F5344CB8AC3E}">
        <p14:creationId xmlns:p14="http://schemas.microsoft.com/office/powerpoint/2010/main" val="31830058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959C93-64A8-492D-87F9-337F3E81C168}"/>
              </a:ext>
            </a:extLst>
          </p:cNvPr>
          <p:cNvSpPr>
            <a:spLocks noGrp="1"/>
          </p:cNvSpPr>
          <p:nvPr>
            <p:ph idx="1"/>
          </p:nvPr>
        </p:nvSpPr>
        <p:spPr>
          <a:xfrm>
            <a:off x="509443" y="874514"/>
            <a:ext cx="8229600" cy="3394472"/>
          </a:xfrm>
        </p:spPr>
        <p:txBody>
          <a:bodyPr>
            <a:normAutofit/>
          </a:bodyPr>
          <a:lstStyle/>
          <a:p>
            <a:pPr marL="285750" indent="-285750">
              <a:buFont typeface="Arial" panose="020B0604020202020204" pitchFamily="34" charset="0"/>
              <a:buChar char="•"/>
            </a:pPr>
            <a:r>
              <a:rPr lang="en-US" dirty="0"/>
              <a:t>Useful Triage tool</a:t>
            </a:r>
          </a:p>
          <a:p>
            <a:pPr marL="285750" indent="-285750">
              <a:buFont typeface="Arial" panose="020B0604020202020204" pitchFamily="34" charset="0"/>
              <a:buChar char="•"/>
            </a:pPr>
            <a:r>
              <a:rPr lang="en-US" dirty="0"/>
              <a:t>Not a “rule out” cancer test</a:t>
            </a:r>
          </a:p>
          <a:p>
            <a:pPr marL="285750" indent="-285750">
              <a:buFont typeface="Arial" panose="020B0604020202020204" pitchFamily="34" charset="0"/>
              <a:buChar char="•"/>
            </a:pPr>
            <a:r>
              <a:rPr lang="en-US" dirty="0"/>
              <a:t>Exact pathway depends on local services and HSE arrangements</a:t>
            </a:r>
          </a:p>
          <a:p>
            <a:pPr marL="285750" indent="-285750">
              <a:buFont typeface="Arial" panose="020B0604020202020204" pitchFamily="34" charset="0"/>
              <a:buChar char="•"/>
            </a:pPr>
            <a:r>
              <a:rPr lang="en-US" dirty="0"/>
              <a:t>NICE FIT Study D’Souza et al Br Jr Gen Practice 2019 	</a:t>
            </a:r>
          </a:p>
          <a:p>
            <a:pPr marL="1200150" lvl="1" indent="-285750">
              <a:buFont typeface="Arial" panose="020B0604020202020204" pitchFamily="34" charset="0"/>
              <a:buChar char="•"/>
            </a:pPr>
            <a:r>
              <a:rPr lang="en-US" dirty="0"/>
              <a:t>Cut off 10µg/g									</a:t>
            </a:r>
          </a:p>
          <a:p>
            <a:pPr marL="1200150" lvl="1" indent="-285750">
              <a:buFont typeface="Arial" panose="020B0604020202020204" pitchFamily="34" charset="0"/>
              <a:buChar char="•"/>
            </a:pPr>
            <a:r>
              <a:rPr lang="en-US" dirty="0"/>
              <a:t>Sensitivity for CRC 92.1%								</a:t>
            </a:r>
          </a:p>
          <a:p>
            <a:pPr marL="1200150" lvl="1" indent="-285750">
              <a:buFont typeface="Arial" panose="020B0604020202020204" pitchFamily="34" charset="0"/>
              <a:buChar char="•"/>
            </a:pPr>
            <a:r>
              <a:rPr lang="en-US" dirty="0"/>
              <a:t>Specificity for CRC 85.5%								</a:t>
            </a:r>
          </a:p>
          <a:p>
            <a:pPr marL="1200150" lvl="1" indent="-285750">
              <a:buFont typeface="Arial" panose="020B0604020202020204" pitchFamily="34" charset="0"/>
              <a:buChar char="•"/>
            </a:pPr>
            <a:r>
              <a:rPr lang="en-US" dirty="0"/>
              <a:t>False negative rate 10%</a:t>
            </a:r>
          </a:p>
          <a:p>
            <a:pPr marL="285750" indent="-285750">
              <a:buFont typeface="Arial" panose="020B0604020202020204" pitchFamily="34" charset="0"/>
              <a:buChar char="•"/>
            </a:pPr>
            <a:r>
              <a:rPr lang="en-US" dirty="0"/>
              <a:t>Probably has a role to triage low/moderate risk symptomatic patient</a:t>
            </a:r>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Browallia New" panose="020B0604020202020204" pitchFamily="34" charset="-34"/>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D0B686D2-58BE-40E5-9281-4C637CA2CF90}"/>
              </a:ext>
            </a:extLst>
          </p:cNvPr>
          <p:cNvSpPr>
            <a:spLocks noGrp="1"/>
          </p:cNvSpPr>
          <p:nvPr>
            <p:ph type="sldNum" sz="quarter" idx="12"/>
          </p:nvPr>
        </p:nvSpPr>
        <p:spPr/>
        <p:txBody>
          <a:bodyPr/>
          <a:lstStyle/>
          <a:p>
            <a:fld id="{8261ACF1-7EB5-A94B-A38A-B3243CD45D89}" type="slidenum">
              <a:rPr lang="en-US" smtClean="0"/>
              <a:t>21</a:t>
            </a:fld>
            <a:endParaRPr lang="en-US"/>
          </a:p>
        </p:txBody>
      </p:sp>
      <p:sp>
        <p:nvSpPr>
          <p:cNvPr id="4" name="Title 3">
            <a:extLst>
              <a:ext uri="{FF2B5EF4-FFF2-40B4-BE49-F238E27FC236}">
                <a16:creationId xmlns:a16="http://schemas.microsoft.com/office/drawing/2014/main" id="{33FAC5A9-6919-4164-973B-374307B89D70}"/>
              </a:ext>
            </a:extLst>
          </p:cNvPr>
          <p:cNvSpPr>
            <a:spLocks noGrp="1"/>
          </p:cNvSpPr>
          <p:nvPr>
            <p:ph type="title"/>
          </p:nvPr>
        </p:nvSpPr>
        <p:spPr>
          <a:xfrm>
            <a:off x="509443" y="-20877"/>
            <a:ext cx="8229600" cy="638319"/>
          </a:xfrm>
        </p:spPr>
        <p:txBody>
          <a:bodyPr/>
          <a:lstStyle/>
          <a:p>
            <a:r>
              <a:rPr lang="en-US" dirty="0"/>
              <a:t>Fit Testing in Symptomatic Patients</a:t>
            </a:r>
            <a:endParaRPr lang="en-IE" dirty="0">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24159622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959C93-64A8-492D-87F9-337F3E81C168}"/>
              </a:ext>
            </a:extLst>
          </p:cNvPr>
          <p:cNvSpPr>
            <a:spLocks noGrp="1"/>
          </p:cNvSpPr>
          <p:nvPr>
            <p:ph idx="1"/>
          </p:nvPr>
        </p:nvSpPr>
        <p:spPr>
          <a:xfrm>
            <a:off x="509443" y="730836"/>
            <a:ext cx="8992366" cy="3949277"/>
          </a:xfrm>
        </p:spPr>
        <p:txBody>
          <a:bodyPr>
            <a:normAutofit fontScale="70000" lnSpcReduction="20000"/>
          </a:bodyPr>
          <a:lstStyle/>
          <a:p>
            <a:r>
              <a:rPr lang="en-US" dirty="0"/>
              <a:t>Case 1:</a:t>
            </a:r>
          </a:p>
          <a:p>
            <a:pPr marL="285750" indent="-285750">
              <a:buFont typeface="Arial" panose="020B0604020202020204" pitchFamily="34" charset="0"/>
              <a:buChar char="•"/>
            </a:pPr>
            <a:r>
              <a:rPr lang="en-US" dirty="0"/>
              <a:t>63 </a:t>
            </a:r>
            <a:r>
              <a:rPr lang="en-US" dirty="0" err="1"/>
              <a:t>yrs</a:t>
            </a:r>
            <a:r>
              <a:rPr lang="en-US" dirty="0"/>
              <a:t> Male. </a:t>
            </a:r>
          </a:p>
          <a:p>
            <a:pPr marL="285750" indent="-285750">
              <a:buFont typeface="Arial" panose="020B0604020202020204" pitchFamily="34" charset="0"/>
              <a:buChar char="•"/>
            </a:pPr>
            <a:r>
              <a:rPr lang="en-US" dirty="0"/>
              <a:t>3 month history of altered bowel habit</a:t>
            </a:r>
          </a:p>
          <a:p>
            <a:pPr marL="285750" indent="-285750">
              <a:buFont typeface="Arial" panose="020B0604020202020204" pitchFamily="34" charset="0"/>
              <a:buChar char="•"/>
            </a:pPr>
            <a:r>
              <a:rPr lang="en-US" dirty="0"/>
              <a:t>Hb 10.7g/dl</a:t>
            </a:r>
          </a:p>
          <a:p>
            <a:pPr marL="285750" indent="-285750">
              <a:buFont typeface="Arial" panose="020B0604020202020204" pitchFamily="34" charset="0"/>
              <a:buChar char="•"/>
            </a:pPr>
            <a:r>
              <a:rPr lang="en-US" dirty="0"/>
              <a:t>Ferritin low</a:t>
            </a:r>
          </a:p>
          <a:p>
            <a:pPr marL="285750" indent="-285750">
              <a:buFont typeface="Arial" panose="020B0604020202020204" pitchFamily="34" charset="0"/>
              <a:buChar char="•"/>
            </a:pPr>
            <a:r>
              <a:rPr lang="en-US" dirty="0"/>
              <a:t>Examination unremarkable</a:t>
            </a:r>
          </a:p>
          <a:p>
            <a:pPr marL="285750" indent="-285750">
              <a:buFont typeface="Arial" panose="020B0604020202020204" pitchFamily="34" charset="0"/>
              <a:buChar char="•"/>
            </a:pPr>
            <a:r>
              <a:rPr lang="en-US" b="1" dirty="0"/>
              <a:t>Urgent colorectal assessment.</a:t>
            </a:r>
          </a:p>
          <a:p>
            <a:endParaRPr lang="en-US" b="1" dirty="0"/>
          </a:p>
          <a:p>
            <a:r>
              <a:rPr lang="en-US" dirty="0"/>
              <a:t>Case 2:</a:t>
            </a:r>
          </a:p>
          <a:p>
            <a:pPr marL="285750" indent="-285750">
              <a:buFont typeface="Arial" panose="020B0604020202020204" pitchFamily="34" charset="0"/>
              <a:buChar char="•"/>
            </a:pPr>
            <a:r>
              <a:rPr lang="en-US" dirty="0"/>
              <a:t>38 </a:t>
            </a:r>
            <a:r>
              <a:rPr lang="en-US" dirty="0" err="1"/>
              <a:t>yr</a:t>
            </a:r>
            <a:r>
              <a:rPr lang="en-US" dirty="0"/>
              <a:t> old female</a:t>
            </a:r>
          </a:p>
          <a:p>
            <a:pPr marL="285750" indent="-285750">
              <a:buFont typeface="Arial" panose="020B0604020202020204" pitchFamily="34" charset="0"/>
              <a:buChar char="•"/>
            </a:pPr>
            <a:r>
              <a:rPr lang="en-US" dirty="0"/>
              <a:t>4 day hx </a:t>
            </a:r>
          </a:p>
          <a:p>
            <a:pPr marL="285750" indent="-285750">
              <a:buFont typeface="Arial" panose="020B0604020202020204" pitchFamily="34" charset="0"/>
              <a:buChar char="•"/>
            </a:pPr>
            <a:r>
              <a:rPr lang="en-US" dirty="0"/>
              <a:t>Bloody </a:t>
            </a:r>
            <a:r>
              <a:rPr lang="en-US" dirty="0" err="1"/>
              <a:t>diarrhoea</a:t>
            </a:r>
            <a:endParaRPr lang="en-US" dirty="0"/>
          </a:p>
          <a:p>
            <a:pPr marL="285750" indent="-285750">
              <a:buFont typeface="Arial" panose="020B0604020202020204" pitchFamily="34" charset="0"/>
              <a:buChar char="•"/>
            </a:pPr>
            <a:r>
              <a:rPr lang="en-US" dirty="0"/>
              <a:t>No weight loss, no </a:t>
            </a:r>
            <a:r>
              <a:rPr lang="en-US" dirty="0" err="1"/>
              <a:t>anaemia</a:t>
            </a:r>
            <a:r>
              <a:rPr lang="en-US" dirty="0"/>
              <a:t> and otherwise well.</a:t>
            </a:r>
          </a:p>
          <a:p>
            <a:pPr marL="285750" indent="-285750">
              <a:buFont typeface="Arial" panose="020B0604020202020204" pitchFamily="34" charset="0"/>
              <a:buChar char="•"/>
            </a:pPr>
            <a:r>
              <a:rPr lang="en-US" b="1" dirty="0"/>
              <a:t>Not automatically a suspected CRC referral.</a:t>
            </a:r>
          </a:p>
          <a:p>
            <a:endParaRPr lang="en-US" dirty="0"/>
          </a:p>
          <a:p>
            <a:r>
              <a:rPr lang="en-US" dirty="0"/>
              <a:t>Case 3:</a:t>
            </a:r>
          </a:p>
          <a:p>
            <a:pPr marL="285750" indent="-285750">
              <a:buFont typeface="Arial" panose="020B0604020202020204" pitchFamily="34" charset="0"/>
              <a:buChar char="•"/>
            </a:pPr>
            <a:r>
              <a:rPr lang="en-US" dirty="0"/>
              <a:t>46 </a:t>
            </a:r>
            <a:r>
              <a:rPr lang="en-US" dirty="0" err="1"/>
              <a:t>yr</a:t>
            </a:r>
            <a:r>
              <a:rPr lang="en-US" dirty="0"/>
              <a:t> old</a:t>
            </a:r>
          </a:p>
          <a:p>
            <a:pPr marL="285750" indent="-285750">
              <a:buFont typeface="Arial" panose="020B0604020202020204" pitchFamily="34" charset="0"/>
              <a:buChar char="•"/>
            </a:pPr>
            <a:r>
              <a:rPr lang="en-US" dirty="0"/>
              <a:t>“</a:t>
            </a:r>
            <a:r>
              <a:rPr lang="en-US" dirty="0" err="1"/>
              <a:t>Haemorrhoids</a:t>
            </a:r>
            <a:r>
              <a:rPr lang="en-US" dirty="0"/>
              <a:t>”</a:t>
            </a:r>
          </a:p>
          <a:p>
            <a:pPr marL="285750" indent="-285750">
              <a:buFont typeface="Arial" panose="020B0604020202020204" pitchFamily="34" charset="0"/>
              <a:buChar char="•"/>
            </a:pPr>
            <a:r>
              <a:rPr lang="en-US" dirty="0"/>
              <a:t>6/12 Hx rectal bleeding. </a:t>
            </a:r>
          </a:p>
          <a:p>
            <a:pPr marL="285750" indent="-285750">
              <a:buFont typeface="Arial" panose="020B0604020202020204" pitchFamily="34" charset="0"/>
              <a:buChar char="•"/>
            </a:pPr>
            <a:r>
              <a:rPr lang="en-US" dirty="0"/>
              <a:t>New altered bowel habit</a:t>
            </a:r>
          </a:p>
          <a:p>
            <a:pPr marL="285750" indent="-285750">
              <a:buFont typeface="Arial" panose="020B0604020202020204" pitchFamily="34" charset="0"/>
              <a:buChar char="•"/>
            </a:pPr>
            <a:r>
              <a:rPr lang="en-US" dirty="0"/>
              <a:t>Family history CRC.</a:t>
            </a:r>
          </a:p>
          <a:p>
            <a:pPr marL="285750" indent="-285750">
              <a:buFont typeface="Arial" panose="020B0604020202020204" pitchFamily="34" charset="0"/>
              <a:buChar char="•"/>
            </a:pPr>
            <a:r>
              <a:rPr lang="en-US" b="1" dirty="0"/>
              <a:t>Don’t be reassured. Investigate !!!</a:t>
            </a:r>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D0B686D2-58BE-40E5-9281-4C637CA2CF90}"/>
              </a:ext>
            </a:extLst>
          </p:cNvPr>
          <p:cNvSpPr>
            <a:spLocks noGrp="1"/>
          </p:cNvSpPr>
          <p:nvPr>
            <p:ph type="sldNum" sz="quarter" idx="12"/>
          </p:nvPr>
        </p:nvSpPr>
        <p:spPr/>
        <p:txBody>
          <a:bodyPr/>
          <a:lstStyle/>
          <a:p>
            <a:fld id="{8261ACF1-7EB5-A94B-A38A-B3243CD45D89}" type="slidenum">
              <a:rPr lang="en-US" smtClean="0"/>
              <a:t>22</a:t>
            </a:fld>
            <a:endParaRPr lang="en-US"/>
          </a:p>
        </p:txBody>
      </p:sp>
      <p:sp>
        <p:nvSpPr>
          <p:cNvPr id="4" name="Title 3">
            <a:extLst>
              <a:ext uri="{FF2B5EF4-FFF2-40B4-BE49-F238E27FC236}">
                <a16:creationId xmlns:a16="http://schemas.microsoft.com/office/drawing/2014/main" id="{33FAC5A9-6919-4164-973B-374307B89D70}"/>
              </a:ext>
            </a:extLst>
          </p:cNvPr>
          <p:cNvSpPr>
            <a:spLocks noGrp="1"/>
          </p:cNvSpPr>
          <p:nvPr>
            <p:ph type="title"/>
          </p:nvPr>
        </p:nvSpPr>
        <p:spPr>
          <a:xfrm>
            <a:off x="509443" y="-20877"/>
            <a:ext cx="8229600" cy="638319"/>
          </a:xfrm>
        </p:spPr>
        <p:txBody>
          <a:bodyPr/>
          <a:lstStyle/>
          <a:p>
            <a:r>
              <a:rPr lang="en-US" dirty="0"/>
              <a:t>Who needs investigation – how can we make the referral work ?</a:t>
            </a:r>
            <a:endParaRPr lang="en-IE" dirty="0">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39163985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959C93-64A8-492D-87F9-337F3E81C168}"/>
              </a:ext>
            </a:extLst>
          </p:cNvPr>
          <p:cNvSpPr>
            <a:spLocks noGrp="1"/>
          </p:cNvSpPr>
          <p:nvPr>
            <p:ph idx="1"/>
          </p:nvPr>
        </p:nvSpPr>
        <p:spPr>
          <a:xfrm>
            <a:off x="509443" y="874514"/>
            <a:ext cx="8229600" cy="3394472"/>
          </a:xfrm>
        </p:spPr>
        <p:txBody>
          <a:bodyPr>
            <a:normAutofit/>
          </a:bodyPr>
          <a:lstStyle/>
          <a:p>
            <a:pPr marL="285750" indent="-285750">
              <a:buFont typeface="Arial" panose="020B0604020202020204" pitchFamily="34" charset="0"/>
              <a:buChar char="•"/>
            </a:pPr>
            <a:r>
              <a:rPr lang="en-US" dirty="0"/>
              <a:t>Consultant-led service</a:t>
            </a:r>
          </a:p>
          <a:p>
            <a:pPr marL="285750" indent="-285750">
              <a:buFont typeface="Arial" panose="020B0604020202020204" pitchFamily="34" charset="0"/>
              <a:buChar char="•"/>
            </a:pPr>
            <a:r>
              <a:rPr lang="en-US" dirty="0"/>
              <a:t>JAG Accredited </a:t>
            </a:r>
            <a:r>
              <a:rPr lang="en-US" dirty="0" err="1"/>
              <a:t>centre</a:t>
            </a:r>
            <a:endParaRPr lang="en-US" dirty="0"/>
          </a:p>
          <a:p>
            <a:pPr marL="285750" indent="-285750">
              <a:buFont typeface="Arial" panose="020B0604020202020204" pitchFamily="34" charset="0"/>
              <a:buChar char="•"/>
            </a:pPr>
            <a:r>
              <a:rPr lang="en-US" dirty="0"/>
              <a:t>No waiting time</a:t>
            </a:r>
          </a:p>
          <a:p>
            <a:pPr marL="285750" indent="-285750">
              <a:buFont typeface="Arial" panose="020B0604020202020204" pitchFamily="34" charset="0"/>
              <a:buChar char="•"/>
            </a:pPr>
            <a:r>
              <a:rPr lang="en-US" dirty="0"/>
              <a:t>Refer via </a:t>
            </a:r>
            <a:r>
              <a:rPr lang="en-US" dirty="0" err="1"/>
              <a:t>healthlink</a:t>
            </a:r>
            <a:r>
              <a:rPr lang="en-US" dirty="0"/>
              <a:t> or</a:t>
            </a:r>
          </a:p>
          <a:p>
            <a:r>
              <a:rPr lang="en-US" dirty="0"/>
              <a:t>     </a:t>
            </a:r>
            <a:r>
              <a:rPr lang="en-US" dirty="0">
                <a:hlinkClick r:id="rId3"/>
              </a:rPr>
              <a:t>endoscopyappointments@beaconhospital.ie</a:t>
            </a:r>
            <a:endParaRPr lang="en-US" dirty="0"/>
          </a:p>
          <a:p>
            <a:pPr marL="285750" indent="-285750">
              <a:buFont typeface="Arial" panose="020B0604020202020204" pitchFamily="34" charset="0"/>
              <a:buChar char="•"/>
            </a:pPr>
            <a:r>
              <a:rPr lang="en-US" dirty="0"/>
              <a:t>01 2938656 or urgent queries 0872553744</a:t>
            </a:r>
          </a:p>
          <a:p>
            <a:pPr marL="285750" indent="-285750">
              <a:buFont typeface="Arial" panose="020B0604020202020204" pitchFamily="34" charset="0"/>
              <a:buChar char="•"/>
            </a:pPr>
            <a:r>
              <a:rPr lang="en-US" dirty="0"/>
              <a:t>Patients contacted within 48hrs for appointment</a:t>
            </a:r>
          </a:p>
          <a:p>
            <a:pPr marL="285750" indent="-285750">
              <a:buFont typeface="Arial" panose="020B0604020202020204" pitchFamily="34" charset="0"/>
              <a:buChar char="•"/>
            </a:pPr>
            <a:r>
              <a:rPr lang="en-US" dirty="0"/>
              <a:t>Age: 18-80 able to tolerate prep and fit for sedation</a:t>
            </a:r>
          </a:p>
          <a:p>
            <a:pPr marL="285750" indent="-285750">
              <a:buFont typeface="Arial" panose="020B0604020202020204" pitchFamily="34" charset="0"/>
              <a:buChar char="•"/>
            </a:pPr>
            <a:r>
              <a:rPr lang="en-US" dirty="0"/>
              <a:t>Reports sent to GP on day of procedure </a:t>
            </a:r>
          </a:p>
          <a:p>
            <a:endParaRPr lang="en-IE" dirty="0">
              <a:latin typeface="Century Gothic" panose="020B0502020202020204" pitchFamily="34" charset="0"/>
              <a:cs typeface="Browallia New" panose="020B0604020202020204" pitchFamily="34" charset="-34"/>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D0B686D2-58BE-40E5-9281-4C637CA2CF90}"/>
              </a:ext>
            </a:extLst>
          </p:cNvPr>
          <p:cNvSpPr>
            <a:spLocks noGrp="1"/>
          </p:cNvSpPr>
          <p:nvPr>
            <p:ph type="sldNum" sz="quarter" idx="12"/>
          </p:nvPr>
        </p:nvSpPr>
        <p:spPr/>
        <p:txBody>
          <a:bodyPr/>
          <a:lstStyle/>
          <a:p>
            <a:fld id="{8261ACF1-7EB5-A94B-A38A-B3243CD45D89}" type="slidenum">
              <a:rPr lang="en-US" smtClean="0"/>
              <a:t>23</a:t>
            </a:fld>
            <a:endParaRPr lang="en-US"/>
          </a:p>
        </p:txBody>
      </p:sp>
      <p:sp>
        <p:nvSpPr>
          <p:cNvPr id="4" name="Title 3">
            <a:extLst>
              <a:ext uri="{FF2B5EF4-FFF2-40B4-BE49-F238E27FC236}">
                <a16:creationId xmlns:a16="http://schemas.microsoft.com/office/drawing/2014/main" id="{33FAC5A9-6919-4164-973B-374307B89D70}"/>
              </a:ext>
            </a:extLst>
          </p:cNvPr>
          <p:cNvSpPr>
            <a:spLocks noGrp="1"/>
          </p:cNvSpPr>
          <p:nvPr>
            <p:ph type="title"/>
          </p:nvPr>
        </p:nvSpPr>
        <p:spPr>
          <a:xfrm>
            <a:off x="509443" y="-20877"/>
            <a:ext cx="8229600" cy="638319"/>
          </a:xfrm>
        </p:spPr>
        <p:txBody>
          <a:bodyPr/>
          <a:lstStyle/>
          <a:p>
            <a:r>
              <a:rPr lang="en-US" dirty="0"/>
              <a:t>Referral Pathway Beacon</a:t>
            </a:r>
            <a:endParaRPr lang="en-IE" dirty="0">
              <a:latin typeface="Century Gothic" panose="020B0502020202020204" pitchFamily="34" charset="0"/>
              <a:cs typeface="Arial" panose="020B0604020202020204" pitchFamily="34" charset="0"/>
            </a:endParaRPr>
          </a:p>
        </p:txBody>
      </p:sp>
      <p:pic>
        <p:nvPicPr>
          <p:cNvPr id="5" name="Picture 4" descr="JAG Re-accreditation for our Endoscopy Department">
            <a:extLst>
              <a:ext uri="{FF2B5EF4-FFF2-40B4-BE49-F238E27FC236}">
                <a16:creationId xmlns:a16="http://schemas.microsoft.com/office/drawing/2014/main" id="{DDD714B9-0CE6-4617-8584-21DB6CC59F0E}"/>
              </a:ext>
            </a:extLst>
          </p:cNvPr>
          <p:cNvPicPr>
            <a:picLocks noChangeAspect="1"/>
          </p:cNvPicPr>
          <p:nvPr/>
        </p:nvPicPr>
        <p:blipFill rotWithShape="1">
          <a:blip r:embed="rId4"/>
          <a:srcRect l="4748" r="3827"/>
          <a:stretch/>
        </p:blipFill>
        <p:spPr>
          <a:xfrm>
            <a:off x="5768409" y="1099672"/>
            <a:ext cx="2811608" cy="1358477"/>
          </a:xfrm>
          <a:prstGeom prst="rect">
            <a:avLst/>
          </a:prstGeom>
          <a:ln w="12700">
            <a:solidFill>
              <a:srgbClr val="1C73BE"/>
            </a:solidFill>
          </a:ln>
        </p:spPr>
      </p:pic>
    </p:spTree>
    <p:extLst>
      <p:ext uri="{BB962C8B-B14F-4D97-AF65-F5344CB8AC3E}">
        <p14:creationId xmlns:p14="http://schemas.microsoft.com/office/powerpoint/2010/main" val="10233008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959C93-64A8-492D-87F9-337F3E81C168}"/>
              </a:ext>
            </a:extLst>
          </p:cNvPr>
          <p:cNvSpPr>
            <a:spLocks noGrp="1"/>
          </p:cNvSpPr>
          <p:nvPr>
            <p:ph idx="1"/>
          </p:nvPr>
        </p:nvSpPr>
        <p:spPr>
          <a:xfrm>
            <a:off x="509443" y="874514"/>
            <a:ext cx="8229600" cy="3394472"/>
          </a:xfrm>
        </p:spPr>
        <p:txBody>
          <a:bodyPr>
            <a:normAutofit/>
          </a:bodyPr>
          <a:lstStyle/>
          <a:p>
            <a:pPr marL="285750" indent="-285750">
              <a:buFont typeface="Arial" panose="020B0604020202020204" pitchFamily="34" charset="0"/>
              <a:buChar char="•"/>
            </a:pPr>
            <a:r>
              <a:rPr lang="en-US" dirty="0"/>
              <a:t>Think CRC when bowel habit changes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Beware of </a:t>
            </a:r>
            <a:r>
              <a:rPr lang="en-US" dirty="0" err="1"/>
              <a:t>haemorrhoids</a:t>
            </a:r>
            <a:r>
              <a:rPr lang="en-US" dirty="0"/>
              <a:t> as “innocent bystander”.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Unexplained Fe deficiency </a:t>
            </a:r>
            <a:r>
              <a:rPr lang="en-US" dirty="0" err="1"/>
              <a:t>anaemia</a:t>
            </a:r>
            <a:r>
              <a:rPr lang="en-US" dirty="0"/>
              <a:t> needs Investigation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Do a DRE but if it’s normal patient can still have CRC</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CEA not a screening test for CRC. </a:t>
            </a:r>
          </a:p>
          <a:p>
            <a:endParaRPr lang="en-IE" dirty="0">
              <a:latin typeface="Century Gothic" panose="020B0502020202020204" pitchFamily="34" charset="0"/>
              <a:cs typeface="Browallia New" panose="020B0604020202020204" pitchFamily="34" charset="-34"/>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a:p>
            <a:endParaRPr lang="en-IE" dirty="0">
              <a:latin typeface="Century Gothic" panose="020B0502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D0B686D2-58BE-40E5-9281-4C637CA2CF90}"/>
              </a:ext>
            </a:extLst>
          </p:cNvPr>
          <p:cNvSpPr>
            <a:spLocks noGrp="1"/>
          </p:cNvSpPr>
          <p:nvPr>
            <p:ph type="sldNum" sz="quarter" idx="12"/>
          </p:nvPr>
        </p:nvSpPr>
        <p:spPr/>
        <p:txBody>
          <a:bodyPr/>
          <a:lstStyle/>
          <a:p>
            <a:fld id="{8261ACF1-7EB5-A94B-A38A-B3243CD45D89}" type="slidenum">
              <a:rPr lang="en-US" smtClean="0"/>
              <a:t>24</a:t>
            </a:fld>
            <a:endParaRPr lang="en-US"/>
          </a:p>
        </p:txBody>
      </p:sp>
      <p:sp>
        <p:nvSpPr>
          <p:cNvPr id="4" name="Title 3">
            <a:extLst>
              <a:ext uri="{FF2B5EF4-FFF2-40B4-BE49-F238E27FC236}">
                <a16:creationId xmlns:a16="http://schemas.microsoft.com/office/drawing/2014/main" id="{33FAC5A9-6919-4164-973B-374307B89D70}"/>
              </a:ext>
            </a:extLst>
          </p:cNvPr>
          <p:cNvSpPr>
            <a:spLocks noGrp="1"/>
          </p:cNvSpPr>
          <p:nvPr>
            <p:ph type="title"/>
          </p:nvPr>
        </p:nvSpPr>
        <p:spPr>
          <a:xfrm>
            <a:off x="509443" y="-20877"/>
            <a:ext cx="8229600" cy="638319"/>
          </a:xfrm>
        </p:spPr>
        <p:txBody>
          <a:bodyPr/>
          <a:lstStyle/>
          <a:p>
            <a:r>
              <a:rPr lang="en-US" dirty="0"/>
              <a:t>Summary points</a:t>
            </a:r>
            <a:endParaRPr lang="en-IE" dirty="0">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7436207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6FF43E0-47D2-4A5E-AA5D-546E30EDADDB}"/>
              </a:ext>
            </a:extLst>
          </p:cNvPr>
          <p:cNvSpPr>
            <a:spLocks noGrp="1"/>
          </p:cNvSpPr>
          <p:nvPr>
            <p:ph type="sldNum" sz="quarter" idx="12"/>
          </p:nvPr>
        </p:nvSpPr>
        <p:spPr/>
        <p:txBody>
          <a:bodyPr/>
          <a:lstStyle/>
          <a:p>
            <a:fld id="{8261ACF1-7EB5-A94B-A38A-B3243CD45D89}" type="slidenum">
              <a:rPr lang="en-US" smtClean="0"/>
              <a:pPr/>
              <a:t>25</a:t>
            </a:fld>
            <a:endParaRPr lang="en-US" dirty="0"/>
          </a:p>
        </p:txBody>
      </p:sp>
      <p:sp>
        <p:nvSpPr>
          <p:cNvPr id="3" name="TextBox 2">
            <a:extLst>
              <a:ext uri="{FF2B5EF4-FFF2-40B4-BE49-F238E27FC236}">
                <a16:creationId xmlns:a16="http://schemas.microsoft.com/office/drawing/2014/main" id="{DDD5354F-10F0-4C6A-9D0E-23DA33462E1C}"/>
              </a:ext>
            </a:extLst>
          </p:cNvPr>
          <p:cNvSpPr txBox="1"/>
          <p:nvPr/>
        </p:nvSpPr>
        <p:spPr>
          <a:xfrm>
            <a:off x="1421218" y="1750828"/>
            <a:ext cx="6301563" cy="1200329"/>
          </a:xfrm>
          <a:prstGeom prst="rect">
            <a:avLst/>
          </a:prstGeom>
          <a:noFill/>
        </p:spPr>
        <p:txBody>
          <a:bodyPr wrap="square" rtlCol="0">
            <a:spAutoFit/>
          </a:bodyPr>
          <a:lstStyle/>
          <a:p>
            <a:pPr algn="ctr"/>
            <a:r>
              <a:rPr lang="en-IE" sz="7200" b="1" dirty="0">
                <a:solidFill>
                  <a:schemeClr val="bg1"/>
                </a:solidFill>
                <a:latin typeface="Century Gothic" panose="020B0502020202020204" pitchFamily="34" charset="0"/>
              </a:rPr>
              <a:t>Thank you</a:t>
            </a:r>
          </a:p>
        </p:txBody>
      </p:sp>
    </p:spTree>
    <p:extLst>
      <p:ext uri="{BB962C8B-B14F-4D97-AF65-F5344CB8AC3E}">
        <p14:creationId xmlns:p14="http://schemas.microsoft.com/office/powerpoint/2010/main" val="15119307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ial Beacon Hospital PP Template 2020 v5 (003)" id="{4CA53687-D64C-4586-BA5B-56A39ED3C2A0}" vid="{4A07C3CD-B43D-4BE0-AABF-01DE6C813E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1406</TotalTime>
  <Words>1107</Words>
  <Application>Microsoft Office PowerPoint</Application>
  <PresentationFormat>On-screen Show (16:9)</PresentationFormat>
  <Paragraphs>319</Paragraphs>
  <Slides>25</Slides>
  <Notes>20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ＭＳ Ｐゴシック</vt:lpstr>
      <vt:lpstr>Arial</vt:lpstr>
      <vt:lpstr>Browallia New</vt:lpstr>
      <vt:lpstr>Calibri</vt:lpstr>
      <vt:lpstr>Calibri Light</vt:lpstr>
      <vt:lpstr>Century Gothic</vt:lpstr>
      <vt:lpstr>Microsoft Sans Serif</vt:lpstr>
      <vt:lpstr>Verdana</vt:lpstr>
      <vt:lpstr>Office Theme</vt:lpstr>
      <vt:lpstr>PowerPoint Presentation</vt:lpstr>
      <vt:lpstr>Colorectal Cancer in Ireland</vt:lpstr>
      <vt:lpstr>PowerPoint Presentation</vt:lpstr>
      <vt:lpstr>PowerPoint Presentation</vt:lpstr>
      <vt:lpstr>Risk Factors for Colorectal Cancer</vt:lpstr>
      <vt:lpstr>CRC RFs &amp; PC</vt:lpstr>
      <vt:lpstr>Who needs investigation – how can we make the referral work ?</vt:lpstr>
      <vt:lpstr>Indications for Colonoscopy</vt:lpstr>
      <vt:lpstr>PowerPoint Presentation</vt:lpstr>
      <vt:lpstr>KPI’s for Colonoscopy</vt:lpstr>
      <vt:lpstr>Lower GI Endoscopy</vt:lpstr>
      <vt:lpstr>PowerPoint Presentation</vt:lpstr>
      <vt:lpstr>PowerPoint Presentation</vt:lpstr>
      <vt:lpstr>Red flags for Colorectal Cancer</vt:lpstr>
      <vt:lpstr>Hemorrhoids</vt:lpstr>
      <vt:lpstr>Hemorrhoids are serious business</vt:lpstr>
      <vt:lpstr>Hemorrhoidal disease: history</vt:lpstr>
      <vt:lpstr>Blood per rectum</vt:lpstr>
      <vt:lpstr>Before referral</vt:lpstr>
      <vt:lpstr>FIT Testing</vt:lpstr>
      <vt:lpstr>Fit Testing in Symptomatic Patients</vt:lpstr>
      <vt:lpstr>Who needs investigation – how can we make the referral work ?</vt:lpstr>
      <vt:lpstr>Referral Pathway Beacon</vt:lpstr>
      <vt:lpstr>Summary points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Ben Murphy</dc:creator>
  <cp:lastModifiedBy>Sara Eagar</cp:lastModifiedBy>
  <cp:revision>28</cp:revision>
  <cp:lastPrinted>2020-01-20T12:16:27Z</cp:lastPrinted>
  <dcterms:created xsi:type="dcterms:W3CDTF">2020-11-06T09:16:24Z</dcterms:created>
  <dcterms:modified xsi:type="dcterms:W3CDTF">2026-09-16T16:12:44Z</dcterms:modified>
</cp:coreProperties>
</file>