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0.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382" r:id="rId2"/>
    <p:sldId id="383" r:id="rId3"/>
    <p:sldId id="384" r:id="rId4"/>
    <p:sldId id="397" r:id="rId5"/>
    <p:sldId id="386" r:id="rId6"/>
    <p:sldId id="387" r:id="rId7"/>
    <p:sldId id="388" r:id="rId8"/>
    <p:sldId id="389" r:id="rId9"/>
    <p:sldId id="390" r:id="rId10"/>
    <p:sldId id="391" r:id="rId11"/>
    <p:sldId id="392" r:id="rId12"/>
    <p:sldId id="393" r:id="rId13"/>
    <p:sldId id="394" r:id="rId14"/>
    <p:sldId id="395" r:id="rId15"/>
    <p:sldId id="396" r:id="rId16"/>
    <p:sldId id="39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oife Trimmer" initials="AT" lastIdx="1" clrIdx="0">
    <p:extLst>
      <p:ext uri="{19B8F6BF-5375-455C-9EA6-DF929625EA0E}">
        <p15:presenceInfo xmlns:p15="http://schemas.microsoft.com/office/powerpoint/2012/main" userId="S::Aoife.Trimmer@beaconhospital.ie::869e874b-8339-49b4-8cef-ca3fbc2b24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680" autoAdjust="0"/>
  </p:normalViewPr>
  <p:slideViewPr>
    <p:cSldViewPr snapToGrid="0">
      <p:cViewPr varScale="1">
        <p:scale>
          <a:sx n="101" d="100"/>
          <a:sy n="101" d="100"/>
        </p:scale>
        <p:origin x="990" y="10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929448632167359"/>
          <c:y val="1.499841158554468E-2"/>
          <c:w val="0.75848498377147711"/>
          <c:h val="0.8383084626077002"/>
        </c:manualLayout>
      </c:layout>
      <c:barChart>
        <c:barDir val="bar"/>
        <c:grouping val="clustered"/>
        <c:varyColors val="0"/>
        <c:ser>
          <c:idx val="0"/>
          <c:order val="0"/>
          <c:tx>
            <c:strRef>
              <c:f>Sheet1!$B$1</c:f>
              <c:strCache>
                <c:ptCount val="1"/>
                <c:pt idx="0">
                  <c:v>Dementia</c:v>
                </c:pt>
              </c:strCache>
            </c:strRef>
          </c:tx>
          <c:spPr>
            <a:solidFill>
              <a:srgbClr val="A9B2B8"/>
            </a:solidFill>
            <a:effectLst/>
          </c:spPr>
          <c:invertIfNegative val="0"/>
          <c:dPt>
            <c:idx val="0"/>
            <c:invertIfNegative val="0"/>
            <c:bubble3D val="0"/>
            <c:spPr>
              <a:solidFill>
                <a:srgbClr val="4F81BD">
                  <a:lumMod val="75000"/>
                </a:srgbClr>
              </a:solidFill>
              <a:effectLst/>
            </c:spPr>
            <c:extLst>
              <c:ext xmlns:c16="http://schemas.microsoft.com/office/drawing/2014/chart" uri="{C3380CC4-5D6E-409C-BE32-E72D297353CC}">
                <c16:uniqueId val="{00000000-A3C1-484A-AE19-C953E301DD43}"/>
              </c:ext>
            </c:extLst>
          </c:dPt>
          <c:dPt>
            <c:idx val="1"/>
            <c:invertIfNegative val="0"/>
            <c:bubble3D val="0"/>
            <c:spPr>
              <a:solidFill>
                <a:srgbClr val="4F81BD">
                  <a:lumMod val="40000"/>
                  <a:lumOff val="60000"/>
                </a:srgbClr>
              </a:solidFill>
              <a:effectLst/>
            </c:spPr>
            <c:extLst>
              <c:ext xmlns:c16="http://schemas.microsoft.com/office/drawing/2014/chart" uri="{C3380CC4-5D6E-409C-BE32-E72D297353CC}">
                <c16:uniqueId val="{00000002-A3C1-484A-AE19-C953E301DD43}"/>
              </c:ext>
            </c:extLst>
          </c:dPt>
          <c:dLbls>
            <c:numFmt formatCode="0.00&quot;%&quot;" sourceLinked="0"/>
            <c:spPr>
              <a:noFill/>
              <a:ln>
                <a:noFill/>
              </a:ln>
              <a:effectLst/>
            </c:spPr>
            <c:txPr>
              <a:bodyPr/>
              <a:lstStyle/>
              <a:p>
                <a:pPr>
                  <a:defRPr sz="1000" b="1" i="0" u="none" strike="noStrike">
                    <a:solidFill>
                      <a:srgbClr val="16293C"/>
                    </a:solidFill>
                    <a:latin typeface="Calibri"/>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Usual care</c:v>
                </c:pt>
                <c:pt idx="1">
                  <c:v>Intensive BP control</c:v>
                </c:pt>
              </c:strCache>
            </c:strRef>
          </c:cat>
          <c:val>
            <c:numRef>
              <c:f>Sheet1!$B$2:$B$3</c:f>
              <c:numCache>
                <c:formatCode>General</c:formatCode>
                <c:ptCount val="2"/>
                <c:pt idx="0">
                  <c:v>10.55</c:v>
                </c:pt>
                <c:pt idx="1">
                  <c:v>8.85</c:v>
                </c:pt>
              </c:numCache>
            </c:numRef>
          </c:val>
          <c:extLst>
            <c:ext xmlns:c16="http://schemas.microsoft.com/office/drawing/2014/chart" uri="{C3380CC4-5D6E-409C-BE32-E72D297353CC}">
              <c16:uniqueId val="{00000003-A3C1-484A-AE19-C953E301DD43}"/>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00" b="0" i="0" u="none" strike="noStrike">
                <a:solidFill>
                  <a:srgbClr val="16293C"/>
                </a:solidFill>
                <a:latin typeface="Calibri"/>
              </a:defRPr>
            </a:pPr>
            <a:endParaRPr lang="en-ZM"/>
          </a:p>
        </c:txPr>
        <c:crossAx val="2094734552"/>
        <c:crosses val="autoZero"/>
        <c:auto val="1"/>
        <c:lblAlgn val="ctr"/>
        <c:lblOffset val="100"/>
        <c:noMultiLvlLbl val="1"/>
      </c:catAx>
      <c:valAx>
        <c:axId val="2094734552"/>
        <c:scaling>
          <c:orientation val="minMax"/>
          <c:max val="14"/>
          <c:min val="0"/>
        </c:scaling>
        <c:delete val="0"/>
        <c:axPos val="b"/>
        <c:majorGridlines>
          <c:spPr>
            <a:ln w="12700" cap="flat">
              <a:solidFill>
                <a:srgbClr val="E6E3DA"/>
              </a:solidFill>
              <a:prstDash val="solid"/>
              <a:round/>
            </a:ln>
          </c:spPr>
        </c:majorGridlines>
        <c:numFmt formatCode="0&quot;%&quot;" sourceLinked="0"/>
        <c:majorTickMark val="out"/>
        <c:minorTickMark val="none"/>
        <c:tickLblPos val="low"/>
        <c:spPr>
          <a:ln w="12700" cap="flat">
            <a:noFill/>
            <a:prstDash val="solid"/>
            <a:round/>
          </a:ln>
        </c:spPr>
        <c:txPr>
          <a:bodyPr/>
          <a:lstStyle/>
          <a:p>
            <a:pPr>
              <a:defRPr sz="800" b="0" i="0" u="none" strike="noStrike">
                <a:solidFill>
                  <a:srgbClr val="6B7580"/>
                </a:solidFill>
                <a:latin typeface="Calibri"/>
              </a:defRPr>
            </a:pPr>
            <a:endParaRPr lang="en-ZM"/>
          </a:p>
        </c:txPr>
        <c:crossAx val="2094734554"/>
        <c:crosses val="autoZero"/>
        <c:crossBetween val="between"/>
      </c:valAx>
      <c:spPr>
        <a:solidFill>
          <a:srgbClr val="F9F8F4"/>
        </a:solidFill>
        <a:ln>
          <a:noFill/>
        </a:ln>
        <a:effectLst/>
      </c:spPr>
    </c:plotArea>
    <c:plotVisOnly val="1"/>
    <c:dispBlanksAs val="span"/>
    <c:showDLblsOverMax val="1"/>
  </c:chart>
  <c:spPr>
    <a:noFill/>
    <a:ln>
      <a:noFill/>
    </a:ln>
    <a:effectLst/>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MACE</c:v>
                </c:pt>
              </c:strCache>
            </c:strRef>
          </c:tx>
          <c:spPr>
            <a:solidFill>
              <a:srgbClr val="3F7F8A"/>
            </a:solidFill>
            <a:effectLst/>
          </c:spPr>
          <c:invertIfNegative val="0"/>
          <c:dPt>
            <c:idx val="0"/>
            <c:invertIfNegative val="0"/>
            <c:bubble3D val="0"/>
            <c:spPr>
              <a:solidFill>
                <a:srgbClr val="4F81BD">
                  <a:lumMod val="60000"/>
                  <a:lumOff val="40000"/>
                </a:srgbClr>
              </a:solidFill>
              <a:effectLst/>
            </c:spPr>
            <c:extLst>
              <c:ext xmlns:c16="http://schemas.microsoft.com/office/drawing/2014/chart" uri="{C3380CC4-5D6E-409C-BE32-E72D297353CC}">
                <c16:uniqueId val="{00000000-8CE5-480B-9BF1-11F1FD0593BC}"/>
              </c:ext>
            </c:extLst>
          </c:dPt>
          <c:dPt>
            <c:idx val="1"/>
            <c:invertIfNegative val="0"/>
            <c:bubble3D val="0"/>
            <c:spPr>
              <a:solidFill>
                <a:srgbClr val="4F81BD">
                  <a:lumMod val="75000"/>
                </a:srgbClr>
              </a:solidFill>
              <a:effectLst/>
            </c:spPr>
            <c:extLst>
              <c:ext xmlns:c16="http://schemas.microsoft.com/office/drawing/2014/chart" uri="{C3380CC4-5D6E-409C-BE32-E72D297353CC}">
                <c16:uniqueId val="{00000002-8CE5-480B-9BF1-11F1FD0593BC}"/>
              </c:ext>
            </c:extLst>
          </c:dPt>
          <c:dLbls>
            <c:numFmt formatCode="0.0&quot;%&quot;" sourceLinked="0"/>
            <c:spPr>
              <a:noFill/>
              <a:ln>
                <a:noFill/>
              </a:ln>
              <a:effectLst/>
            </c:spPr>
            <c:txPr>
              <a:bodyPr/>
              <a:lstStyle/>
              <a:p>
                <a:pPr>
                  <a:defRPr sz="1000" b="1" i="0" u="none" strike="noStrike">
                    <a:solidFill>
                      <a:srgbClr val="16293C"/>
                    </a:solidFill>
                    <a:latin typeface="Calibri"/>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Atorvastatin 40 mg</c:v>
                </c:pt>
                <c:pt idx="1">
                  <c:v>Placebo</c:v>
                </c:pt>
              </c:strCache>
            </c:strRef>
          </c:cat>
          <c:val>
            <c:numRef>
              <c:f>Sheet1!$B$2:$B$3</c:f>
              <c:numCache>
                <c:formatCode>General</c:formatCode>
                <c:ptCount val="2"/>
                <c:pt idx="0">
                  <c:v>6</c:v>
                </c:pt>
                <c:pt idx="1">
                  <c:v>8.3000000000000007</c:v>
                </c:pt>
              </c:numCache>
            </c:numRef>
          </c:val>
          <c:extLst>
            <c:ext xmlns:c16="http://schemas.microsoft.com/office/drawing/2014/chart" uri="{C3380CC4-5D6E-409C-BE32-E72D297353CC}">
              <c16:uniqueId val="{00000003-8CE5-480B-9BF1-11F1FD0593BC}"/>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900" b="0" i="0" u="none" strike="noStrike">
                <a:solidFill>
                  <a:srgbClr val="16293C"/>
                </a:solidFill>
                <a:latin typeface="Calibri"/>
              </a:defRPr>
            </a:pPr>
            <a:endParaRPr lang="en-ZM"/>
          </a:p>
        </c:txPr>
        <c:crossAx val="2094734552"/>
        <c:crosses val="autoZero"/>
        <c:auto val="1"/>
        <c:lblAlgn val="ctr"/>
        <c:lblOffset val="100"/>
        <c:noMultiLvlLbl val="1"/>
      </c:catAx>
      <c:valAx>
        <c:axId val="2094734552"/>
        <c:scaling>
          <c:orientation val="minMax"/>
          <c:max val="10"/>
          <c:min val="0"/>
        </c:scaling>
        <c:delete val="0"/>
        <c:axPos val="l"/>
        <c:majorGridlines>
          <c:spPr>
            <a:ln w="12700" cap="flat">
              <a:solidFill>
                <a:srgbClr val="E6E3DA"/>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800" b="0" i="0" u="none" strike="noStrike">
                <a:solidFill>
                  <a:srgbClr val="6B7580"/>
                </a:solidFill>
                <a:latin typeface="Calibri"/>
              </a:defRPr>
            </a:pPr>
            <a:endParaRPr lang="en-ZM"/>
          </a:p>
        </c:txPr>
        <c:crossAx val="2094734554"/>
        <c:crosses val="autoZero"/>
        <c:crossBetween val="between"/>
      </c:valAx>
      <c:spPr>
        <a:solidFill>
          <a:srgbClr val="F9F8F4"/>
        </a:solidFill>
        <a:ln>
          <a:noFill/>
        </a:ln>
        <a:effectLst/>
      </c:spPr>
    </c:plotArea>
    <c:plotVisOnly val="1"/>
    <c:dispBlanksAs val="span"/>
    <c:showDLblsOverMax val="1"/>
  </c:chart>
  <c:spPr>
    <a:noFill/>
    <a:ln>
      <a:noFill/>
    </a:ln>
    <a:effectLst/>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Effect</c:v>
                </c:pt>
              </c:strCache>
            </c:strRef>
          </c:tx>
          <c:spPr>
            <a:solidFill>
              <a:srgbClr val="4F81BD"/>
            </a:solidFill>
            <a:effectLst/>
          </c:spPr>
          <c:invertIfNegative val="0"/>
          <c:dPt>
            <c:idx val="0"/>
            <c:invertIfNegative val="0"/>
            <c:bubble3D val="0"/>
            <c:extLst>
              <c:ext xmlns:c16="http://schemas.microsoft.com/office/drawing/2014/chart" uri="{C3380CC4-5D6E-409C-BE32-E72D297353CC}">
                <c16:uniqueId val="{00000000-422D-4B0D-88C9-37602144354F}"/>
              </c:ext>
            </c:extLst>
          </c:dPt>
          <c:dPt>
            <c:idx val="1"/>
            <c:invertIfNegative val="0"/>
            <c:bubble3D val="0"/>
            <c:extLst>
              <c:ext xmlns:c16="http://schemas.microsoft.com/office/drawing/2014/chart" uri="{C3380CC4-5D6E-409C-BE32-E72D297353CC}">
                <c16:uniqueId val="{00000001-422D-4B0D-88C9-37602144354F}"/>
              </c:ext>
            </c:extLst>
          </c:dPt>
          <c:dPt>
            <c:idx val="2"/>
            <c:invertIfNegative val="0"/>
            <c:bubble3D val="0"/>
            <c:extLst>
              <c:ext xmlns:c16="http://schemas.microsoft.com/office/drawing/2014/chart" uri="{C3380CC4-5D6E-409C-BE32-E72D297353CC}">
                <c16:uniqueId val="{00000002-422D-4B0D-88C9-37602144354F}"/>
              </c:ext>
            </c:extLst>
          </c:dPt>
          <c:dLbls>
            <c:numFmt formatCode="0.00" sourceLinked="0"/>
            <c:spPr>
              <a:noFill/>
              <a:ln>
                <a:noFill/>
              </a:ln>
              <a:effectLst/>
            </c:spPr>
            <c:txPr>
              <a:bodyPr/>
              <a:lstStyle/>
              <a:p>
                <a:pPr>
                  <a:defRPr sz="1000" b="1" i="0" u="none" strike="noStrike">
                    <a:solidFill>
                      <a:srgbClr val="16293C"/>
                    </a:solidFill>
                    <a:latin typeface="Calibri"/>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EMPEROR-Preserved
empagliflozin  HR 0.79</c:v>
                </c:pt>
                <c:pt idx="1">
                  <c:v>DELIVER
dapagliflozin  HR 0.82</c:v>
                </c:pt>
                <c:pt idx="2">
                  <c:v>FINEARTS-HF
finerenone  RR 0.84</c:v>
                </c:pt>
              </c:strCache>
            </c:strRef>
          </c:cat>
          <c:val>
            <c:numRef>
              <c:f>Sheet1!$B$2:$B$4</c:f>
              <c:numCache>
                <c:formatCode>General</c:formatCode>
                <c:ptCount val="3"/>
                <c:pt idx="0">
                  <c:v>0.79</c:v>
                </c:pt>
                <c:pt idx="1">
                  <c:v>0.82</c:v>
                </c:pt>
                <c:pt idx="2">
                  <c:v>0.84</c:v>
                </c:pt>
              </c:numCache>
            </c:numRef>
          </c:val>
          <c:extLst>
            <c:ext xmlns:c16="http://schemas.microsoft.com/office/drawing/2014/chart" uri="{C3380CC4-5D6E-409C-BE32-E72D297353CC}">
              <c16:uniqueId val="{00000003-422D-4B0D-88C9-37602144354F}"/>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800" b="0" i="0" u="none" strike="noStrike">
                <a:solidFill>
                  <a:srgbClr val="16293C"/>
                </a:solidFill>
                <a:latin typeface="Calibri"/>
              </a:defRPr>
            </a:pPr>
            <a:endParaRPr lang="en-ZM"/>
          </a:p>
        </c:txPr>
        <c:crossAx val="2094734552"/>
        <c:crosses val="autoZero"/>
        <c:auto val="1"/>
        <c:lblAlgn val="ctr"/>
        <c:lblOffset val="100"/>
        <c:noMultiLvlLbl val="1"/>
      </c:catAx>
      <c:valAx>
        <c:axId val="2094734552"/>
        <c:scaling>
          <c:orientation val="minMax"/>
          <c:max val="1"/>
          <c:min val="0.6"/>
        </c:scaling>
        <c:delete val="0"/>
        <c:axPos val="l"/>
        <c:majorGridlines>
          <c:spPr>
            <a:ln w="12700" cap="flat">
              <a:solidFill>
                <a:srgbClr val="E6E3D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800" b="0" i="0" u="none" strike="noStrike">
                <a:solidFill>
                  <a:srgbClr val="6B7580"/>
                </a:solidFill>
                <a:latin typeface="Calibri"/>
              </a:defRPr>
            </a:pPr>
            <a:endParaRPr lang="en-ZM"/>
          </a:p>
        </c:txPr>
        <c:crossAx val="2094734554"/>
        <c:crosses val="autoZero"/>
        <c:crossBetween val="between"/>
      </c:valAx>
      <c:spPr>
        <a:solidFill>
          <a:srgbClr val="F9F8F4"/>
        </a:solidFill>
        <a:ln>
          <a:noFill/>
        </a:ln>
        <a:effectLst/>
      </c:spPr>
    </c:plotArea>
    <c:plotVisOnly val="1"/>
    <c:dispBlanksAs val="span"/>
    <c:showDLblsOverMax val="1"/>
  </c:chart>
  <c:spPr>
    <a:noFill/>
    <a:ln>
      <a:noFill/>
    </a:ln>
    <a:effectLst/>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CV death / worsening HF</c:v>
                </c:pt>
              </c:strCache>
            </c:strRef>
          </c:tx>
          <c:spPr>
            <a:solidFill>
              <a:srgbClr val="C87A33"/>
            </a:solidFill>
            <a:effectLst/>
          </c:spPr>
          <c:invertIfNegative val="0"/>
          <c:dPt>
            <c:idx val="0"/>
            <c:invertIfNegative val="0"/>
            <c:bubble3D val="0"/>
            <c:spPr>
              <a:solidFill>
                <a:srgbClr val="4F81BD">
                  <a:lumMod val="75000"/>
                </a:srgbClr>
              </a:solidFill>
              <a:effectLst/>
            </c:spPr>
            <c:extLst>
              <c:ext xmlns:c16="http://schemas.microsoft.com/office/drawing/2014/chart" uri="{C3380CC4-5D6E-409C-BE32-E72D297353CC}">
                <c16:uniqueId val="{00000000-8871-46C0-AFD6-CBA6BD0C088C}"/>
              </c:ext>
            </c:extLst>
          </c:dPt>
          <c:dPt>
            <c:idx val="1"/>
            <c:invertIfNegative val="0"/>
            <c:bubble3D val="0"/>
            <c:spPr>
              <a:solidFill>
                <a:srgbClr val="1F497D">
                  <a:lumMod val="20000"/>
                  <a:lumOff val="80000"/>
                </a:srgbClr>
              </a:solidFill>
              <a:effectLst/>
            </c:spPr>
            <c:extLst>
              <c:ext xmlns:c16="http://schemas.microsoft.com/office/drawing/2014/chart" uri="{C3380CC4-5D6E-409C-BE32-E72D297353CC}">
                <c16:uniqueId val="{00000002-8871-46C0-AFD6-CBA6BD0C088C}"/>
              </c:ext>
            </c:extLst>
          </c:dPt>
          <c:dLbls>
            <c:numFmt formatCode="0.0&quot;%&quot;" sourceLinked="0"/>
            <c:spPr>
              <a:noFill/>
              <a:ln>
                <a:noFill/>
              </a:ln>
              <a:effectLst/>
            </c:spPr>
            <c:txPr>
              <a:bodyPr/>
              <a:lstStyle/>
              <a:p>
                <a:pPr>
                  <a:defRPr sz="1000" b="1" i="0" u="none" strike="noStrike">
                    <a:solidFill>
                      <a:srgbClr val="16293C"/>
                    </a:solidFill>
                    <a:latin typeface="Calibri"/>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Placebo</c:v>
                </c:pt>
                <c:pt idx="1">
                  <c:v>Tirzepatide</c:v>
                </c:pt>
              </c:strCache>
            </c:strRef>
          </c:cat>
          <c:val>
            <c:numRef>
              <c:f>Sheet1!$B$2:$B$3</c:f>
              <c:numCache>
                <c:formatCode>General</c:formatCode>
                <c:ptCount val="2"/>
                <c:pt idx="0">
                  <c:v>15.3</c:v>
                </c:pt>
                <c:pt idx="1">
                  <c:v>9.9</c:v>
                </c:pt>
              </c:numCache>
            </c:numRef>
          </c:val>
          <c:extLst>
            <c:ext xmlns:c16="http://schemas.microsoft.com/office/drawing/2014/chart" uri="{C3380CC4-5D6E-409C-BE32-E72D297353CC}">
              <c16:uniqueId val="{00000003-8871-46C0-AFD6-CBA6BD0C088C}"/>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00" b="0" i="0" u="none" strike="noStrike">
                <a:solidFill>
                  <a:srgbClr val="16293C"/>
                </a:solidFill>
                <a:latin typeface="Calibri"/>
              </a:defRPr>
            </a:pPr>
            <a:endParaRPr lang="en-ZM"/>
          </a:p>
        </c:txPr>
        <c:crossAx val="2094734552"/>
        <c:crosses val="autoZero"/>
        <c:auto val="1"/>
        <c:lblAlgn val="ctr"/>
        <c:lblOffset val="100"/>
        <c:noMultiLvlLbl val="1"/>
      </c:catAx>
      <c:valAx>
        <c:axId val="2094734552"/>
        <c:scaling>
          <c:orientation val="minMax"/>
          <c:max val="20"/>
          <c:min val="0"/>
        </c:scaling>
        <c:delete val="0"/>
        <c:axPos val="b"/>
        <c:majorGridlines>
          <c:spPr>
            <a:ln w="12700" cap="flat">
              <a:solidFill>
                <a:srgbClr val="E6E3DA"/>
              </a:solidFill>
              <a:prstDash val="solid"/>
              <a:round/>
            </a:ln>
          </c:spPr>
        </c:majorGridlines>
        <c:numFmt formatCode="0&quot;%&quot;" sourceLinked="0"/>
        <c:majorTickMark val="out"/>
        <c:minorTickMark val="none"/>
        <c:tickLblPos val="low"/>
        <c:spPr>
          <a:ln w="12700" cap="flat">
            <a:noFill/>
            <a:prstDash val="solid"/>
            <a:round/>
          </a:ln>
        </c:spPr>
        <c:txPr>
          <a:bodyPr/>
          <a:lstStyle/>
          <a:p>
            <a:pPr>
              <a:defRPr sz="800" b="0" i="0" u="none" strike="noStrike">
                <a:solidFill>
                  <a:srgbClr val="6B7580"/>
                </a:solidFill>
                <a:latin typeface="Calibri"/>
              </a:defRPr>
            </a:pPr>
            <a:endParaRPr lang="en-ZM"/>
          </a:p>
        </c:txPr>
        <c:crossAx val="2094734554"/>
        <c:crosses val="autoZero"/>
        <c:crossBetween val="between"/>
      </c:valAx>
      <c:spPr>
        <a:solidFill>
          <a:srgbClr val="F9F8F4"/>
        </a:solidFill>
        <a:ln>
          <a:noFill/>
        </a:ln>
        <a:effectLst/>
      </c:spPr>
    </c:plotArea>
    <c:plotVisOnly val="1"/>
    <c:dispBlanksAs val="span"/>
    <c:showDLblsOverMax val="1"/>
  </c:chart>
  <c:spPr>
    <a:noFill/>
    <a:ln>
      <a:noFill/>
    </a:ln>
    <a:effectLst/>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MACE</c:v>
                </c:pt>
              </c:strCache>
            </c:strRef>
          </c:tx>
          <c:spPr>
            <a:solidFill>
              <a:srgbClr val="C87A33"/>
            </a:solidFill>
            <a:effectLst/>
          </c:spPr>
          <c:invertIfNegative val="0"/>
          <c:dPt>
            <c:idx val="0"/>
            <c:invertIfNegative val="0"/>
            <c:bubble3D val="0"/>
            <c:spPr>
              <a:solidFill>
                <a:srgbClr val="4F81BD">
                  <a:lumMod val="75000"/>
                </a:srgbClr>
              </a:solidFill>
              <a:effectLst/>
            </c:spPr>
            <c:extLst>
              <c:ext xmlns:c16="http://schemas.microsoft.com/office/drawing/2014/chart" uri="{C3380CC4-5D6E-409C-BE32-E72D297353CC}">
                <c16:uniqueId val="{00000000-BB6D-4F03-AC26-2C59101CFEF2}"/>
              </c:ext>
            </c:extLst>
          </c:dPt>
          <c:dPt>
            <c:idx val="1"/>
            <c:invertIfNegative val="0"/>
            <c:bubble3D val="0"/>
            <c:spPr>
              <a:solidFill>
                <a:srgbClr val="1F497D">
                  <a:lumMod val="20000"/>
                  <a:lumOff val="80000"/>
                </a:srgbClr>
              </a:solidFill>
              <a:effectLst/>
            </c:spPr>
            <c:extLst>
              <c:ext xmlns:c16="http://schemas.microsoft.com/office/drawing/2014/chart" uri="{C3380CC4-5D6E-409C-BE32-E72D297353CC}">
                <c16:uniqueId val="{00000002-BB6D-4F03-AC26-2C59101CFEF2}"/>
              </c:ext>
            </c:extLst>
          </c:dPt>
          <c:dLbls>
            <c:numFmt formatCode="0.0&quot;%&quot;" sourceLinked="0"/>
            <c:spPr>
              <a:noFill/>
              <a:ln>
                <a:noFill/>
              </a:ln>
              <a:effectLst/>
            </c:spPr>
            <c:txPr>
              <a:bodyPr/>
              <a:lstStyle/>
              <a:p>
                <a:pPr>
                  <a:defRPr sz="1000" b="1" i="0" u="none" strike="noStrike">
                    <a:solidFill>
                      <a:srgbClr val="16293C"/>
                    </a:solidFill>
                    <a:latin typeface="Calibri"/>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Placebo</c:v>
                </c:pt>
                <c:pt idx="1">
                  <c:v>Semaglutide</c:v>
                </c:pt>
              </c:strCache>
            </c:strRef>
          </c:cat>
          <c:val>
            <c:numRef>
              <c:f>Sheet1!$B$2:$B$3</c:f>
              <c:numCache>
                <c:formatCode>General</c:formatCode>
                <c:ptCount val="2"/>
                <c:pt idx="0">
                  <c:v>8</c:v>
                </c:pt>
                <c:pt idx="1">
                  <c:v>6.5</c:v>
                </c:pt>
              </c:numCache>
            </c:numRef>
          </c:val>
          <c:extLst>
            <c:ext xmlns:c16="http://schemas.microsoft.com/office/drawing/2014/chart" uri="{C3380CC4-5D6E-409C-BE32-E72D297353CC}">
              <c16:uniqueId val="{00000003-BB6D-4F03-AC26-2C59101CFEF2}"/>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00" b="0" i="0" u="none" strike="noStrike">
                <a:solidFill>
                  <a:srgbClr val="16293C"/>
                </a:solidFill>
                <a:latin typeface="Calibri"/>
              </a:defRPr>
            </a:pPr>
            <a:endParaRPr lang="en-ZM"/>
          </a:p>
        </c:txPr>
        <c:crossAx val="2094734552"/>
        <c:crosses val="autoZero"/>
        <c:auto val="1"/>
        <c:lblAlgn val="ctr"/>
        <c:lblOffset val="100"/>
        <c:noMultiLvlLbl val="1"/>
      </c:catAx>
      <c:valAx>
        <c:axId val="2094734552"/>
        <c:scaling>
          <c:orientation val="minMax"/>
          <c:max val="20"/>
          <c:min val="0"/>
        </c:scaling>
        <c:delete val="0"/>
        <c:axPos val="b"/>
        <c:majorGridlines>
          <c:spPr>
            <a:ln w="12700" cap="flat">
              <a:solidFill>
                <a:srgbClr val="E6E3DA"/>
              </a:solidFill>
              <a:prstDash val="solid"/>
              <a:round/>
            </a:ln>
          </c:spPr>
        </c:majorGridlines>
        <c:numFmt formatCode="0&quot;%&quot;" sourceLinked="0"/>
        <c:majorTickMark val="out"/>
        <c:minorTickMark val="none"/>
        <c:tickLblPos val="low"/>
        <c:spPr>
          <a:ln w="12700" cap="flat">
            <a:noFill/>
            <a:prstDash val="solid"/>
            <a:round/>
          </a:ln>
        </c:spPr>
        <c:txPr>
          <a:bodyPr/>
          <a:lstStyle/>
          <a:p>
            <a:pPr>
              <a:defRPr sz="800" b="0" i="0" u="none" strike="noStrike">
                <a:solidFill>
                  <a:srgbClr val="6B7580"/>
                </a:solidFill>
                <a:latin typeface="Calibri"/>
              </a:defRPr>
            </a:pPr>
            <a:endParaRPr lang="en-ZM"/>
          </a:p>
        </c:txPr>
        <c:crossAx val="2094734554"/>
        <c:crosses val="autoZero"/>
        <c:crossBetween val="between"/>
      </c:valAx>
      <c:spPr>
        <a:solidFill>
          <a:srgbClr val="F9F8F4"/>
        </a:solidFill>
        <a:ln>
          <a:noFill/>
        </a:ln>
        <a:effectLst/>
      </c:spPr>
    </c:plotArea>
    <c:plotVisOnly val="1"/>
    <c:dispBlanksAs val="span"/>
    <c:showDLblsOverMax val="1"/>
  </c:chart>
  <c:spPr>
    <a:noFill/>
    <a:ln>
      <a:noFill/>
    </a:ln>
    <a:effectLst/>
  </c:sp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Hazard ratio</c:v>
                </c:pt>
              </c:strCache>
            </c:strRef>
          </c:tx>
          <c:spPr>
            <a:solidFill>
              <a:srgbClr val="A9B2B8"/>
            </a:solidFill>
            <a:effectLst/>
          </c:spPr>
          <c:invertIfNegative val="0"/>
          <c:dPt>
            <c:idx val="0"/>
            <c:invertIfNegative val="0"/>
            <c:bubble3D val="0"/>
            <c:spPr>
              <a:solidFill>
                <a:srgbClr val="1F497D">
                  <a:lumMod val="20000"/>
                  <a:lumOff val="80000"/>
                </a:srgbClr>
              </a:solidFill>
              <a:effectLst/>
            </c:spPr>
            <c:extLst>
              <c:ext xmlns:c16="http://schemas.microsoft.com/office/drawing/2014/chart" uri="{C3380CC4-5D6E-409C-BE32-E72D297353CC}">
                <c16:uniqueId val="{00000000-44F6-4541-8ED8-6B0CD6D12844}"/>
              </c:ext>
            </c:extLst>
          </c:dPt>
          <c:dPt>
            <c:idx val="1"/>
            <c:invertIfNegative val="0"/>
            <c:bubble3D val="0"/>
            <c:spPr>
              <a:solidFill>
                <a:srgbClr val="4F81BD">
                  <a:lumMod val="75000"/>
                </a:srgbClr>
              </a:solidFill>
              <a:effectLst/>
            </c:spPr>
            <c:extLst>
              <c:ext xmlns:c16="http://schemas.microsoft.com/office/drawing/2014/chart" uri="{C3380CC4-5D6E-409C-BE32-E72D297353CC}">
                <c16:uniqueId val="{00000002-44F6-4541-8ED8-6B0CD6D12844}"/>
              </c:ext>
            </c:extLst>
          </c:dPt>
          <c:dLbls>
            <c:numFmt formatCode="0.00" sourceLinked="0"/>
            <c:spPr>
              <a:noFill/>
              <a:ln>
                <a:noFill/>
              </a:ln>
              <a:effectLst/>
            </c:spPr>
            <c:txPr>
              <a:bodyPr/>
              <a:lstStyle/>
              <a:p>
                <a:pPr>
                  <a:defRPr sz="1000" b="1" i="0" u="none" strike="noStrike">
                    <a:solidFill>
                      <a:srgbClr val="16293C"/>
                    </a:solidFill>
                    <a:latin typeface="Calibri"/>
                  </a:defRPr>
                </a:pPr>
                <a:endParaRPr lang="en-ZM"/>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Cardiovascular events</c:v>
                </c:pt>
                <c:pt idx="1">
                  <c:v>Major bleeding</c:v>
                </c:pt>
              </c:strCache>
            </c:strRef>
          </c:cat>
          <c:val>
            <c:numRef>
              <c:f>Sheet1!$B$2:$B$3</c:f>
              <c:numCache>
                <c:formatCode>General</c:formatCode>
                <c:ptCount val="2"/>
                <c:pt idx="0">
                  <c:v>0.95</c:v>
                </c:pt>
                <c:pt idx="1">
                  <c:v>1.38</c:v>
                </c:pt>
              </c:numCache>
            </c:numRef>
          </c:val>
          <c:extLst>
            <c:ext xmlns:c16="http://schemas.microsoft.com/office/drawing/2014/chart" uri="{C3380CC4-5D6E-409C-BE32-E72D297353CC}">
              <c16:uniqueId val="{00000003-44F6-4541-8ED8-6B0CD6D12844}"/>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900" b="0" i="0" u="none" strike="noStrike">
                <a:solidFill>
                  <a:srgbClr val="16293C"/>
                </a:solidFill>
                <a:latin typeface="Calibri"/>
              </a:defRPr>
            </a:pPr>
            <a:endParaRPr lang="en-ZM"/>
          </a:p>
        </c:txPr>
        <c:crossAx val="2094734552"/>
        <c:crosses val="autoZero"/>
        <c:auto val="1"/>
        <c:lblAlgn val="ctr"/>
        <c:lblOffset val="100"/>
        <c:noMultiLvlLbl val="1"/>
      </c:catAx>
      <c:valAx>
        <c:axId val="2094734552"/>
        <c:scaling>
          <c:orientation val="minMax"/>
          <c:max val="1.6"/>
          <c:min val="0"/>
        </c:scaling>
        <c:delete val="0"/>
        <c:axPos val="l"/>
        <c:majorGridlines>
          <c:spPr>
            <a:ln w="12700" cap="flat">
              <a:solidFill>
                <a:srgbClr val="E6E3DA"/>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800" b="0" i="0" u="none" strike="noStrike">
                <a:solidFill>
                  <a:srgbClr val="6B7580"/>
                </a:solidFill>
                <a:latin typeface="Calibri"/>
              </a:defRPr>
            </a:pPr>
            <a:endParaRPr lang="en-ZM"/>
          </a:p>
        </c:txPr>
        <c:crossAx val="2094734554"/>
        <c:crosses val="autoZero"/>
        <c:crossBetween val="between"/>
      </c:valAx>
      <c:spPr>
        <a:solidFill>
          <a:srgbClr val="F9F8F4"/>
        </a:solidFill>
        <a:ln>
          <a:noFill/>
        </a:ln>
        <a:effectLst/>
      </c:spPr>
    </c:plotArea>
    <c:plotVisOnly val="1"/>
    <c:dispBlanksAs val="span"/>
    <c:showDLblsOverMax val="1"/>
  </c:chart>
  <c:spPr>
    <a:noFill/>
    <a:ln>
      <a:noFill/>
    </a:ln>
    <a:effectLst/>
  </c:sp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27EE34-20EF-4B0C-B562-D0733142846D}" type="datetimeFigureOut">
              <a:rPr lang="en-IE" smtClean="0"/>
              <a:t>18/09/2026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DFBD9-D7B3-4808-8D48-894BC9F8D147}" type="slidenum">
              <a:rPr lang="en-IE" smtClean="0"/>
              <a:t>‹#›</a:t>
            </a:fld>
            <a:endParaRPr lang="en-IE"/>
          </a:p>
        </p:txBody>
      </p:sp>
    </p:spTree>
    <p:extLst>
      <p:ext uri="{BB962C8B-B14F-4D97-AF65-F5344CB8AC3E}">
        <p14:creationId xmlns:p14="http://schemas.microsoft.com/office/powerpoint/2010/main" val="20109235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having me.
There is no shortage of news, new trials and procedures in medicine and cardiology is no different.  </a:t>
            </a:r>
          </a:p>
          <a:p>
            <a:endParaRPr lang="en-US" dirty="0"/>
          </a:p>
          <a:p>
            <a:r>
              <a:rPr lang="en-US" dirty="0"/>
              <a:t>To be honest its hard to keep up with it – there is so much noise - the real question is what should change an ordinary consultation.
So here is my promise for the next twenty minutes: everything I talk about is something you can do in your own consulting room tomorrow. If it needs a </a:t>
            </a:r>
            <a:r>
              <a:rPr lang="en-US" dirty="0" err="1"/>
              <a:t>cath</a:t>
            </a:r>
            <a:r>
              <a:rPr lang="en-US" dirty="0"/>
              <a:t> lab, a multidisciplinary meeting or a drug you cannot get, it is not in this talk.
And I want to keep one ordinary goal in view throughout — walking a familiar hill without stopping. Not a perfect cholesterol result. Not a beautiful echo. A life less limited by disease."</a:t>
            </a:r>
          </a:p>
          <a:p>
            <a:endParaRPr lang="en-I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8088C6-DB3F-4F41-9CC6-6728ACB46118}" type="slidenum">
              <a:rPr kumimoji="0" lang="en-US" sz="17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7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105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Mrs Murphy, you will </a:t>
            </a:r>
            <a:r>
              <a:rPr lang="en-US" dirty="0" err="1"/>
              <a:t>recognise</a:t>
            </a:r>
            <a:r>
              <a:rPr lang="en-US" dirty="0"/>
              <a:t> her — probably from earlier this week.
Seventy-two, breathless on the hill, with obesity, a blood pressure of one-fifty-eight over eighty-eight, atrial fibrillation, an LDL of three point two, and kidney markers that deserve a second look.
"Here is the thesis, and it is the only thing I would ask you to keep.
For thirty years we all treated risk factors one at a time, largely because the drugs made us. The last few years have quietly demolished that. SGLT2 inhibitors, MRAs, GLP-1s — none of them respect our categories. They act across the whole phenotype at once.
Which means the interesting work has moved. It is no longer in the </a:t>
            </a:r>
            <a:r>
              <a:rPr lang="en-US" dirty="0" err="1"/>
              <a:t>cath</a:t>
            </a:r>
            <a:r>
              <a:rPr lang="en-US" dirty="0"/>
              <a:t> lab. It is in the consultation where somebody knows the patient, knows the family, and can see all six things at the same time. </a:t>
            </a:r>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2</a:t>
            </a:fld>
            <a:endParaRPr lang="en-IE"/>
          </a:p>
        </p:txBody>
      </p:sp>
    </p:spTree>
    <p:extLst>
      <p:ext uri="{BB962C8B-B14F-4D97-AF65-F5344CB8AC3E}">
        <p14:creationId xmlns:p14="http://schemas.microsoft.com/office/powerpoint/2010/main" val="2558959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Mrs Murphy, you will </a:t>
            </a:r>
            <a:r>
              <a:rPr lang="en-US" dirty="0" err="1"/>
              <a:t>recognise</a:t>
            </a:r>
            <a:r>
              <a:rPr lang="en-US" dirty="0"/>
              <a:t> her — probably from earlier this week.
Seventy-two, breathless on the hill, with obesity, a blood pressure of one-fifty-eight over eighty-eight, atrial fibrillation, an LDL of three point two, and kidney markers that deserve a second look.
"Here is the thesis, and it is the only thing I would ask you to keep.
For thirty years we all treated risk factors one at a time, largely because the drugs made us. The last few years have quietly demolished that. SGLT2 inhibitors, MRAs, GLP-1s — none of them respect our categories. They act across the whole phenotype at once.
Which means the interesting work has moved. It is no longer in the </a:t>
            </a:r>
            <a:r>
              <a:rPr lang="en-US" dirty="0" err="1"/>
              <a:t>cath</a:t>
            </a:r>
            <a:r>
              <a:rPr lang="en-US" dirty="0"/>
              <a:t> lab. It is in the consultation where somebody knows the patient, knows the family, and can see all six things at the same time. 
</a:t>
            </a:r>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3</a:t>
            </a:fld>
            <a:endParaRPr lang="en-IE"/>
          </a:p>
        </p:txBody>
      </p:sp>
    </p:spTree>
    <p:extLst>
      <p:ext uri="{BB962C8B-B14F-4D97-AF65-F5344CB8AC3E}">
        <p14:creationId xmlns:p14="http://schemas.microsoft.com/office/powerpoint/2010/main" val="2310593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Irish data, so it is about all of us.
Start with the middle bar. Seventy-one per cent of people with hypertension in this cohort are on treatment. That’s great that’s identifying the patients and getting people started which is the difficult part of the job.
Now the bottom bar. Of those on treatment, less than a third are at target.
This suggests that there is a significant opportunity to improve getting patients to target and represents an opportunity for </a:t>
            </a:r>
            <a:r>
              <a:rPr lang="en-US" dirty="0" err="1"/>
              <a:t>improvemen</a:t>
            </a:r>
            <a:r>
              <a:rPr lang="en-US" dirty="0"/>
              <a:t>. Engage the patient and motivate them to change
So my proposal, and I want to be clear it is mine and not the guideline’s: every treatment change earns one out-of-office reading about four weeks later, and you keep going until the number is dull. Dull is the target. </a:t>
            </a:r>
          </a:p>
          <a:p>
            <a:endParaRPr lang="en-US" dirty="0"/>
          </a:p>
          <a:p>
            <a:r>
              <a:rPr lang="en-US" dirty="0"/>
              <a:t>Reduced heart attacks and strokes and…. </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4</a:t>
            </a:fld>
            <a:endParaRPr lang="en-IE"/>
          </a:p>
        </p:txBody>
      </p:sp>
    </p:spTree>
    <p:extLst>
      <p:ext uri="{BB962C8B-B14F-4D97-AF65-F5344CB8AC3E}">
        <p14:creationId xmlns:p14="http://schemas.microsoft.com/office/powerpoint/2010/main" val="233671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"Blood pressure also gives us a better conversation about what prevention is actually for.
</a:t>
            </a:r>
            <a:r>
              <a:rPr lang="en-US" sz="1200" b="1" dirty="0">
                <a:solidFill>
                  <a:srgbClr val="16293C"/>
                </a:solidFill>
                <a:latin typeface="Calibri" pitchFamily="34" charset="0"/>
                <a:ea typeface="Calibri" pitchFamily="34" charset="-122"/>
                <a:cs typeface="Calibri" pitchFamily="34" charset="-120"/>
              </a:rPr>
              <a:t>For thirty years we talked about stroke and heart attacks. </a:t>
            </a:r>
            <a:r>
              <a:rPr lang="en-US" dirty="0"/>
              <a:t>Patients nod politely and then forget the tablet. Tell them it is about dementia and the conversation changes completely.</a:t>
            </a:r>
            <a:r>
              <a:rPr lang="en-US" sz="1200" b="1" dirty="0">
                <a:solidFill>
                  <a:srgbClr val="16293C"/>
                </a:solidFill>
                <a:latin typeface="Calibri" pitchFamily="34" charset="0"/>
                <a:ea typeface="Calibri" pitchFamily="34" charset="-122"/>
                <a:cs typeface="Calibri" pitchFamily="34" charset="-120"/>
              </a:rPr>
              <a:t> Dementia is a better conversation and now we can reframe the problem with a solution.</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An earlier trial - SPRINT-MIND pointed this way but its dementia endpoint missed significance — stopped early, underpowered. The China Rural Hypertension Control Project filled the gap: thirty-four thousand adults across three hundred and twenty-six villages, systolic pressure down seventeen and a half </a:t>
            </a:r>
            <a:r>
              <a:rPr lang="en-US" dirty="0" err="1"/>
              <a:t>millimetres</a:t>
            </a:r>
            <a:r>
              <a:rPr lang="en-US" dirty="0"/>
              <a:t> against two and a half, and fifteen per cent less dementia.
And it does not mean chasing every frail ninety-year-old. Falls, orthostasis, renal function and life expectancy all still apply."</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5</a:t>
            </a:fld>
            <a:endParaRPr lang="en-IE"/>
          </a:p>
        </p:txBody>
      </p:sp>
    </p:spTree>
    <p:extLst>
      <p:ext uri="{BB962C8B-B14F-4D97-AF65-F5344CB8AC3E}">
        <p14:creationId xmlns:p14="http://schemas.microsoft.com/office/powerpoint/2010/main" val="775715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 alone should not decide the statin conversation, in either direction.
STAREE recruited nearly ten thousand people over seventy from Australian general practice</a:t>
            </a:r>
          </a:p>
          <a:p>
            <a:r>
              <a:rPr lang="en-US" dirty="0"/>
              <a:t>6 per cent had a cardiovascular event against 8.3%</a:t>
            </a:r>
          </a:p>
          <a:p>
            <a:r>
              <a:rPr lang="en-US" dirty="0"/>
              <a:t>30 % relative reduction. </a:t>
            </a:r>
          </a:p>
          <a:p>
            <a:r>
              <a:rPr lang="en-US" dirty="0"/>
              <a:t>Treat about forty for six years, prevent one.
The honest half: disability-free survival — alive, independent, free of dementia — was flat.
</a:t>
            </a:r>
          </a:p>
          <a:p>
            <a:r>
              <a:rPr lang="en-US" dirty="0"/>
              <a:t>So if an eighty-year-old asks whether this tablet keeps her independent, we do not know. If she asks whether it lowers her chance of a heart attack, yes.
</a:t>
            </a:r>
          </a:p>
          <a:p>
            <a:r>
              <a:rPr lang="en-US" dirty="0"/>
              <a:t>***</a:t>
            </a:r>
          </a:p>
          <a:p>
            <a:r>
              <a:rPr lang="en-US" dirty="0"/>
              <a:t>
On the right is the reassurance for the conversation you actually have in practice. The Danish study is large and it is encouraging — but look at the absolute difference. Half a percentage point, from an observational cohort.
So the line I use is the one in the box. Steal it if it is useful; it has saved me several long afternoons."</a:t>
            </a:r>
          </a:p>
        </p:txBody>
      </p:sp>
      <p:sp>
        <p:nvSpPr>
          <p:cNvPr id="4" name="Slide Number Placeholder 3"/>
          <p:cNvSpPr>
            <a:spLocks noGrp="1"/>
          </p:cNvSpPr>
          <p:nvPr>
            <p:ph type="sldNum" sz="quarter" idx="5"/>
          </p:nvPr>
        </p:nvSpPr>
        <p:spPr/>
        <p:txBody>
          <a:bodyPr/>
          <a:lstStyle/>
          <a:p>
            <a:fld id="{3DDDFBD9-D7B3-4808-8D48-894BC9F8D147}" type="slidenum">
              <a:rPr lang="en-IE" smtClean="0"/>
              <a:t>6</a:t>
            </a:fld>
            <a:endParaRPr lang="en-IE"/>
          </a:p>
        </p:txBody>
      </p:sp>
    </p:spTree>
    <p:extLst>
      <p:ext uri="{BB962C8B-B14F-4D97-AF65-F5344CB8AC3E}">
        <p14:creationId xmlns:p14="http://schemas.microsoft.com/office/powerpoint/2010/main" val="3065200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Lp</a:t>
            </a:r>
            <a:r>
              <a:rPr lang="en-US" dirty="0"/>
              <a:t>(a) is the new kid on the block.</a:t>
            </a:r>
          </a:p>
          <a:p>
            <a:r>
              <a:rPr lang="en-US" sz="1200" b="1" dirty="0">
                <a:solidFill>
                  <a:srgbClr val="16293C"/>
                </a:solidFill>
                <a:latin typeface="Calibri" pitchFamily="34" charset="0"/>
                <a:ea typeface="Calibri" pitchFamily="34" charset="-122"/>
                <a:cs typeface="Calibri" pitchFamily="34" charset="-120"/>
              </a:rPr>
              <a:t>Measure it once. It changes the risk, guides the prescription, motivates the change</a:t>
            </a:r>
            <a:r>
              <a:rPr lang="en-US" dirty="0"/>
              <a:t>
The 2025 European guidance is refreshingly simple. Measure it once, in every adult. Once. It is genetic, it does not change, and you never have to repeat it — which makes it the cheapest risk factor in medicine.
If you are not going to test everybody tomorrow, start with the list on the left. Premature disease in the patient or a first-degree relative. Family history of raised </a:t>
            </a:r>
            <a:r>
              <a:rPr lang="en-US" dirty="0" err="1"/>
              <a:t>Lp</a:t>
            </a:r>
            <a:r>
              <a:rPr lang="en-US" dirty="0"/>
              <a:t>(a) or FH. Recurrent events despite an LDL that is genuinely at target. And the moderate-risk patient where the statin decision is finely balanced and you would welcome a tiebreaker.
Above fifty milligrams per </a:t>
            </a:r>
            <a:r>
              <a:rPr lang="en-US" dirty="0" err="1"/>
              <a:t>decilitre</a:t>
            </a:r>
            <a:r>
              <a:rPr lang="en-US" dirty="0"/>
              <a:t> is the line. About one in five adults is over it — so you will find these people. Among those with premature disease it is closer to one in three, which is why it so often explains a family history that never quite added up.
So it comes back high. You do not treat the </a:t>
            </a:r>
            <a:r>
              <a:rPr lang="en-US" dirty="0" err="1"/>
              <a:t>Lp</a:t>
            </a:r>
            <a:r>
              <a:rPr lang="en-US" dirty="0"/>
              <a:t>(a) — there is no drug for it. What it does is move that patient up a risk category, which turns a difficult judgement call into an easy one.
And offer it to first-degree relatives. Every so often you will explain an entire family to itself."</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7</a:t>
            </a:fld>
            <a:endParaRPr lang="en-IE"/>
          </a:p>
        </p:txBody>
      </p:sp>
    </p:spTree>
    <p:extLst>
      <p:ext uri="{BB962C8B-B14F-4D97-AF65-F5344CB8AC3E}">
        <p14:creationId xmlns:p14="http://schemas.microsoft.com/office/powerpoint/2010/main" val="384672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dirty="0" err="1"/>
              <a:t>Lp</a:t>
            </a:r>
            <a:r>
              <a:rPr lang="en-US" dirty="0"/>
              <a:t>(a) is the new kid on the block.</a:t>
            </a:r>
          </a:p>
          <a:p>
            <a:r>
              <a:rPr lang="en-US" sz="1200" b="1" dirty="0">
                <a:solidFill>
                  <a:srgbClr val="16293C"/>
                </a:solidFill>
                <a:latin typeface="Calibri" pitchFamily="34" charset="0"/>
                <a:ea typeface="Calibri" pitchFamily="34" charset="-122"/>
                <a:cs typeface="Calibri" pitchFamily="34" charset="-120"/>
              </a:rPr>
              <a:t>Measure it once. It changes the risk, guides the prescription, motivates the change</a:t>
            </a:r>
            <a:r>
              <a:rPr lang="en-US" dirty="0"/>
              <a:t>
The 2025 European guidance is refreshingly simple. Measure it once, in every adult. Once. It is genetic, it does not change, and you never have to repeat it — which makes it the cheapest risk factor in medicine.
If you are not going to test everybody tomorrow, start with the list on the left. Premature disease in the patient or a first-degree relative. Family history of raised </a:t>
            </a:r>
            <a:r>
              <a:rPr lang="en-US" dirty="0" err="1"/>
              <a:t>Lp</a:t>
            </a:r>
            <a:r>
              <a:rPr lang="en-US" dirty="0"/>
              <a:t>(a) or FH. Recurrent events despite an LDL that is genuinely at target. And the moderate-risk patient where the statin decision is finely balanced and you would welcome a tiebreaker.
Above fifty milligrams per </a:t>
            </a:r>
            <a:r>
              <a:rPr lang="en-US" dirty="0" err="1"/>
              <a:t>decilitre</a:t>
            </a:r>
            <a:r>
              <a:rPr lang="en-US" dirty="0"/>
              <a:t> is the line. About one in five adults is over it — so you will find these people. Among those with premature disease it is closer to one in three, which is why it so often explains a family history that never quite added up.</a:t>
            </a:r>
            <a:r>
              <a:rPr lang="en-GB" dirty="0"/>
              <a:t> Very high concentrations can confer a substantial lifetime risk. The 2026 ACC/AHA guideline estimates approximately </a:t>
            </a:r>
            <a:r>
              <a:rPr lang="en-GB" b="1" dirty="0"/>
              <a:t>2-fold higher ASCVD risk at 100 mg/dL (250 nmol/L)</a:t>
            </a:r>
            <a:r>
              <a:rPr lang="en-GB" dirty="0"/>
              <a:t> and about </a:t>
            </a:r>
            <a:r>
              <a:rPr lang="en-GB" b="1" dirty="0"/>
              <a:t>4-fold at 180 mg/dL (430 nmol/L)</a:t>
            </a:r>
            <a:r>
              <a:rPr lang="en-GB" dirty="0"/>
              <a:t> compared with a population median. </a:t>
            </a:r>
            <a:r>
              <a:rPr lang="en-US" dirty="0"/>
              <a:t>
So it comes back high. You do not treat the </a:t>
            </a:r>
            <a:r>
              <a:rPr lang="en-US" dirty="0" err="1"/>
              <a:t>Lp</a:t>
            </a:r>
            <a:r>
              <a:rPr lang="en-US" dirty="0"/>
              <a:t>(a) — there is no drug for it. What it does is move that patient up a risk category, which turns a difficult judgement call into an easy one.
And offer it to first-degree relatives. Every so often you will explain an entire family to itself."</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8</a:t>
            </a:fld>
            <a:endParaRPr lang="en-IE"/>
          </a:p>
        </p:txBody>
      </p:sp>
    </p:spTree>
    <p:extLst>
      <p:ext uri="{BB962C8B-B14F-4D97-AF65-F5344CB8AC3E}">
        <p14:creationId xmlns:p14="http://schemas.microsoft.com/office/powerpoint/2010/main" val="2491783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much of my career, preserved-ejection-fraction heart failure left us with a diuretic and an apology. We are going to focus on your </a:t>
            </a:r>
            <a:r>
              <a:rPr lang="en-US" dirty="0" err="1"/>
              <a:t>sympomts</a:t>
            </a:r>
            <a:r>
              <a:rPr lang="en-US" dirty="0"/>
              <a:t>. The apology was usually mine. That has changed — and that is amazing.
First, the classification. The 2026 guideline has abolished mildly-reduced ejection fraction. Two phenotypes now, split at fifty per cent. If you learned the three-category version, so did I.
But those cut-offs classify an established heart-failure syndrome. They do not turn every breathless person with an ejection fraction of fifty-eight into HFpEF. Mrs Murphy needs compatible symptoms and signs, natriuretic peptides, and am echo — remembering that AF raises the peptides and obesity lowers them.
Once it is confirmed, the treatment is three lines. An SGLT2 inhibitor and an appropriate MRA to start. If there is obesity, semaglutide or tirzepatide — and I will show you why on the next slide. Then treat whatever produced the heart failure in the first place."</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9</a:t>
            </a:fld>
            <a:endParaRPr lang="en-IE"/>
          </a:p>
        </p:txBody>
      </p:sp>
    </p:spTree>
    <p:extLst>
      <p:ext uri="{BB962C8B-B14F-4D97-AF65-F5344CB8AC3E}">
        <p14:creationId xmlns:p14="http://schemas.microsoft.com/office/powerpoint/2010/main" val="3538567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"Obesity belongs in cardiovascular medicine now — not in the part of the consultation where everybody becomes uncomfortable. 
SELECT: established atherosclerotic disease, BMI over twenty-seven, no diabetes. Semaglutide reduced major cardiovascular events by twenty per cent. That is a cardiovascular drug that happens to cause weight loss, not the other way round.
SUMMIT asked something else: confirmed HFpEF with obesity. Tirzepatide, ten per cent against fifteen. That is a large effect in a phenotype we used to have nothing for, and it is the reason semaglutide or tirzepatide is now on the HFpEF algorithm.
Both have real tolerability costs — look at the discontinuation rates.”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16293C"/>
              </a:solidFill>
              <a:latin typeface="Calibri" pitchFamily="34" charset="0"/>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16293C"/>
                </a:solidFill>
                <a:latin typeface="Calibri" pitchFamily="34" charset="0"/>
                <a:ea typeface="Calibri" pitchFamily="34" charset="-122"/>
                <a:cs typeface="Calibri" pitchFamily="34" charset="-120"/>
              </a:rPr>
              <a:t>The question has moved from “should she lose weight?” to “does she have obesity-related cardiovascular disease?” — a far easier conversation to have.</a:t>
            </a:r>
            <a:endParaRPr lang="en-US" sz="1200" dirty="0"/>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10</a:t>
            </a:fld>
            <a:endParaRPr lang="en-IE"/>
          </a:p>
        </p:txBody>
      </p:sp>
    </p:spTree>
    <p:extLst>
      <p:ext uri="{BB962C8B-B14F-4D97-AF65-F5344CB8AC3E}">
        <p14:creationId xmlns:p14="http://schemas.microsoft.com/office/powerpoint/2010/main" val="2776224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Atrial fibrillation - </a:t>
            </a:r>
          </a:p>
          <a:p>
            <a:r>
              <a:rPr lang="en-US" dirty="0"/>
              <a:t>"The rule we were all taught was rate control, unless the patient is symptomatic. EAST-AFNET four broke that rule.
Patients diagnosed within the previous year</a:t>
            </a:r>
          </a:p>
          <a:p>
            <a:r>
              <a:rPr lang="en-US" dirty="0"/>
              <a:t> Early rhythm control reduced the composite of cardiovascular death, stroke and admission with worsening heart failure or acute coronary syndrome. 3.9 events per hundred patient-years against 5.21% relative risk reduction
And the important part: the benefit was present in patients who were barely symptomatic. 
This is not a mandate for immediate ablation, and rhythm control has its own risks. Nobody is asking you to start an antiarrhythmic. I am asking you to ring us within the first year.
And the frame underneath is the European one. CARE: comorbidities –really focus on this , avoid stroke, rate and rhythm, evaluate again. Anticoagulation is decided on risk, not on whether the rhythm looks tidy today."</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11</a:t>
            </a:fld>
            <a:endParaRPr lang="en-IE"/>
          </a:p>
        </p:txBody>
      </p:sp>
    </p:spTree>
    <p:extLst>
      <p:ext uri="{BB962C8B-B14F-4D97-AF65-F5344CB8AC3E}">
        <p14:creationId xmlns:p14="http://schemas.microsoft.com/office/powerpoint/2010/main" val="805735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"Aspirin can arrive in a discharge letter — quite possibly one of mine — and then sit on the repeat list long after everybody who made the decision has moved on.
</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ASPREE settled primary prevention in older people. No significant benefit. Thirty-eight per cent more major bleeding.</a:t>
            </a:r>
            <a:r>
              <a:rPr lang="en-US" dirty="0"/>
              <a:t>
That does not mean stop aspirin in every seventy-two-year-old. Significant obstructive coronary disease, a previous infarct, a stent — all different situations, and the treatment phase matters. Please do not switch anybody on Monday without checking the plan.
What I actually want is two questions at the next repeat prescription. What was the original indication, and does the benefit still outweigh the harm?
And it has to happen there, because the repeat prescription is the only point in the system where anybody sees the whole list at once."</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12</a:t>
            </a:fld>
            <a:endParaRPr lang="en-IE"/>
          </a:p>
        </p:txBody>
      </p:sp>
    </p:spTree>
    <p:extLst>
      <p:ext uri="{BB962C8B-B14F-4D97-AF65-F5344CB8AC3E}">
        <p14:creationId xmlns:p14="http://schemas.microsoft.com/office/powerpoint/2010/main" val="28984409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 to Mrs A and the hill. After all those trials, she does not need seven new prescriptions today. She needs a sequence that makes sense to her.
First, confirm what is happening. Her true blood-pressure burden. The actual cause of the breathlessness. Whether those kidney findings are chronic. And if she is deteriorating, that is an urgent assessment, not a routine follow-up slot.
Second, agree the first changes. Blood pressure, LDL and stroke prevention do not have to wait for every diagnostic question to be settled. The heart-failure and obesity treatments follow the diagnosis.
Third — and this is the one the whole talk has been building towards — somebody owns the follow-through. A named clinician, a return date, and the checks that go with it.
Notice that not one thing on that list needs me. She does not need a new drug class. She needs one person who knows her well enough to work down it."</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13</a:t>
            </a:fld>
            <a:endParaRPr lang="en-IE"/>
          </a:p>
        </p:txBody>
      </p:sp>
    </p:spTree>
    <p:extLst>
      <p:ext uri="{BB962C8B-B14F-4D97-AF65-F5344CB8AC3E}">
        <p14:creationId xmlns:p14="http://schemas.microsoft.com/office/powerpoint/2010/main" val="555120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"Seven things, and they are all in the </a:t>
            </a:r>
            <a:r>
              <a:rPr lang="en-US" b="1" dirty="0"/>
              <a:t>handout?</a:t>
            </a:r>
            <a:r>
              <a:rPr lang="en-US" dirty="0"/>
              <a:t>, so nobody needs to write anything down. I am not going to read them out either — nobody has ever been persuaded by a summary slide read aloud at minute nineteen.
The only one I will underline is the first. It costs nothing. It needs no funding application, no prior approval, and no letter to anybody.
And it is where the biggest single gap in Irish cardiovascular care currently sits."</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14</a:t>
            </a:fld>
            <a:endParaRPr lang="en-IE"/>
          </a:p>
        </p:txBody>
      </p:sp>
    </p:spTree>
    <p:extLst>
      <p:ext uri="{BB962C8B-B14F-4D97-AF65-F5344CB8AC3E}">
        <p14:creationId xmlns:p14="http://schemas.microsoft.com/office/powerpoint/2010/main" val="3204135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Slow right down. Two sentences, with a real pause between them.
"The encouraging part is not simply that cardiology has more drugs. It is that more of what limits a person’s life can now be addressed.
Our job is to make that progress usable: the right diagnosis, an agreed plan, and the next review already in the diary.
We do not have a shortage of effective cardiovascular treatments.
Our biggest opportunity is finding the right patient and getting them to target.
Thank you."
Then stop talking and take questions.</a:t>
            </a:r>
          </a:p>
          <a:p>
            <a:endParaRPr lang="en-IE" dirty="0"/>
          </a:p>
        </p:txBody>
      </p:sp>
      <p:sp>
        <p:nvSpPr>
          <p:cNvPr id="4" name="Slide Number Placeholder 3"/>
          <p:cNvSpPr>
            <a:spLocks noGrp="1"/>
          </p:cNvSpPr>
          <p:nvPr>
            <p:ph type="sldNum" sz="quarter" idx="5"/>
          </p:nvPr>
        </p:nvSpPr>
        <p:spPr/>
        <p:txBody>
          <a:bodyPr/>
          <a:lstStyle/>
          <a:p>
            <a:fld id="{3DDDFBD9-D7B3-4808-8D48-894BC9F8D147}" type="slidenum">
              <a:rPr lang="en-IE" smtClean="0"/>
              <a:t>15</a:t>
            </a:fld>
            <a:endParaRPr lang="en-IE"/>
          </a:p>
        </p:txBody>
      </p:sp>
    </p:spTree>
    <p:extLst>
      <p:ext uri="{BB962C8B-B14F-4D97-AF65-F5344CB8AC3E}">
        <p14:creationId xmlns:p14="http://schemas.microsoft.com/office/powerpoint/2010/main" val="2358565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38830" y="1350364"/>
            <a:ext cx="8198916" cy="1156177"/>
          </a:xfrm>
        </p:spPr>
        <p:txBody>
          <a:bodyPr lIns="0" anchor="t" anchorCtr="0">
            <a:normAutofit/>
          </a:bodyPr>
          <a:lstStyle>
            <a:lvl1pPr algn="l">
              <a:defRPr sz="2667">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3" name="Subtitle 2"/>
          <p:cNvSpPr>
            <a:spLocks noGrp="1"/>
          </p:cNvSpPr>
          <p:nvPr>
            <p:ph type="subTitle" idx="1"/>
          </p:nvPr>
        </p:nvSpPr>
        <p:spPr>
          <a:xfrm>
            <a:off x="1138829" y="1997570"/>
            <a:ext cx="8198915" cy="1288873"/>
          </a:xfrm>
        </p:spPr>
        <p:txBody>
          <a:bodyPr lIns="0">
            <a:normAutofit/>
          </a:bodyPr>
          <a:lstStyle>
            <a:lvl1pPr marL="0" indent="0" algn="l">
              <a:buNone/>
              <a:defRPr sz="2133"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7" name="Footer Placeholder 4">
            <a:extLst>
              <a:ext uri="{FF2B5EF4-FFF2-40B4-BE49-F238E27FC236}">
                <a16:creationId xmlns:a16="http://schemas.microsoft.com/office/drawing/2014/main" id="{E8AF3428-9D3B-4A7B-B7C5-B7CC51E4C599}"/>
              </a:ext>
            </a:extLst>
          </p:cNvPr>
          <p:cNvSpPr txBox="1">
            <a:spLocks/>
          </p:cNvSpPr>
          <p:nvPr userDrawn="1"/>
        </p:nvSpPr>
        <p:spPr>
          <a:xfrm>
            <a:off x="306146" y="6040435"/>
            <a:ext cx="7933965" cy="315916"/>
          </a:xfrm>
          <a:prstGeom prst="rect">
            <a:avLst/>
          </a:prstGeom>
        </p:spPr>
        <p:txBody>
          <a:bodyPr vert="horz" lIns="0" tIns="45720" rIns="91440" bIns="45720" rtlCol="0" anchor="ctr"/>
          <a:lstStyle>
            <a:defPPr>
              <a:defRPr lang="en-US"/>
            </a:defPPr>
            <a:lvl1pPr marL="0" algn="ctr" defTabSz="914400" rtl="0" eaLnBrk="1" latinLnBrk="0" hangingPunct="1">
              <a:defRPr sz="800" b="0" i="0" kern="1200">
                <a:solidFill>
                  <a:schemeClr val="tx1">
                    <a:lumMod val="65000"/>
                    <a:lumOff val="35000"/>
                  </a:schemeClr>
                </a:solidFill>
                <a:latin typeface="Open Sans" pitchFamily="34" charset="0"/>
                <a:ea typeface="Open Sans" pitchFamily="34" charset="0"/>
                <a:cs typeface="Open Sans"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IE" sz="1000" b="0" i="0" dirty="0">
                <a:solidFill>
                  <a:schemeClr val="bg1">
                    <a:lumMod val="50000"/>
                  </a:schemeClr>
                </a:solidFill>
                <a:latin typeface="Century Gothic" panose="020B0502020202020204" pitchFamily="34" charset="0"/>
                <a:ea typeface="Verdana" panose="020B0604030504040204" pitchFamily="34" charset="0"/>
                <a:cs typeface="Arial"/>
              </a:rPr>
              <a:t>Internal use only by approved personnel.  Unpublished Work © Beacon Hospital. All rights Reserved. In Strict Confidence. </a:t>
            </a:r>
          </a:p>
        </p:txBody>
      </p:sp>
      <p:sp>
        <p:nvSpPr>
          <p:cNvPr id="8" name="Slide Number Placeholder 5"/>
          <p:cNvSpPr>
            <a:spLocks noGrp="1"/>
          </p:cNvSpPr>
          <p:nvPr>
            <p:ph type="sldNum" sz="quarter" idx="12"/>
          </p:nvPr>
        </p:nvSpPr>
        <p:spPr>
          <a:xfrm>
            <a:off x="354663" y="6382296"/>
            <a:ext cx="2844800" cy="271877"/>
          </a:xfrm>
        </p:spPr>
        <p:txBody>
          <a:bodyPr/>
          <a:lstStyle/>
          <a:p>
            <a:fld id="{8261ACF1-7EB5-A94B-A38A-B3243CD45D89}" type="slidenum">
              <a:rPr lang="en-US" smtClean="0"/>
              <a:t>‹#›</a:t>
            </a:fld>
            <a:endParaRPr lang="en-US" dirty="0"/>
          </a:p>
        </p:txBody>
      </p:sp>
      <p:pic>
        <p:nvPicPr>
          <p:cNvPr id="6" name="Picture 5">
            <a:extLst>
              <a:ext uri="{FF2B5EF4-FFF2-40B4-BE49-F238E27FC236}">
                <a16:creationId xmlns:a16="http://schemas.microsoft.com/office/drawing/2014/main" id="{F8306824-2FC3-49D1-9221-EE77AA0E4007}"/>
              </a:ext>
            </a:extLst>
          </p:cNvPr>
          <p:cNvPicPr>
            <a:picLocks noChangeAspect="1"/>
          </p:cNvPicPr>
          <p:nvPr userDrawn="1"/>
        </p:nvPicPr>
        <p:blipFill>
          <a:blip r:embed="rId3"/>
          <a:stretch>
            <a:fillRect/>
          </a:stretch>
        </p:blipFill>
        <p:spPr>
          <a:xfrm>
            <a:off x="8401466" y="5762458"/>
            <a:ext cx="2941449" cy="755777"/>
          </a:xfrm>
          <a:prstGeom prst="rect">
            <a:avLst/>
          </a:prstGeom>
        </p:spPr>
      </p:pic>
    </p:spTree>
    <p:extLst>
      <p:ext uri="{BB962C8B-B14F-4D97-AF65-F5344CB8AC3E}">
        <p14:creationId xmlns:p14="http://schemas.microsoft.com/office/powerpoint/2010/main" val="4157832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257" y="1198160"/>
            <a:ext cx="10972800" cy="4525963"/>
          </a:xfrm>
        </p:spPr>
        <p:txBody>
          <a:bodyPr lIns="0">
            <a:normAutofit/>
          </a:bodyPr>
          <a:lstStyle>
            <a:lvl1pPr marL="0" indent="0">
              <a:buClr>
                <a:srgbClr val="006199"/>
              </a:buClr>
              <a:buFontTx/>
              <a:buNone/>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1219170" indent="-609585">
              <a:buClr>
                <a:srgbClr val="006199"/>
              </a:buClr>
              <a:buFont typeface="Arial"/>
              <a:buChar char="•"/>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1219170" indent="0">
              <a:buFontTx/>
              <a:buNone/>
              <a:defRPr b="0" i="0">
                <a:solidFill>
                  <a:schemeClr val="tx1"/>
                </a:solidFill>
                <a:latin typeface="Calibri Light"/>
                <a:cs typeface="Calibri Light"/>
              </a:defRPr>
            </a:lvl3pPr>
            <a:lvl4pPr marL="1828754" indent="0">
              <a:buFontTx/>
              <a:buNone/>
              <a:defRPr b="0" i="0">
                <a:solidFill>
                  <a:schemeClr val="tx1"/>
                </a:solidFill>
                <a:latin typeface="Calibri Light"/>
                <a:cs typeface="Calibri Light"/>
              </a:defRPr>
            </a:lvl4pPr>
            <a:lvl5pPr marL="2438339" indent="0">
              <a:buFontTx/>
              <a:buNone/>
              <a:defRPr b="0" i="0">
                <a:solidFill>
                  <a:schemeClr val="tx1"/>
                </a:solidFill>
                <a:latin typeface="Calibri Light"/>
                <a:cs typeface="Calibri Light"/>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679258" y="723189"/>
            <a:ext cx="11515701"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252409895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257" y="1198160"/>
            <a:ext cx="10972800" cy="4525963"/>
          </a:xfrm>
        </p:spPr>
        <p:txBody>
          <a:bodyPr lIns="0">
            <a:normAutofit/>
          </a:bodyPr>
          <a:lstStyle>
            <a:lvl1pPr marL="0" indent="0">
              <a:buClr>
                <a:srgbClr val="006199"/>
              </a:buClr>
              <a:buFontTx/>
              <a:buNone/>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1219170" indent="-609585">
              <a:buClr>
                <a:srgbClr val="006199"/>
              </a:buClr>
              <a:buFont typeface="Arial"/>
              <a:buChar char="•"/>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1219170" indent="0">
              <a:buFontTx/>
              <a:buNone/>
              <a:defRPr b="0" i="0">
                <a:solidFill>
                  <a:schemeClr val="tx1"/>
                </a:solidFill>
                <a:latin typeface="Calibri Light"/>
                <a:cs typeface="Calibri Light"/>
              </a:defRPr>
            </a:lvl3pPr>
            <a:lvl4pPr marL="1828754" indent="0">
              <a:buFontTx/>
              <a:buNone/>
              <a:defRPr b="0" i="0">
                <a:solidFill>
                  <a:schemeClr val="tx1"/>
                </a:solidFill>
                <a:latin typeface="Calibri Light"/>
                <a:cs typeface="Calibri Light"/>
              </a:defRPr>
            </a:lvl4pPr>
            <a:lvl5pPr marL="2438339" indent="0">
              <a:buFontTx/>
              <a:buNone/>
              <a:defRPr b="0" i="0">
                <a:solidFill>
                  <a:schemeClr val="tx1"/>
                </a:solidFill>
                <a:latin typeface="Calibri Light"/>
                <a:cs typeface="Calibri Light"/>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679258" y="723189"/>
            <a:ext cx="11515701"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402079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no Line">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257" y="1198160"/>
            <a:ext cx="10972800" cy="4525963"/>
          </a:xfrm>
        </p:spPr>
        <p:txBody>
          <a:bodyPr lIns="0">
            <a:normAutofit/>
          </a:bodyPr>
          <a:lstStyle>
            <a:lvl1pPr marL="0" indent="0">
              <a:buClr>
                <a:srgbClr val="006199"/>
              </a:buClr>
              <a:buFontTx/>
              <a:buNone/>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1219170" indent="-609585">
              <a:buClr>
                <a:srgbClr val="006199"/>
              </a:buClr>
              <a:buFont typeface="Arial"/>
              <a:buChar char="•"/>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1219170" indent="0">
              <a:buFontTx/>
              <a:buNone/>
              <a:defRPr b="0" i="0">
                <a:solidFill>
                  <a:schemeClr val="tx1"/>
                </a:solidFill>
                <a:latin typeface="Calibri Light"/>
                <a:cs typeface="Calibri Light"/>
              </a:defRPr>
            </a:lvl3pPr>
            <a:lvl4pPr marL="1828754" indent="0">
              <a:buFontTx/>
              <a:buNone/>
              <a:defRPr b="0" i="0">
                <a:solidFill>
                  <a:schemeClr val="tx1"/>
                </a:solidFill>
                <a:latin typeface="Calibri Light"/>
                <a:cs typeface="Calibri Light"/>
              </a:defRPr>
            </a:lvl4pPr>
            <a:lvl5pPr marL="2438339" indent="0">
              <a:buFontTx/>
              <a:buNone/>
              <a:defRPr b="0" i="0">
                <a:solidFill>
                  <a:schemeClr val="tx1"/>
                </a:solidFill>
                <a:latin typeface="Calibri Light"/>
                <a:cs typeface="Calibri Light"/>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8" name="Picture 7">
            <a:extLst>
              <a:ext uri="{FF2B5EF4-FFF2-40B4-BE49-F238E27FC236}">
                <a16:creationId xmlns:a16="http://schemas.microsoft.com/office/drawing/2014/main" id="{4CA0C8CC-452A-D747-ABEA-2263BCAC105B}"/>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4265110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no line no logo">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257" y="1198160"/>
            <a:ext cx="10972800" cy="4525963"/>
          </a:xfrm>
        </p:spPr>
        <p:txBody>
          <a:bodyPr lIns="0">
            <a:normAutofit/>
          </a:bodyPr>
          <a:lstStyle>
            <a:lvl1pPr marL="0" indent="0">
              <a:buClr>
                <a:srgbClr val="006199"/>
              </a:buClr>
              <a:buFontTx/>
              <a:buNone/>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marL="1219170" indent="-609585">
              <a:buClr>
                <a:srgbClr val="006199"/>
              </a:buClr>
              <a:buFont typeface="Arial"/>
              <a:buChar char="•"/>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marL="1219170" indent="0">
              <a:buFontTx/>
              <a:buNone/>
              <a:defRPr b="0" i="0">
                <a:solidFill>
                  <a:schemeClr val="tx1"/>
                </a:solidFill>
                <a:latin typeface="Calibri Light"/>
                <a:cs typeface="Calibri Light"/>
              </a:defRPr>
            </a:lvl3pPr>
            <a:lvl4pPr marL="1828754" indent="0">
              <a:buFontTx/>
              <a:buNone/>
              <a:defRPr b="0" i="0">
                <a:solidFill>
                  <a:schemeClr val="tx1"/>
                </a:solidFill>
                <a:latin typeface="Calibri Light"/>
                <a:cs typeface="Calibri Light"/>
              </a:defRPr>
            </a:lvl4pPr>
            <a:lvl5pPr marL="2438339" indent="0">
              <a:buFontTx/>
              <a:buNone/>
              <a:defRPr b="0" i="0">
                <a:solidFill>
                  <a:schemeClr val="tx1"/>
                </a:solidFill>
                <a:latin typeface="Calibri Light"/>
                <a:cs typeface="Calibri Light"/>
              </a:defRPr>
            </a:lvl5pPr>
          </a:lstStyle>
          <a:p>
            <a:pPr lvl="0"/>
            <a:r>
              <a:rPr lang="en-US"/>
              <a:t>Click to edit Master text styles</a:t>
            </a:r>
          </a:p>
          <a:p>
            <a:pPr lvl="1"/>
            <a:r>
              <a:rPr lang="en-US"/>
              <a:t>Second level</a:t>
            </a:r>
          </a:p>
        </p:txBody>
      </p:sp>
      <p:sp>
        <p:nvSpPr>
          <p:cNvPr id="6"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11"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spTree>
    <p:extLst>
      <p:ext uri="{BB962C8B-B14F-4D97-AF65-F5344CB8AC3E}">
        <p14:creationId xmlns:p14="http://schemas.microsoft.com/office/powerpoint/2010/main" val="3001299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Bullets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257" y="1135181"/>
            <a:ext cx="10972800" cy="4525963"/>
          </a:xfrm>
        </p:spPr>
        <p:txBody>
          <a:bodyPr lIns="0"/>
          <a:lstStyle>
            <a:lvl1pPr>
              <a:buClr>
                <a:srgbClr val="1C73BE"/>
              </a:buClr>
              <a:defRPr sz="2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2400"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867"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867"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867"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8"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2" name="Straight Connector 11"/>
          <p:cNvCxnSpPr>
            <a:cxnSpLocks/>
          </p:cNvCxnSpPr>
          <p:nvPr userDrawn="1"/>
        </p:nvCxnSpPr>
        <p:spPr>
          <a:xfrm>
            <a:off x="679258" y="723189"/>
            <a:ext cx="11512743"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07086AC-0EB4-9941-863D-F6DCC4876053}"/>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173981445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ctrTitle" hasCustomPrompt="1"/>
          </p:nvPr>
        </p:nvSpPr>
        <p:spPr>
          <a:xfrm>
            <a:off x="1214159" y="1350364"/>
            <a:ext cx="8198916" cy="1156177"/>
          </a:xfrm>
        </p:spPr>
        <p:txBody>
          <a:bodyPr lIns="0" anchor="t" anchorCtr="0">
            <a:normAutofit/>
          </a:bodyPr>
          <a:lstStyle>
            <a:lvl1pPr algn="l">
              <a:defRPr sz="3200">
                <a:solidFill>
                  <a:schemeClr val="bg1"/>
                </a:solidFill>
                <a:latin typeface="Century Gothic" panose="020B0502020202020204" pitchFamily="34" charset="0"/>
                <a:ea typeface="Verdana" panose="020B0604030504040204" pitchFamily="34" charset="0"/>
              </a:defRPr>
            </a:lvl1pPr>
          </a:lstStyle>
          <a:p>
            <a:r>
              <a:rPr lang="ga-IE" dirty="0"/>
              <a:t>CLICK TO EDIT MASTER TITLE STYLE</a:t>
            </a:r>
            <a:endParaRPr lang="en-US" dirty="0"/>
          </a:p>
        </p:txBody>
      </p:sp>
      <p:sp>
        <p:nvSpPr>
          <p:cNvPr id="12" name="Subtitle 2"/>
          <p:cNvSpPr>
            <a:spLocks noGrp="1"/>
          </p:cNvSpPr>
          <p:nvPr>
            <p:ph type="subTitle" idx="1"/>
          </p:nvPr>
        </p:nvSpPr>
        <p:spPr>
          <a:xfrm>
            <a:off x="1214159" y="1985892"/>
            <a:ext cx="8198915" cy="1288873"/>
          </a:xfrm>
        </p:spPr>
        <p:txBody>
          <a:bodyPr lIns="0">
            <a:normAutofit/>
          </a:bodyPr>
          <a:lstStyle>
            <a:lvl1pPr marL="0" indent="0" algn="l">
              <a:buNone/>
              <a:defRPr sz="2400" b="0" i="0">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8"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B2E61170-1BF9-4C1F-BEC1-1DDDF562C98B}"/>
              </a:ext>
            </a:extLst>
          </p:cNvPr>
          <p:cNvPicPr>
            <a:picLocks noChangeAspect="1"/>
          </p:cNvPicPr>
          <p:nvPr userDrawn="1"/>
        </p:nvPicPr>
        <p:blipFill>
          <a:blip r:embed="rId3"/>
          <a:stretch>
            <a:fillRect/>
          </a:stretch>
        </p:blipFill>
        <p:spPr>
          <a:xfrm>
            <a:off x="8401466" y="5762458"/>
            <a:ext cx="2941449" cy="755777"/>
          </a:xfrm>
          <a:prstGeom prst="rect">
            <a:avLst/>
          </a:prstGeom>
        </p:spPr>
      </p:pic>
    </p:spTree>
    <p:extLst>
      <p:ext uri="{BB962C8B-B14F-4D97-AF65-F5344CB8AC3E}">
        <p14:creationId xmlns:p14="http://schemas.microsoft.com/office/powerpoint/2010/main" val="1707838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9258" y="1141921"/>
            <a:ext cx="4979369" cy="4525963"/>
          </a:xfrm>
        </p:spPr>
        <p:txBody>
          <a:bodyPr lIns="0"/>
          <a:lstStyle>
            <a:lvl1pPr>
              <a:buClr>
                <a:srgbClr val="1C73BE"/>
              </a:buClr>
              <a:defRPr sz="2133" b="0" i="0">
                <a:latin typeface="Century Gothic" panose="020B0502020202020204" pitchFamily="34" charset="0"/>
                <a:ea typeface="Verdana" panose="020B0604030504040204" pitchFamily="34" charset="0"/>
                <a:cs typeface="Verdana" panose="020B0604030504040204" pitchFamily="34" charset="0"/>
              </a:defRPr>
            </a:lvl1pPr>
            <a:lvl2pPr>
              <a:defRPr sz="2133" b="0" i="0">
                <a:latin typeface="Century Gothic" panose="020B0502020202020204" pitchFamily="34" charset="0"/>
                <a:ea typeface="Verdana" panose="020B0604030504040204" pitchFamily="34" charset="0"/>
                <a:cs typeface="Verdana" panose="020B0604030504040204" pitchFamily="34" charset="0"/>
              </a:defRPr>
            </a:lvl2pPr>
            <a:lvl3pPr>
              <a:defRPr sz="1867" b="0" i="0">
                <a:latin typeface="Century Gothic" panose="020B0502020202020204" pitchFamily="34" charset="0"/>
                <a:ea typeface="Verdana" panose="020B0604030504040204" pitchFamily="34" charset="0"/>
                <a:cs typeface="Verdana" panose="020B0604030504040204" pitchFamily="34" charset="0"/>
              </a:defRPr>
            </a:lvl3pPr>
            <a:lvl4pPr>
              <a:defRPr sz="1867" b="0" i="0">
                <a:latin typeface="Century Gothic" panose="020B0502020202020204" pitchFamily="34" charset="0"/>
                <a:ea typeface="Verdana" panose="020B0604030504040204" pitchFamily="34" charset="0"/>
                <a:cs typeface="Verdana" panose="020B0604030504040204" pitchFamily="34" charset="0"/>
              </a:defRPr>
            </a:lvl4pPr>
            <a:lvl5pPr>
              <a:defRPr sz="1867" b="0" i="0">
                <a:latin typeface="Century Gothic" panose="020B0502020202020204" pitchFamily="34" charset="0"/>
                <a:ea typeface="Verdana" panose="020B0604030504040204" pitchFamily="34" charset="0"/>
                <a:cs typeface="Verdana" panose="020B0604030504040204" pitchFamily="34" charset="0"/>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3"/>
          </p:nvPr>
        </p:nvSpPr>
        <p:spPr>
          <a:xfrm>
            <a:off x="5721996" y="1141921"/>
            <a:ext cx="4979369" cy="4525963"/>
          </a:xfrm>
        </p:spPr>
        <p:txBody>
          <a:bodyPr lIns="0"/>
          <a:lstStyle>
            <a:lvl1pPr>
              <a:buClr>
                <a:srgbClr val="1C73BE"/>
              </a:buClr>
              <a:defRPr sz="2133" b="0" i="0">
                <a:latin typeface="Century Gothic" panose="020B0502020202020204" pitchFamily="34" charset="0"/>
                <a:ea typeface="Verdana" panose="020B0604030504040204" pitchFamily="34" charset="0"/>
                <a:cs typeface="Verdana" panose="020B0604030504040204" pitchFamily="34" charset="0"/>
              </a:defRPr>
            </a:lvl1pPr>
            <a:lvl2pPr>
              <a:defRPr sz="2133" b="0" i="0">
                <a:latin typeface="Century Gothic" panose="020B0502020202020204" pitchFamily="34" charset="0"/>
                <a:ea typeface="Verdana" panose="020B0604030504040204" pitchFamily="34" charset="0"/>
                <a:cs typeface="Verdana" panose="020B0604030504040204" pitchFamily="34" charset="0"/>
              </a:defRPr>
            </a:lvl2pPr>
            <a:lvl3pPr>
              <a:defRPr sz="1867" b="0" i="0">
                <a:latin typeface="Century Gothic" panose="020B0502020202020204" pitchFamily="34" charset="0"/>
                <a:ea typeface="Verdana" panose="020B0604030504040204" pitchFamily="34" charset="0"/>
                <a:cs typeface="Verdana" panose="020B0604030504040204" pitchFamily="34" charset="0"/>
              </a:defRPr>
            </a:lvl3pPr>
            <a:lvl4pPr>
              <a:defRPr sz="1867" b="0" i="0">
                <a:latin typeface="Century Gothic" panose="020B0502020202020204" pitchFamily="34" charset="0"/>
                <a:ea typeface="Verdana" panose="020B0604030504040204" pitchFamily="34" charset="0"/>
                <a:cs typeface="Verdana" panose="020B0604030504040204" pitchFamily="34" charset="0"/>
              </a:defRPr>
            </a:lvl4pPr>
            <a:lvl5pPr>
              <a:defRPr sz="1867" b="0" i="0">
                <a:latin typeface="Century Gothic" panose="020B0502020202020204" pitchFamily="34" charset="0"/>
                <a:ea typeface="Verdana" panose="020B0604030504040204" pitchFamily="34" charset="0"/>
                <a:cs typeface="Verdana" panose="020B0604030504040204" pitchFamily="34" charset="0"/>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9"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3" name="Straight Connector 12"/>
          <p:cNvCxnSpPr>
            <a:cxnSpLocks/>
          </p:cNvCxnSpPr>
          <p:nvPr userDrawn="1"/>
        </p:nvCxnSpPr>
        <p:spPr>
          <a:xfrm>
            <a:off x="679258" y="723189"/>
            <a:ext cx="11512743"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07D4120-44BF-F545-A546-4410EF17F2EC}"/>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45559650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7"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679258" y="723189"/>
            <a:ext cx="11512743"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F3D60AB8-75A7-9E4F-A6B3-20A5B96DFF5A}"/>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21637499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no logo">
    <p:bg>
      <p:bgRef idx="1001">
        <a:schemeClr val="bg1"/>
      </p:bgRef>
    </p:bg>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sp>
        <p:nvSpPr>
          <p:cNvPr id="6" name="Title 1"/>
          <p:cNvSpPr>
            <a:spLocks noGrp="1"/>
          </p:cNvSpPr>
          <p:nvPr>
            <p:ph type="title" hasCustomPrompt="1"/>
          </p:nvPr>
        </p:nvSpPr>
        <p:spPr>
          <a:xfrm>
            <a:off x="679257" y="6030"/>
            <a:ext cx="10972800" cy="851092"/>
          </a:xfrm>
        </p:spPr>
        <p:txBody>
          <a:bodyPr lIns="0">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cxnSp>
        <p:nvCxnSpPr>
          <p:cNvPr id="10" name="Straight Connector 9"/>
          <p:cNvCxnSpPr>
            <a:cxnSpLocks/>
          </p:cNvCxnSpPr>
          <p:nvPr userDrawn="1"/>
        </p:nvCxnSpPr>
        <p:spPr>
          <a:xfrm>
            <a:off x="679258" y="723189"/>
            <a:ext cx="11512743" cy="0"/>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46036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th Globe">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pic>
        <p:nvPicPr>
          <p:cNvPr id="6" name="Picture 5">
            <a:extLst>
              <a:ext uri="{FF2B5EF4-FFF2-40B4-BE49-F238E27FC236}">
                <a16:creationId xmlns:a16="http://schemas.microsoft.com/office/drawing/2014/main" id="{07871598-A944-D349-9AD3-5A38A2289383}"/>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104276736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atin typeface="Century Gothic" panose="020B0502020202020204" pitchFamily="34" charset="0"/>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atin typeface="Century Gothic" panose="020B0502020202020204" pitchFamily="34" charset="0"/>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atin typeface="Century Gothic" panose="020B0502020202020204" pitchFamily="34" charset="0"/>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7" name="Slide Number Placeholder 5"/>
          <p:cNvSpPr>
            <a:spLocks noGrp="1"/>
          </p:cNvSpPr>
          <p:nvPr>
            <p:ph type="sldNum" sz="quarter" idx="12"/>
          </p:nvPr>
        </p:nvSpPr>
        <p:spPr>
          <a:xfrm>
            <a:off x="306145" y="6356351"/>
            <a:ext cx="2844800" cy="271877"/>
          </a:xfrm>
        </p:spPr>
        <p:txBody>
          <a:bodyPr/>
          <a:lstStyle/>
          <a:p>
            <a:fld id="{8261ACF1-7EB5-A94B-A38A-B3243CD45D89}" type="slidenum">
              <a:rPr lang="en-US" smtClean="0"/>
              <a:t>‹#›</a:t>
            </a:fld>
            <a:endParaRPr lang="en-US"/>
          </a:p>
        </p:txBody>
      </p:sp>
      <p:pic>
        <p:nvPicPr>
          <p:cNvPr id="9" name="Picture 8">
            <a:extLst>
              <a:ext uri="{FF2B5EF4-FFF2-40B4-BE49-F238E27FC236}">
                <a16:creationId xmlns:a16="http://schemas.microsoft.com/office/drawing/2014/main" id="{2436E9D2-757D-044F-BC43-04135529AEEA}"/>
              </a:ext>
            </a:extLst>
          </p:cNvPr>
          <p:cNvPicPr>
            <a:picLocks noChangeAspect="1"/>
          </p:cNvPicPr>
          <p:nvPr userDrawn="1"/>
        </p:nvPicPr>
        <p:blipFill rotWithShape="1">
          <a:blip r:embed="rId2"/>
          <a:srcRect l="-276" t="17085" r="276" b="16917"/>
          <a:stretch/>
        </p:blipFill>
        <p:spPr>
          <a:xfrm>
            <a:off x="9657347" y="6213644"/>
            <a:ext cx="1989221" cy="414585"/>
          </a:xfrm>
          <a:prstGeom prst="rect">
            <a:avLst/>
          </a:prstGeom>
        </p:spPr>
      </p:pic>
    </p:spTree>
    <p:extLst>
      <p:ext uri="{BB962C8B-B14F-4D97-AF65-F5344CB8AC3E}">
        <p14:creationId xmlns:p14="http://schemas.microsoft.com/office/powerpoint/2010/main" val="363100135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ackground">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306145" y="6356351"/>
            <a:ext cx="2844800" cy="271877"/>
          </a:xfrm>
        </p:spPr>
        <p:txBody>
          <a:bodyPr/>
          <a:lstStyle>
            <a:lvl1pPr>
              <a:defRPr>
                <a:solidFill>
                  <a:srgbClr val="FFFFFF"/>
                </a:solidFill>
              </a:defRPr>
            </a:lvl1pPr>
          </a:lstStyle>
          <a:p>
            <a:fld id="{8261ACF1-7EB5-A94B-A38A-B3243CD45D89}" type="slidenum">
              <a:rPr lang="en-US" smtClean="0"/>
              <a:pPr/>
              <a:t>‹#›</a:t>
            </a:fld>
            <a:endParaRPr lang="en-US" dirty="0"/>
          </a:p>
        </p:txBody>
      </p:sp>
      <p:pic>
        <p:nvPicPr>
          <p:cNvPr id="5" name="Picture 4">
            <a:extLst>
              <a:ext uri="{FF2B5EF4-FFF2-40B4-BE49-F238E27FC236}">
                <a16:creationId xmlns:a16="http://schemas.microsoft.com/office/drawing/2014/main" id="{D01E5E0F-DE03-904C-8868-E03A569D77BE}"/>
              </a:ext>
            </a:extLst>
          </p:cNvPr>
          <p:cNvPicPr>
            <a:picLocks noChangeAspect="1"/>
          </p:cNvPicPr>
          <p:nvPr userDrawn="1"/>
        </p:nvPicPr>
        <p:blipFill>
          <a:blip r:embed="rId3"/>
          <a:srcRect/>
          <a:stretch/>
        </p:blipFill>
        <p:spPr>
          <a:xfrm>
            <a:off x="9657348" y="6239592"/>
            <a:ext cx="1989219" cy="350755"/>
          </a:xfrm>
          <a:prstGeom prst="rect">
            <a:avLst/>
          </a:prstGeom>
        </p:spPr>
      </p:pic>
    </p:spTree>
    <p:extLst>
      <p:ext uri="{BB962C8B-B14F-4D97-AF65-F5344CB8AC3E}">
        <p14:creationId xmlns:p14="http://schemas.microsoft.com/office/powerpoint/2010/main" val="1466456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rtical White">
    <p:bg>
      <p:bgRef idx="1001">
        <a:schemeClr val="bg1"/>
      </p:bgRef>
    </p:bg>
    <p:spTree>
      <p:nvGrpSpPr>
        <p:cNvPr id="1" name=""/>
        <p:cNvGrpSpPr/>
        <p:nvPr/>
      </p:nvGrpSpPr>
      <p:grpSpPr>
        <a:xfrm>
          <a:off x="0" y="0"/>
          <a:ext cx="0" cy="0"/>
          <a:chOff x="0" y="0"/>
          <a:chExt cx="0" cy="0"/>
        </a:xfrm>
      </p:grpSpPr>
      <p:sp>
        <p:nvSpPr>
          <p:cNvPr id="10" name="Content Placeholder 2"/>
          <p:cNvSpPr>
            <a:spLocks noGrp="1"/>
          </p:cNvSpPr>
          <p:nvPr>
            <p:ph idx="10"/>
          </p:nvPr>
        </p:nvSpPr>
        <p:spPr>
          <a:xfrm rot="5400000">
            <a:off x="3281612" y="-1463905"/>
            <a:ext cx="5290291" cy="9500015"/>
          </a:xfrm>
        </p:spPr>
        <p:txBody>
          <a:bodyPr lIns="0"/>
          <a:lstStyle>
            <a:lvl1pPr>
              <a:buClr>
                <a:srgbClr val="1C73BE"/>
              </a:buClr>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1pPr>
            <a:lvl2pPr>
              <a:defRPr sz="2133" b="0" i="0">
                <a:solidFill>
                  <a:schemeClr val="tx1"/>
                </a:solidFill>
                <a:latin typeface="Century Gothic" panose="020B0502020202020204" pitchFamily="34" charset="0"/>
                <a:ea typeface="Verdana" panose="020B0604030504040204" pitchFamily="34" charset="0"/>
                <a:cs typeface="Verdana" panose="020B0604030504040204" pitchFamily="34" charset="0"/>
              </a:defRPr>
            </a:lvl2pPr>
            <a:lvl3pPr>
              <a:defRPr sz="1867" b="0" i="0">
                <a:solidFill>
                  <a:schemeClr val="tx1"/>
                </a:solidFill>
                <a:latin typeface="Century Gothic" panose="020B0502020202020204" pitchFamily="34" charset="0"/>
                <a:ea typeface="Verdana" panose="020B0604030504040204" pitchFamily="34" charset="0"/>
                <a:cs typeface="Verdana" panose="020B0604030504040204" pitchFamily="34" charset="0"/>
              </a:defRPr>
            </a:lvl3pPr>
            <a:lvl4pPr>
              <a:defRPr sz="1867" b="0" i="0">
                <a:solidFill>
                  <a:schemeClr val="tx1"/>
                </a:solidFill>
                <a:latin typeface="Century Gothic" panose="020B0502020202020204" pitchFamily="34" charset="0"/>
                <a:ea typeface="Verdana" panose="020B0604030504040204" pitchFamily="34" charset="0"/>
                <a:cs typeface="Verdana" panose="020B0604030504040204" pitchFamily="34" charset="0"/>
              </a:defRPr>
            </a:lvl4pPr>
            <a:lvl5pPr>
              <a:defRPr sz="1867" b="0" i="0">
                <a:solidFill>
                  <a:schemeClr val="tx1"/>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p:cNvSpPr>
            <a:spLocks noGrp="1"/>
          </p:cNvSpPr>
          <p:nvPr>
            <p:ph type="sldNum" sz="quarter" idx="12"/>
          </p:nvPr>
        </p:nvSpPr>
        <p:spPr>
          <a:xfrm rot="5400000">
            <a:off x="-1090636" y="1561099"/>
            <a:ext cx="2844800" cy="271877"/>
          </a:xfrm>
        </p:spPr>
        <p:txBody>
          <a:bodyPr/>
          <a:lstStyle/>
          <a:p>
            <a:fld id="{8261ACF1-7EB5-A94B-A38A-B3243CD45D89}" type="slidenum">
              <a:rPr lang="en-US" smtClean="0"/>
              <a:t>‹#›</a:t>
            </a:fld>
            <a:endParaRPr lang="en-US"/>
          </a:p>
        </p:txBody>
      </p:sp>
      <p:cxnSp>
        <p:nvCxnSpPr>
          <p:cNvPr id="14" name="Straight Connector 13"/>
          <p:cNvCxnSpPr>
            <a:cxnSpLocks/>
          </p:cNvCxnSpPr>
          <p:nvPr userDrawn="1"/>
        </p:nvCxnSpPr>
        <p:spPr>
          <a:xfrm flipH="1">
            <a:off x="11220195" y="666632"/>
            <a:ext cx="3" cy="6191368"/>
          </a:xfrm>
          <a:prstGeom prst="line">
            <a:avLst/>
          </a:prstGeom>
          <a:ln w="9525" cmpd="sng">
            <a:solidFill>
              <a:srgbClr val="1C73BE"/>
            </a:solidFill>
          </a:ln>
          <a:effectLst/>
        </p:spPr>
        <p:style>
          <a:lnRef idx="2">
            <a:schemeClr val="accent1"/>
          </a:lnRef>
          <a:fillRef idx="0">
            <a:schemeClr val="accent1"/>
          </a:fillRef>
          <a:effectRef idx="1">
            <a:schemeClr val="accent1"/>
          </a:effectRef>
          <a:fontRef idx="minor">
            <a:schemeClr val="tx1"/>
          </a:fontRef>
        </p:style>
      </p:cxnSp>
      <p:sp>
        <p:nvSpPr>
          <p:cNvPr id="19" name="Vertical Title 18"/>
          <p:cNvSpPr>
            <a:spLocks noGrp="1"/>
          </p:cNvSpPr>
          <p:nvPr>
            <p:ph type="title" orient="vert" hasCustomPrompt="1"/>
          </p:nvPr>
        </p:nvSpPr>
        <p:spPr>
          <a:xfrm>
            <a:off x="11067122" y="640956"/>
            <a:ext cx="851095" cy="5850467"/>
          </a:xfrm>
        </p:spPr>
        <p:txBody>
          <a:bodyPr vert="eaVert">
            <a:normAutofit/>
          </a:bodyPr>
          <a:lstStyle>
            <a:lvl1pPr algn="l">
              <a:defRPr sz="2667">
                <a:solidFill>
                  <a:srgbClr val="1C73BE"/>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7" name="Picture 6">
            <a:extLst>
              <a:ext uri="{FF2B5EF4-FFF2-40B4-BE49-F238E27FC236}">
                <a16:creationId xmlns:a16="http://schemas.microsoft.com/office/drawing/2014/main" id="{B7FB833F-5119-2F47-B275-C73750608B49}"/>
              </a:ext>
            </a:extLst>
          </p:cNvPr>
          <p:cNvPicPr>
            <a:picLocks noChangeAspect="1"/>
          </p:cNvPicPr>
          <p:nvPr userDrawn="1"/>
        </p:nvPicPr>
        <p:blipFill rotWithShape="1">
          <a:blip r:embed="rId2"/>
          <a:srcRect b="19129"/>
          <a:stretch/>
        </p:blipFill>
        <p:spPr>
          <a:xfrm rot="5400000">
            <a:off x="-466825" y="5334751"/>
            <a:ext cx="1989221" cy="508005"/>
          </a:xfrm>
          <a:prstGeom prst="rect">
            <a:avLst/>
          </a:prstGeom>
        </p:spPr>
      </p:pic>
    </p:spTree>
    <p:extLst>
      <p:ext uri="{BB962C8B-B14F-4D97-AF65-F5344CB8AC3E}">
        <p14:creationId xmlns:p14="http://schemas.microsoft.com/office/powerpoint/2010/main" val="123722935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Blue">
    <p:bg>
      <p:bgPr>
        <a:blipFill rotWithShape="1">
          <a:blip r:embed="rId2"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a:xfrm rot="5400000">
            <a:off x="-1090636" y="1561099"/>
            <a:ext cx="2844800" cy="271877"/>
          </a:xfrm>
        </p:spPr>
        <p:txBody>
          <a:bodyPr/>
          <a:lstStyle>
            <a:lvl1pPr>
              <a:defRPr>
                <a:solidFill>
                  <a:srgbClr val="FFFFFF"/>
                </a:solidFill>
              </a:defRPr>
            </a:lvl1pPr>
          </a:lstStyle>
          <a:p>
            <a:fld id="{8261ACF1-7EB5-A94B-A38A-B3243CD45D89}" type="slidenum">
              <a:rPr lang="en-US" smtClean="0"/>
              <a:pPr/>
              <a:t>‹#›</a:t>
            </a:fld>
            <a:endParaRPr lang="en-US" dirty="0"/>
          </a:p>
        </p:txBody>
      </p:sp>
      <p:sp>
        <p:nvSpPr>
          <p:cNvPr id="8" name="Content Placeholder 2"/>
          <p:cNvSpPr>
            <a:spLocks noGrp="1"/>
          </p:cNvSpPr>
          <p:nvPr>
            <p:ph idx="10"/>
          </p:nvPr>
        </p:nvSpPr>
        <p:spPr>
          <a:xfrm rot="5400000">
            <a:off x="3281612" y="-1463905"/>
            <a:ext cx="5290291" cy="9500015"/>
          </a:xfrm>
        </p:spPr>
        <p:txBody>
          <a:bodyPr lIns="0"/>
          <a:lstStyle>
            <a:lvl1pPr>
              <a:buClr>
                <a:schemeClr val="bg1"/>
              </a:buClr>
              <a:defRPr sz="2133"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1pPr>
            <a:lvl2pPr>
              <a:defRPr sz="2133"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2pPr>
            <a:lvl3pPr>
              <a:defRPr sz="1867"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3pPr>
            <a:lvl4pPr>
              <a:defRPr sz="1867"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4pPr>
            <a:lvl5pPr>
              <a:defRPr sz="1867" b="0" i="0">
                <a:solidFill>
                  <a:srgbClr val="FFFFFF"/>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p:cNvCxnSpPr>
          <p:nvPr userDrawn="1"/>
        </p:nvCxnSpPr>
        <p:spPr>
          <a:xfrm flipH="1">
            <a:off x="11210636" y="666632"/>
            <a:ext cx="1" cy="6191368"/>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Vertical Title 18"/>
          <p:cNvSpPr>
            <a:spLocks noGrp="1"/>
          </p:cNvSpPr>
          <p:nvPr>
            <p:ph type="title" orient="vert" hasCustomPrompt="1"/>
          </p:nvPr>
        </p:nvSpPr>
        <p:spPr>
          <a:xfrm>
            <a:off x="11067122" y="640956"/>
            <a:ext cx="851095" cy="5850467"/>
          </a:xfrm>
        </p:spPr>
        <p:txBody>
          <a:bodyPr vert="eaVert">
            <a:normAutofit/>
          </a:bodyPr>
          <a:lstStyle>
            <a:lvl1pPr algn="l">
              <a:defRPr sz="2667">
                <a:solidFill>
                  <a:schemeClr val="bg1"/>
                </a:solidFill>
                <a:latin typeface="Century Gothic" panose="020B0502020202020204" pitchFamily="34" charset="0"/>
                <a:ea typeface="Verdana" panose="020B0604030504040204" pitchFamily="34" charset="0"/>
                <a:cs typeface="Verdana" panose="020B0604030504040204" pitchFamily="34" charset="0"/>
              </a:defRPr>
            </a:lvl1pPr>
          </a:lstStyle>
          <a:p>
            <a:r>
              <a:rPr lang="ga-IE" dirty="0"/>
              <a:t>Click To Edit Master Title Style</a:t>
            </a:r>
            <a:endParaRPr lang="en-US" dirty="0"/>
          </a:p>
        </p:txBody>
      </p:sp>
      <p:pic>
        <p:nvPicPr>
          <p:cNvPr id="11" name="Picture 10">
            <a:extLst>
              <a:ext uri="{FF2B5EF4-FFF2-40B4-BE49-F238E27FC236}">
                <a16:creationId xmlns:a16="http://schemas.microsoft.com/office/drawing/2014/main" id="{69634EF4-EEF6-7740-ADEC-1D3E60C7AA08}"/>
              </a:ext>
            </a:extLst>
          </p:cNvPr>
          <p:cNvPicPr>
            <a:picLocks noChangeAspect="1"/>
          </p:cNvPicPr>
          <p:nvPr userDrawn="1"/>
        </p:nvPicPr>
        <p:blipFill>
          <a:blip r:embed="rId3"/>
          <a:srcRect/>
          <a:stretch/>
        </p:blipFill>
        <p:spPr>
          <a:xfrm rot="5400000">
            <a:off x="-476723" y="5413376"/>
            <a:ext cx="1989219" cy="350755"/>
          </a:xfrm>
          <a:prstGeom prst="rect">
            <a:avLst/>
          </a:prstGeom>
        </p:spPr>
      </p:pic>
    </p:spTree>
    <p:extLst>
      <p:ext uri="{BB962C8B-B14F-4D97-AF65-F5344CB8AC3E}">
        <p14:creationId xmlns:p14="http://schemas.microsoft.com/office/powerpoint/2010/main" val="3681635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737600" y="6356351"/>
            <a:ext cx="28448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CBF46508-FCCE-3E4A-8DBC-F8572B94EAEB}" type="datetime1">
              <a:rPr lang="en-IE" smtClean="0"/>
              <a:pPr/>
              <a:t>18/09/2026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41688" y="6356351"/>
            <a:ext cx="2844800" cy="365125"/>
          </a:xfrm>
          <a:prstGeom prst="rect">
            <a:avLst/>
          </a:prstGeom>
        </p:spPr>
        <p:txBody>
          <a:bodyPr vert="horz" lIns="0" tIns="45720" rIns="91440" bIns="45720" rtlCol="0" anchor="ctr"/>
          <a:lstStyle>
            <a:lvl1pPr algn="l">
              <a:defRPr sz="1200">
                <a:solidFill>
                  <a:schemeClr val="tx1">
                    <a:tint val="75000"/>
                  </a:schemeClr>
                </a:solidFill>
              </a:defRPr>
            </a:lvl1pPr>
          </a:lstStyle>
          <a:p>
            <a:fld id="{8261ACF1-7EB5-A94B-A38A-B3243CD45D89}" type="slidenum">
              <a:rPr lang="en-US" smtClean="0"/>
              <a:pPr/>
              <a:t>‹#›</a:t>
            </a:fld>
            <a:endParaRPr lang="en-US" dirty="0"/>
          </a:p>
        </p:txBody>
      </p:sp>
    </p:spTree>
    <p:extLst>
      <p:ext uri="{BB962C8B-B14F-4D97-AF65-F5344CB8AC3E}">
        <p14:creationId xmlns:p14="http://schemas.microsoft.com/office/powerpoint/2010/main" val="1401104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ctr" defTabSz="609585" rtl="0" eaLnBrk="1" latinLnBrk="0" hangingPunct="1">
        <a:spcBef>
          <a:spcPct val="0"/>
        </a:spcBef>
        <a:buNone/>
        <a:defRPr sz="5333" kern="1200">
          <a:solidFill>
            <a:schemeClr val="tx1"/>
          </a:solidFill>
          <a:latin typeface="Century Gothic" panose="020B0502020202020204" pitchFamily="34" charset="0"/>
          <a:ea typeface="Verdana" panose="020B0604030504040204" pitchFamily="34" charset="0"/>
          <a:cs typeface="+mj-cs"/>
        </a:defRPr>
      </a:lvl1pPr>
    </p:titleStyle>
    <p:bodyStyle>
      <a:lvl1pPr marL="457189" indent="-457189" algn="l" defTabSz="609585" rtl="0" eaLnBrk="1" latinLnBrk="0" hangingPunct="1">
        <a:spcBef>
          <a:spcPct val="20000"/>
        </a:spcBef>
        <a:buFont typeface="Arial"/>
        <a:buChar char="•"/>
        <a:defRPr sz="2400" kern="1200">
          <a:solidFill>
            <a:schemeClr val="tx1"/>
          </a:solidFill>
          <a:latin typeface="Century Gothic" panose="020B0502020202020204" pitchFamily="34" charset="0"/>
          <a:ea typeface="Verdana" panose="020B0604030504040204" pitchFamily="34" charset="0"/>
          <a:cs typeface="+mn-cs"/>
        </a:defRPr>
      </a:lvl1pPr>
      <a:lvl2pPr marL="990575" indent="-380990" algn="l" defTabSz="609585" rtl="0" eaLnBrk="1" latinLnBrk="0" hangingPunct="1">
        <a:spcBef>
          <a:spcPct val="20000"/>
        </a:spcBef>
        <a:buFont typeface="Arial"/>
        <a:buChar char="–"/>
        <a:defRPr sz="2400" kern="1200">
          <a:solidFill>
            <a:schemeClr val="tx1"/>
          </a:solidFill>
          <a:latin typeface="Century Gothic" panose="020B0502020202020204" pitchFamily="34" charset="0"/>
          <a:ea typeface="Verdana" panose="020B0604030504040204" pitchFamily="34" charset="0"/>
          <a:cs typeface="+mn-cs"/>
        </a:defRPr>
      </a:lvl2pPr>
      <a:lvl3pPr marL="1523962" indent="-304792" algn="l" defTabSz="609585" rtl="0" eaLnBrk="1" latinLnBrk="0" hangingPunct="1">
        <a:spcBef>
          <a:spcPct val="20000"/>
        </a:spcBef>
        <a:buFont typeface="Arial"/>
        <a:buChar char="•"/>
        <a:defRPr sz="2133" kern="1200">
          <a:solidFill>
            <a:schemeClr val="tx1"/>
          </a:solidFill>
          <a:latin typeface="Century Gothic" panose="020B0502020202020204" pitchFamily="34" charset="0"/>
          <a:ea typeface="Verdana" panose="020B0604030504040204" pitchFamily="34" charset="0"/>
          <a:cs typeface="+mn-cs"/>
        </a:defRPr>
      </a:lvl3pPr>
      <a:lvl4pPr marL="2133547" indent="-304792" algn="l" defTabSz="609585" rtl="0" eaLnBrk="1" latinLnBrk="0" hangingPunct="1">
        <a:spcBef>
          <a:spcPct val="20000"/>
        </a:spcBef>
        <a:buFont typeface="Arial"/>
        <a:buChar char="–"/>
        <a:defRPr sz="2133" kern="1200">
          <a:solidFill>
            <a:schemeClr val="tx1"/>
          </a:solidFill>
          <a:latin typeface="Century Gothic" panose="020B0502020202020204" pitchFamily="34" charset="0"/>
          <a:ea typeface="Verdana" panose="020B0604030504040204" pitchFamily="34" charset="0"/>
          <a:cs typeface="+mn-cs"/>
        </a:defRPr>
      </a:lvl4pPr>
      <a:lvl5pPr marL="2743131" indent="-304792" algn="l" defTabSz="609585" rtl="0" eaLnBrk="1" latinLnBrk="0" hangingPunct="1">
        <a:spcBef>
          <a:spcPct val="20000"/>
        </a:spcBef>
        <a:buFont typeface="Arial"/>
        <a:buChar char="»"/>
        <a:defRPr sz="2133" kern="1200">
          <a:solidFill>
            <a:schemeClr val="tx1"/>
          </a:solidFill>
          <a:latin typeface="Century Gothic" panose="020B0502020202020204" pitchFamily="34" charset="0"/>
          <a:ea typeface="Verdana" panose="020B0604030504040204" pitchFamily="34" charset="0"/>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34330-D423-EC49-B886-739E02456C75}"/>
              </a:ext>
            </a:extLst>
          </p:cNvPr>
          <p:cNvSpPr>
            <a:spLocks noGrp="1"/>
          </p:cNvSpPr>
          <p:nvPr>
            <p:ph type="ctrTitle"/>
          </p:nvPr>
        </p:nvSpPr>
        <p:spPr/>
        <p:txBody>
          <a:bodyPr/>
          <a:lstStyle/>
          <a:p>
            <a:r>
              <a:rPr lang="en-US" dirty="0"/>
              <a:t>What Should Change on Monday Morning </a:t>
            </a:r>
          </a:p>
        </p:txBody>
      </p:sp>
      <p:sp>
        <p:nvSpPr>
          <p:cNvPr id="3" name="Subtitle 2">
            <a:extLst>
              <a:ext uri="{FF2B5EF4-FFF2-40B4-BE49-F238E27FC236}">
                <a16:creationId xmlns:a16="http://schemas.microsoft.com/office/drawing/2014/main" id="{9AFA88E2-CB69-6748-A059-180354470BB4}"/>
              </a:ext>
            </a:extLst>
          </p:cNvPr>
          <p:cNvSpPr>
            <a:spLocks noGrp="1"/>
          </p:cNvSpPr>
          <p:nvPr>
            <p:ph type="subTitle" idx="1"/>
          </p:nvPr>
        </p:nvSpPr>
        <p:spPr>
          <a:xfrm>
            <a:off x="1138829" y="1997570"/>
            <a:ext cx="9613838" cy="1660031"/>
          </a:xfrm>
        </p:spPr>
        <p:txBody>
          <a:bodyPr>
            <a:normAutofit fontScale="85000" lnSpcReduction="10000"/>
          </a:bodyPr>
          <a:lstStyle/>
          <a:p>
            <a:r>
              <a:rPr lang="en-US" dirty="0"/>
              <a:t>Everything in this talk is something you can do in your own consulting room tomorrow</a:t>
            </a:r>
          </a:p>
          <a:p>
            <a:endParaRPr lang="en-US" dirty="0"/>
          </a:p>
          <a:p>
            <a:endParaRPr lang="en-US" dirty="0"/>
          </a:p>
          <a:p>
            <a:endParaRPr lang="en-US" dirty="0"/>
          </a:p>
          <a:p>
            <a:r>
              <a:rPr lang="en-US" sz="2200" dirty="0"/>
              <a:t>Dr Theodore Murphy, Consultant General Cardiologist &amp; Cardio-Oncologist</a:t>
            </a:r>
          </a:p>
        </p:txBody>
      </p:sp>
      <p:cxnSp>
        <p:nvCxnSpPr>
          <p:cNvPr id="4" name="Straight Connector 3">
            <a:extLst>
              <a:ext uri="{FF2B5EF4-FFF2-40B4-BE49-F238E27FC236}">
                <a16:creationId xmlns:a16="http://schemas.microsoft.com/office/drawing/2014/main" id="{653D60E3-3725-4CDA-8126-B922A3D0741B}"/>
              </a:ext>
            </a:extLst>
          </p:cNvPr>
          <p:cNvCxnSpPr>
            <a:cxnSpLocks/>
          </p:cNvCxnSpPr>
          <p:nvPr/>
        </p:nvCxnSpPr>
        <p:spPr>
          <a:xfrm>
            <a:off x="1138829" y="2000615"/>
            <a:ext cx="11053171" cy="0"/>
          </a:xfrm>
          <a:prstGeom prst="line">
            <a:avLst/>
          </a:prstGeom>
          <a:ln w="952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73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9790FB3-C5EC-4244-994B-03395DFEB87B}"/>
              </a:ext>
            </a:extLst>
          </p:cNvPr>
          <p:cNvPicPr>
            <a:picLocks noGrp="1" noChangeAspect="1"/>
          </p:cNvPicPr>
          <p:nvPr>
            <p:ph idx="1"/>
          </p:nvPr>
        </p:nvPicPr>
        <p:blipFill>
          <a:blip r:embed="rId3"/>
          <a:stretch>
            <a:fillRect/>
          </a:stretch>
        </p:blipFill>
        <p:spPr>
          <a:xfrm>
            <a:off x="679257" y="1392643"/>
            <a:ext cx="4828136" cy="4380395"/>
          </a:xfrm>
          <a:prstGeom prst="rect">
            <a:avLst/>
          </a:prstGeom>
        </p:spPr>
      </p:pic>
      <p:sp>
        <p:nvSpPr>
          <p:cNvPr id="3" name="Slide Number Placeholder 2">
            <a:extLst>
              <a:ext uri="{FF2B5EF4-FFF2-40B4-BE49-F238E27FC236}">
                <a16:creationId xmlns:a16="http://schemas.microsoft.com/office/drawing/2014/main" id="{E93439BE-8D0D-41B1-994B-EC76875A7B90}"/>
              </a:ext>
            </a:extLst>
          </p:cNvPr>
          <p:cNvSpPr>
            <a:spLocks noGrp="1"/>
          </p:cNvSpPr>
          <p:nvPr>
            <p:ph type="sldNum" sz="quarter" idx="12"/>
          </p:nvPr>
        </p:nvSpPr>
        <p:spPr/>
        <p:txBody>
          <a:bodyPr/>
          <a:lstStyle/>
          <a:p>
            <a:fld id="{8261ACF1-7EB5-A94B-A38A-B3243CD45D89}" type="slidenum">
              <a:rPr lang="en-US" smtClean="0"/>
              <a:t>2</a:t>
            </a:fld>
            <a:endParaRPr lang="en-US"/>
          </a:p>
        </p:txBody>
      </p:sp>
      <p:sp>
        <p:nvSpPr>
          <p:cNvPr id="4" name="Title 3">
            <a:extLst>
              <a:ext uri="{FF2B5EF4-FFF2-40B4-BE49-F238E27FC236}">
                <a16:creationId xmlns:a16="http://schemas.microsoft.com/office/drawing/2014/main" id="{E70B47F3-789B-488B-BFC5-0340A8F4B926}"/>
              </a:ext>
            </a:extLst>
          </p:cNvPr>
          <p:cNvSpPr>
            <a:spLocks noGrp="1"/>
          </p:cNvSpPr>
          <p:nvPr>
            <p:ph type="title"/>
          </p:nvPr>
        </p:nvSpPr>
        <p:spPr>
          <a:xfrm>
            <a:off x="684953" y="110491"/>
            <a:ext cx="10972800" cy="851092"/>
          </a:xfrm>
        </p:spPr>
        <p:txBody>
          <a:bodyPr>
            <a:normAutofit/>
          </a:bodyPr>
          <a:lstStyle/>
          <a:p>
            <a:r>
              <a:rPr lang="en-IE" sz="2000" dirty="0"/>
              <a:t>One Patient. Several Conditions. One Plan</a:t>
            </a:r>
          </a:p>
        </p:txBody>
      </p:sp>
      <p:sp>
        <p:nvSpPr>
          <p:cNvPr id="7" name="TextBox 6">
            <a:extLst>
              <a:ext uri="{FF2B5EF4-FFF2-40B4-BE49-F238E27FC236}">
                <a16:creationId xmlns:a16="http://schemas.microsoft.com/office/drawing/2014/main" id="{104574BD-CB3D-4108-AA2F-75D11916338A}"/>
              </a:ext>
            </a:extLst>
          </p:cNvPr>
          <p:cNvSpPr txBox="1"/>
          <p:nvPr/>
        </p:nvSpPr>
        <p:spPr>
          <a:xfrm>
            <a:off x="1044335" y="2433150"/>
            <a:ext cx="1738556" cy="1991699"/>
          </a:xfrm>
          <a:prstGeom prst="rect">
            <a:avLst/>
          </a:prstGeom>
          <a:noFill/>
        </p:spPr>
        <p:txBody>
          <a:bodyPr wrap="square">
            <a:spAutoFit/>
          </a:bodyPr>
          <a:lstStyle/>
          <a:p>
            <a:pPr marL="0" indent="0">
              <a:lnSpc>
                <a:spcPts val="3000"/>
              </a:lnSpc>
              <a:buNone/>
            </a:pPr>
            <a:r>
              <a:rPr lang="en-US" sz="2400" dirty="0">
                <a:solidFill>
                  <a:srgbClr val="3F7F8A"/>
                </a:solidFill>
                <a:latin typeface="Calibri" pitchFamily="34" charset="0"/>
                <a:ea typeface="Calibri" pitchFamily="34" charset="-122"/>
                <a:cs typeface="Calibri" pitchFamily="34" charset="-120"/>
              </a:rPr>
              <a:t>“I just want to walk</a:t>
            </a:r>
            <a:endParaRPr lang="en-US" sz="2400" dirty="0"/>
          </a:p>
          <a:p>
            <a:pPr marL="0" indent="0">
              <a:lnSpc>
                <a:spcPts val="3000"/>
              </a:lnSpc>
              <a:buNone/>
            </a:pPr>
            <a:r>
              <a:rPr lang="en-US" sz="2400" dirty="0">
                <a:solidFill>
                  <a:srgbClr val="3F7F8A"/>
                </a:solidFill>
                <a:latin typeface="Calibri" pitchFamily="34" charset="0"/>
                <a:ea typeface="Calibri" pitchFamily="34" charset="-122"/>
                <a:cs typeface="Calibri" pitchFamily="34" charset="-120"/>
              </a:rPr>
              <a:t>the hill without</a:t>
            </a:r>
            <a:endParaRPr lang="en-US" sz="2400" dirty="0"/>
          </a:p>
          <a:p>
            <a:pPr marL="0" indent="0">
              <a:lnSpc>
                <a:spcPts val="3000"/>
              </a:lnSpc>
              <a:buNone/>
            </a:pPr>
            <a:r>
              <a:rPr lang="en-US" sz="2400" dirty="0">
                <a:solidFill>
                  <a:srgbClr val="3F7F8A"/>
                </a:solidFill>
                <a:latin typeface="Calibri" pitchFamily="34" charset="0"/>
                <a:ea typeface="Calibri" pitchFamily="34" charset="-122"/>
                <a:cs typeface="Calibri" pitchFamily="34" charset="-120"/>
              </a:rPr>
              <a:t>stopping.”</a:t>
            </a:r>
            <a:endParaRPr lang="en-US" sz="2400" dirty="0"/>
          </a:p>
        </p:txBody>
      </p:sp>
      <p:pic>
        <p:nvPicPr>
          <p:cNvPr id="8" name="Picture 7">
            <a:extLst>
              <a:ext uri="{FF2B5EF4-FFF2-40B4-BE49-F238E27FC236}">
                <a16:creationId xmlns:a16="http://schemas.microsoft.com/office/drawing/2014/main" id="{0F9833DC-31C2-4969-B620-AE21325746D2}"/>
              </a:ext>
            </a:extLst>
          </p:cNvPr>
          <p:cNvPicPr>
            <a:picLocks noChangeAspect="1"/>
          </p:cNvPicPr>
          <p:nvPr/>
        </p:nvPicPr>
        <p:blipFill>
          <a:blip r:embed="rId4"/>
          <a:stretch>
            <a:fillRect/>
          </a:stretch>
        </p:blipFill>
        <p:spPr>
          <a:xfrm>
            <a:off x="2946759" y="1833802"/>
            <a:ext cx="2396766" cy="3190396"/>
          </a:xfrm>
          <a:prstGeom prst="rect">
            <a:avLst/>
          </a:prstGeom>
        </p:spPr>
      </p:pic>
      <p:sp>
        <p:nvSpPr>
          <p:cNvPr id="10" name="TextBox 9">
            <a:extLst>
              <a:ext uri="{FF2B5EF4-FFF2-40B4-BE49-F238E27FC236}">
                <a16:creationId xmlns:a16="http://schemas.microsoft.com/office/drawing/2014/main" id="{8AFB3F00-31E1-4099-A5B6-54FD73134700}"/>
              </a:ext>
            </a:extLst>
          </p:cNvPr>
          <p:cNvSpPr txBox="1"/>
          <p:nvPr/>
        </p:nvSpPr>
        <p:spPr>
          <a:xfrm>
            <a:off x="986366" y="5141325"/>
            <a:ext cx="3445658"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Everything that follows is in service of that sentence.</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4CEE4E29-E61F-47CC-AE75-F8E9C0A70206}"/>
              </a:ext>
            </a:extLst>
          </p:cNvPr>
          <p:cNvSpPr txBox="1"/>
          <p:nvPr/>
        </p:nvSpPr>
        <p:spPr>
          <a:xfrm>
            <a:off x="986366" y="1584193"/>
            <a:ext cx="3506270" cy="2539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7580"/>
                </a:solidFill>
                <a:effectLst/>
                <a:uLnTx/>
                <a:uFillTx/>
                <a:latin typeface="Calibri" pitchFamily="34" charset="0"/>
                <a:ea typeface="Calibri" pitchFamily="34" charset="-122"/>
                <a:cs typeface="Calibri" pitchFamily="34" charset="-120"/>
              </a:rPr>
              <a:t>Mrs Murphy · 72 ·</a:t>
            </a:r>
            <a:endParaRPr kumimoji="0" lang="en-US"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8822F948-07B0-4F36-B526-8B6F71426709}"/>
              </a:ext>
            </a:extLst>
          </p:cNvPr>
          <p:cNvSpPr txBox="1"/>
          <p:nvPr/>
        </p:nvSpPr>
        <p:spPr>
          <a:xfrm>
            <a:off x="6096000" y="1392643"/>
            <a:ext cx="6104466"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120" normalizeH="0" baseline="0" noProof="0" dirty="0">
                <a:ln>
                  <a:noFill/>
                </a:ln>
                <a:solidFill>
                  <a:srgbClr val="3F7F8A"/>
                </a:solidFill>
                <a:effectLst/>
                <a:uLnTx/>
                <a:uFillTx/>
                <a:latin typeface="Calibri" pitchFamily="34" charset="0"/>
                <a:ea typeface="Calibri" pitchFamily="34" charset="-122"/>
                <a:cs typeface="Calibri" pitchFamily="34" charset="-120"/>
              </a:rPr>
              <a:t>HER SYMPTOMS</a:t>
            </a:r>
            <a:endParaRPr kumimoji="0" lang="en-US"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C46DECD1-AE13-469F-9BE9-F3F3C035ECF7}"/>
              </a:ext>
            </a:extLst>
          </p:cNvPr>
          <p:cNvSpPr txBox="1"/>
          <p:nvPr/>
        </p:nvSpPr>
        <p:spPr>
          <a:xfrm>
            <a:off x="6096000" y="1705231"/>
            <a:ext cx="6104466"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Breathlessness on exertion, and atrial fibrillation</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Shape 10">
            <a:extLst>
              <a:ext uri="{FF2B5EF4-FFF2-40B4-BE49-F238E27FC236}">
                <a16:creationId xmlns:a16="http://schemas.microsoft.com/office/drawing/2014/main" id="{9AF6FC5D-369C-453C-B518-CE4F26E2ED08}"/>
              </a:ext>
            </a:extLst>
          </p:cNvPr>
          <p:cNvSpPr/>
          <p:nvPr/>
        </p:nvSpPr>
        <p:spPr>
          <a:xfrm>
            <a:off x="6171353" y="2101596"/>
            <a:ext cx="4160520" cy="0"/>
          </a:xfrm>
          <a:prstGeom prst="line">
            <a:avLst/>
          </a:prstGeom>
          <a:noFill/>
          <a:ln w="9525">
            <a:solidFill>
              <a:srgbClr val="DAD6CC"/>
            </a:solidFill>
            <a:prstDash val="solid"/>
          </a:ln>
        </p:spPr>
        <p:txBody>
          <a:bodyPr/>
          <a:lstStyle/>
          <a:p>
            <a:pPr defTabSz="457200"/>
            <a:endParaRPr lang="en-US" dirty="0">
              <a:solidFill>
                <a:prstClr val="black"/>
              </a:solidFill>
              <a:latin typeface="Calibri"/>
            </a:endParaRPr>
          </a:p>
        </p:txBody>
      </p:sp>
      <p:sp>
        <p:nvSpPr>
          <p:cNvPr id="19" name="TextBox 18">
            <a:extLst>
              <a:ext uri="{FF2B5EF4-FFF2-40B4-BE49-F238E27FC236}">
                <a16:creationId xmlns:a16="http://schemas.microsoft.com/office/drawing/2014/main" id="{32070726-1515-4707-ACA1-F360539D6F3F}"/>
              </a:ext>
            </a:extLst>
          </p:cNvPr>
          <p:cNvSpPr txBox="1"/>
          <p:nvPr/>
        </p:nvSpPr>
        <p:spPr>
          <a:xfrm>
            <a:off x="6087534" y="2248614"/>
            <a:ext cx="6104466"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120" normalizeH="0" baseline="0" noProof="0" dirty="0">
                <a:ln>
                  <a:noFill/>
                </a:ln>
                <a:solidFill>
                  <a:srgbClr val="3F7F8A"/>
                </a:solidFill>
                <a:effectLst/>
                <a:uLnTx/>
                <a:uFillTx/>
                <a:latin typeface="Calibri" pitchFamily="34" charset="0"/>
                <a:ea typeface="Calibri" pitchFamily="34" charset="-122"/>
                <a:cs typeface="Calibri" pitchFamily="34" charset="-120"/>
              </a:rPr>
              <a:t>HER MODIFIABLE RISK</a:t>
            </a:r>
            <a:endParaRPr kumimoji="0" lang="en-US"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TextBox 20">
            <a:extLst>
              <a:ext uri="{FF2B5EF4-FFF2-40B4-BE49-F238E27FC236}">
                <a16:creationId xmlns:a16="http://schemas.microsoft.com/office/drawing/2014/main" id="{66D8C7F5-D414-40D0-9126-26726B70205E}"/>
              </a:ext>
            </a:extLst>
          </p:cNvPr>
          <p:cNvSpPr txBox="1"/>
          <p:nvPr/>
        </p:nvSpPr>
        <p:spPr>
          <a:xfrm>
            <a:off x="6087534" y="2523746"/>
            <a:ext cx="6104466"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BP 158/88 · BMI 36 · LDL-C 3.2 · eGFR 58 · ACR 12</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Shape 13">
            <a:extLst>
              <a:ext uri="{FF2B5EF4-FFF2-40B4-BE49-F238E27FC236}">
                <a16:creationId xmlns:a16="http://schemas.microsoft.com/office/drawing/2014/main" id="{2E568BFE-959F-4CCE-9EAE-9149E5930E5C}"/>
              </a:ext>
            </a:extLst>
          </p:cNvPr>
          <p:cNvSpPr/>
          <p:nvPr/>
        </p:nvSpPr>
        <p:spPr>
          <a:xfrm>
            <a:off x="6171353" y="2889038"/>
            <a:ext cx="4160520" cy="0"/>
          </a:xfrm>
          <a:prstGeom prst="line">
            <a:avLst/>
          </a:prstGeom>
          <a:noFill/>
          <a:ln w="9525">
            <a:solidFill>
              <a:srgbClr val="DAD6CC"/>
            </a:solidFill>
            <a:prstDash val="solid"/>
          </a:ln>
        </p:spPr>
        <p:txBody>
          <a:bodyPr/>
          <a:lstStyle/>
          <a:p>
            <a:pPr defTabSz="457200"/>
            <a:endParaRPr lang="en-US" dirty="0">
              <a:solidFill>
                <a:prstClr val="black"/>
              </a:solidFill>
              <a:latin typeface="Calibri"/>
            </a:endParaRPr>
          </a:p>
        </p:txBody>
      </p:sp>
      <p:sp>
        <p:nvSpPr>
          <p:cNvPr id="24" name="TextBox 23">
            <a:extLst>
              <a:ext uri="{FF2B5EF4-FFF2-40B4-BE49-F238E27FC236}">
                <a16:creationId xmlns:a16="http://schemas.microsoft.com/office/drawing/2014/main" id="{2E0FCB83-85B2-447C-84F9-49E5838FE3D3}"/>
              </a:ext>
            </a:extLst>
          </p:cNvPr>
          <p:cNvSpPr txBox="1"/>
          <p:nvPr/>
        </p:nvSpPr>
        <p:spPr>
          <a:xfrm>
            <a:off x="6087534" y="3007256"/>
            <a:ext cx="6100762"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120" normalizeH="0" baseline="0" noProof="0" dirty="0">
                <a:ln>
                  <a:noFill/>
                </a:ln>
                <a:solidFill>
                  <a:srgbClr val="3F7F8A"/>
                </a:solidFill>
                <a:effectLst/>
                <a:uLnTx/>
                <a:uFillTx/>
                <a:latin typeface="Calibri" pitchFamily="34" charset="0"/>
                <a:ea typeface="Calibri" pitchFamily="34" charset="-122"/>
                <a:cs typeface="Calibri" pitchFamily="34" charset="-120"/>
              </a:rPr>
              <a:t>HER ECHO</a:t>
            </a:r>
            <a:endParaRPr kumimoji="0" lang="en-US"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DBD3D8EC-F647-463E-8403-A5911BD4CD76}"/>
              </a:ext>
            </a:extLst>
          </p:cNvPr>
          <p:cNvSpPr txBox="1"/>
          <p:nvPr/>
        </p:nvSpPr>
        <p:spPr>
          <a:xfrm>
            <a:off x="6087534" y="3235222"/>
            <a:ext cx="6100762"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LVEF 58% — which is not, on its own, a diagnosis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Shape 16">
            <a:extLst>
              <a:ext uri="{FF2B5EF4-FFF2-40B4-BE49-F238E27FC236}">
                <a16:creationId xmlns:a16="http://schemas.microsoft.com/office/drawing/2014/main" id="{462271AA-8444-4BFD-BBD0-F4E14300C7CC}"/>
              </a:ext>
            </a:extLst>
          </p:cNvPr>
          <p:cNvSpPr/>
          <p:nvPr/>
        </p:nvSpPr>
        <p:spPr>
          <a:xfrm>
            <a:off x="6096000" y="4023251"/>
            <a:ext cx="4213916" cy="1334174"/>
          </a:xfrm>
          <a:prstGeom prst="roundRect">
            <a:avLst>
              <a:gd name="adj" fmla="val 6000"/>
            </a:avLst>
          </a:prstGeom>
          <a:solidFill>
            <a:schemeClr val="accent1">
              <a:lumMod val="40000"/>
              <a:lumOff val="60000"/>
            </a:schemeClr>
          </a:solidFill>
          <a:ln w="9525">
            <a:no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Calibri" pitchFamily="34" charset="0"/>
                <a:ea typeface="Calibri" pitchFamily="34" charset="-122"/>
                <a:cs typeface="Calibri" pitchFamily="34" charset="-120"/>
              </a:rPr>
              <a:t>Two questions, in this order:</a:t>
            </a:r>
            <a:endParaRPr kumimoji="0" lang="en-US" sz="1200" b="0" i="0" u="none" strike="noStrike" kern="1200" cap="none" spc="0" normalizeH="0" baseline="0" noProof="0" dirty="0">
              <a:ln>
                <a:noFill/>
              </a:ln>
              <a:solidFill>
                <a:schemeClr val="tx2"/>
              </a:solidFill>
              <a:effectLst/>
              <a:uLnTx/>
              <a:uFillTx/>
              <a:latin typeface="Calibri"/>
              <a:ea typeface="+mn-ea"/>
              <a:cs typeface="+mn-cs"/>
            </a:endParaRPr>
          </a:p>
        </p:txBody>
      </p:sp>
      <p:sp>
        <p:nvSpPr>
          <p:cNvPr id="30" name="Text 18">
            <a:extLst>
              <a:ext uri="{FF2B5EF4-FFF2-40B4-BE49-F238E27FC236}">
                <a16:creationId xmlns:a16="http://schemas.microsoft.com/office/drawing/2014/main" id="{339DCCCB-57D0-40C0-B8FC-D5AFE490C069}"/>
              </a:ext>
            </a:extLst>
          </p:cNvPr>
          <p:cNvSpPr txBox="1"/>
          <p:nvPr/>
        </p:nvSpPr>
        <p:spPr>
          <a:xfrm>
            <a:off x="6305578" y="4461738"/>
            <a:ext cx="3794760" cy="457200"/>
          </a:xfrm>
          <a:prstGeom prst="rect">
            <a:avLst/>
          </a:prstGeom>
          <a:noFill/>
          <a:ln/>
        </p:spPr>
        <p:txBody>
          <a:bodyPr wrap="square" lIns="0" tIns="0" rIns="0" bIns="0" rtlCol="0" anchor="ctr"/>
          <a:lstStyle/>
          <a:p>
            <a:pPr defTabSz="457200"/>
            <a:r>
              <a:rPr lang="en-US" sz="1400" b="1" dirty="0">
                <a:solidFill>
                  <a:srgbClr val="16293C"/>
                </a:solidFill>
                <a:latin typeface="Calibri" pitchFamily="34" charset="0"/>
                <a:ea typeface="Calibri" pitchFamily="34" charset="-122"/>
                <a:cs typeface="Calibri" pitchFamily="34" charset="-120"/>
              </a:rPr>
              <a:t>What must we confirm?    What can we change?</a:t>
            </a:r>
            <a:endParaRPr lang="en-US" sz="1400" dirty="0">
              <a:solidFill>
                <a:prstClr val="black"/>
              </a:solidFill>
              <a:latin typeface="Calibri"/>
            </a:endParaRPr>
          </a:p>
        </p:txBody>
      </p:sp>
      <p:sp>
        <p:nvSpPr>
          <p:cNvPr id="32" name="TextBox 31">
            <a:extLst>
              <a:ext uri="{FF2B5EF4-FFF2-40B4-BE49-F238E27FC236}">
                <a16:creationId xmlns:a16="http://schemas.microsoft.com/office/drawing/2014/main" id="{D1F85195-058F-4BFA-881C-0A9EB419FC7A}"/>
              </a:ext>
            </a:extLst>
          </p:cNvPr>
          <p:cNvSpPr txBox="1"/>
          <p:nvPr/>
        </p:nvSpPr>
        <p:spPr>
          <a:xfrm>
            <a:off x="634086" y="6459864"/>
            <a:ext cx="8438601"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6B7580"/>
                </a:solidFill>
                <a:effectLst/>
                <a:uLnTx/>
                <a:uFillTx/>
                <a:latin typeface="Calibri" pitchFamily="34" charset="0"/>
                <a:ea typeface="Calibri" pitchFamily="34" charset="-122"/>
                <a:cs typeface="Calibri" pitchFamily="34" charset="-120"/>
              </a:rPr>
              <a:t>BP mmHg · BMI kg/m² · LDL-C mmol/L · eGFR mL/min/1.73m² · ACR mg/mmol. ESC HF 2026: heart failure needs compatible symptoms and signs plus objective evidence.</a:t>
            </a:r>
            <a:endParaRPr kumimoji="0" lang="en-US"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Shape 2">
            <a:extLst>
              <a:ext uri="{FF2B5EF4-FFF2-40B4-BE49-F238E27FC236}">
                <a16:creationId xmlns:a16="http://schemas.microsoft.com/office/drawing/2014/main" id="{20C80E0F-522A-4284-BF9F-F6028FCE1ED5}"/>
              </a:ext>
            </a:extLst>
          </p:cNvPr>
          <p:cNvSpPr/>
          <p:nvPr/>
        </p:nvSpPr>
        <p:spPr>
          <a:xfrm>
            <a:off x="679257" y="6370829"/>
            <a:ext cx="8412480" cy="0"/>
          </a:xfrm>
          <a:prstGeom prst="line">
            <a:avLst/>
          </a:prstGeom>
          <a:noFill/>
          <a:ln w="9525">
            <a:solidFill>
              <a:srgbClr val="DAD6CC"/>
            </a:solidFill>
            <a:prstDash val="solid"/>
          </a:ln>
        </p:spPr>
        <p:txBody>
          <a:bodyPr/>
          <a:lstStyle/>
          <a:p>
            <a:pPr defTabSz="457200"/>
            <a:endParaRPr lang="en-US">
              <a:solidFill>
                <a:prstClr val="black"/>
              </a:solidFill>
              <a:latin typeface="Calibri"/>
            </a:endParaRPr>
          </a:p>
        </p:txBody>
      </p:sp>
      <p:sp>
        <p:nvSpPr>
          <p:cNvPr id="34" name="TextBox 33">
            <a:extLst>
              <a:ext uri="{FF2B5EF4-FFF2-40B4-BE49-F238E27FC236}">
                <a16:creationId xmlns:a16="http://schemas.microsoft.com/office/drawing/2014/main" id="{D60CEE65-8542-4F95-B257-4940187F726C}"/>
              </a:ext>
            </a:extLst>
          </p:cNvPr>
          <p:cNvSpPr txBox="1"/>
          <p:nvPr/>
        </p:nvSpPr>
        <p:spPr>
          <a:xfrm>
            <a:off x="634086" y="107691"/>
            <a:ext cx="2677977" cy="3693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THE PATIENT, NOT THE PROBLEM LIST</a:t>
            </a:r>
            <a:endParaRPr lang="en-US" sz="900" dirty="0">
              <a:solidFill>
                <a:schemeClr val="accent1"/>
              </a:solidFill>
            </a:endParaRPr>
          </a:p>
          <a:p>
            <a:endParaRPr lang="en-IE" sz="900" dirty="0"/>
          </a:p>
        </p:txBody>
      </p:sp>
    </p:spTree>
    <p:extLst>
      <p:ext uri="{BB962C8B-B14F-4D97-AF65-F5344CB8AC3E}">
        <p14:creationId xmlns:p14="http://schemas.microsoft.com/office/powerpoint/2010/main" val="242015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B977220E-E2FC-4250-B102-A2731378F725}"/>
              </a:ext>
            </a:extLst>
          </p:cNvPr>
          <p:cNvPicPr>
            <a:picLocks noChangeAspect="1"/>
          </p:cNvPicPr>
          <p:nvPr/>
        </p:nvPicPr>
        <p:blipFill>
          <a:blip r:embed="rId3"/>
          <a:stretch>
            <a:fillRect/>
          </a:stretch>
        </p:blipFill>
        <p:spPr>
          <a:xfrm>
            <a:off x="1584570" y="1973141"/>
            <a:ext cx="1737511" cy="566977"/>
          </a:xfrm>
          <a:prstGeom prst="rect">
            <a:avLst/>
          </a:prstGeom>
        </p:spPr>
      </p:pic>
      <p:pic>
        <p:nvPicPr>
          <p:cNvPr id="37" name="Picture 36">
            <a:extLst>
              <a:ext uri="{FF2B5EF4-FFF2-40B4-BE49-F238E27FC236}">
                <a16:creationId xmlns:a16="http://schemas.microsoft.com/office/drawing/2014/main" id="{D45B51E5-8448-4C04-9B41-3B4CB14EB5D2}"/>
              </a:ext>
            </a:extLst>
          </p:cNvPr>
          <p:cNvPicPr>
            <a:picLocks noChangeAspect="1"/>
          </p:cNvPicPr>
          <p:nvPr/>
        </p:nvPicPr>
        <p:blipFill>
          <a:blip r:embed="rId3"/>
          <a:stretch>
            <a:fillRect/>
          </a:stretch>
        </p:blipFill>
        <p:spPr>
          <a:xfrm>
            <a:off x="3465137" y="1963690"/>
            <a:ext cx="1737511" cy="566977"/>
          </a:xfrm>
          <a:prstGeom prst="rect">
            <a:avLst/>
          </a:prstGeom>
        </p:spPr>
      </p:pic>
      <p:pic>
        <p:nvPicPr>
          <p:cNvPr id="36" name="Picture 35">
            <a:extLst>
              <a:ext uri="{FF2B5EF4-FFF2-40B4-BE49-F238E27FC236}">
                <a16:creationId xmlns:a16="http://schemas.microsoft.com/office/drawing/2014/main" id="{FF62BC21-0CBF-4301-812B-F5622E13838F}"/>
              </a:ext>
            </a:extLst>
          </p:cNvPr>
          <p:cNvPicPr>
            <a:picLocks noChangeAspect="1"/>
          </p:cNvPicPr>
          <p:nvPr/>
        </p:nvPicPr>
        <p:blipFill>
          <a:blip r:embed="rId3"/>
          <a:stretch>
            <a:fillRect/>
          </a:stretch>
        </p:blipFill>
        <p:spPr>
          <a:xfrm>
            <a:off x="5365128" y="1970990"/>
            <a:ext cx="1737511" cy="566977"/>
          </a:xfrm>
          <a:prstGeom prst="rect">
            <a:avLst/>
          </a:prstGeom>
        </p:spPr>
      </p:pic>
      <p:pic>
        <p:nvPicPr>
          <p:cNvPr id="10" name="Content Placeholder 9">
            <a:extLst>
              <a:ext uri="{FF2B5EF4-FFF2-40B4-BE49-F238E27FC236}">
                <a16:creationId xmlns:a16="http://schemas.microsoft.com/office/drawing/2014/main" id="{1A95D2F9-B2DA-480E-B4B9-7214556C4058}"/>
              </a:ext>
            </a:extLst>
          </p:cNvPr>
          <p:cNvPicPr>
            <a:picLocks noGrp="1" noChangeAspect="1"/>
          </p:cNvPicPr>
          <p:nvPr>
            <p:ph idx="1"/>
          </p:nvPr>
        </p:nvPicPr>
        <p:blipFill>
          <a:blip r:embed="rId4"/>
          <a:stretch>
            <a:fillRect/>
          </a:stretch>
        </p:blipFill>
        <p:spPr>
          <a:xfrm>
            <a:off x="1584570" y="2773617"/>
            <a:ext cx="1772873" cy="578276"/>
          </a:xfrm>
          <a:prstGeom prst="rect">
            <a:avLst/>
          </a:prstGeom>
        </p:spPr>
      </p:pic>
      <p:sp>
        <p:nvSpPr>
          <p:cNvPr id="3" name="Slide Number Placeholder 2">
            <a:extLst>
              <a:ext uri="{FF2B5EF4-FFF2-40B4-BE49-F238E27FC236}">
                <a16:creationId xmlns:a16="http://schemas.microsoft.com/office/drawing/2014/main" id="{D5D16376-2E65-4A7B-AF69-A0783F528EC9}"/>
              </a:ext>
            </a:extLst>
          </p:cNvPr>
          <p:cNvSpPr>
            <a:spLocks noGrp="1"/>
          </p:cNvSpPr>
          <p:nvPr>
            <p:ph type="sldNum" sz="quarter" idx="12"/>
          </p:nvPr>
        </p:nvSpPr>
        <p:spPr/>
        <p:txBody>
          <a:bodyPr/>
          <a:lstStyle/>
          <a:p>
            <a:fld id="{8261ACF1-7EB5-A94B-A38A-B3243CD45D89}" type="slidenum">
              <a:rPr lang="en-US" smtClean="0"/>
              <a:t>3</a:t>
            </a:fld>
            <a:endParaRPr lang="en-US"/>
          </a:p>
        </p:txBody>
      </p:sp>
      <p:sp>
        <p:nvSpPr>
          <p:cNvPr id="4" name="Title 3">
            <a:extLst>
              <a:ext uri="{FF2B5EF4-FFF2-40B4-BE49-F238E27FC236}">
                <a16:creationId xmlns:a16="http://schemas.microsoft.com/office/drawing/2014/main" id="{B82F27C4-87E2-4E75-AB1B-223A2D73B032}"/>
              </a:ext>
            </a:extLst>
          </p:cNvPr>
          <p:cNvSpPr>
            <a:spLocks noGrp="1"/>
          </p:cNvSpPr>
          <p:nvPr>
            <p:ph type="title"/>
          </p:nvPr>
        </p:nvSpPr>
        <p:spPr>
          <a:xfrm>
            <a:off x="679257" y="98927"/>
            <a:ext cx="10972800" cy="851092"/>
          </a:xfrm>
        </p:spPr>
        <p:txBody>
          <a:bodyPr>
            <a:normAutofit/>
          </a:bodyPr>
          <a:lstStyle/>
          <a:p>
            <a:r>
              <a:rPr lang="en-IE" sz="2000" dirty="0"/>
              <a:t>One Patient, not six risk factors </a:t>
            </a:r>
          </a:p>
        </p:txBody>
      </p:sp>
      <p:sp>
        <p:nvSpPr>
          <p:cNvPr id="5" name="Text 2">
            <a:extLst>
              <a:ext uri="{FF2B5EF4-FFF2-40B4-BE49-F238E27FC236}">
                <a16:creationId xmlns:a16="http://schemas.microsoft.com/office/drawing/2014/main" id="{49BCAEA1-4880-4F65-8796-A4651F65E574}"/>
              </a:ext>
            </a:extLst>
          </p:cNvPr>
          <p:cNvSpPr txBox="1"/>
          <p:nvPr/>
        </p:nvSpPr>
        <p:spPr>
          <a:xfrm>
            <a:off x="679257" y="782330"/>
            <a:ext cx="8291322" cy="260604"/>
          </a:xfrm>
          <a:prstGeom prst="rect">
            <a:avLst/>
          </a:prstGeom>
          <a:noFill/>
          <a:ln/>
        </p:spPr>
        <p:txBody>
          <a:bodyPr wrap="square" lIns="0" tIns="0" rIns="0" bIns="0" rtlCol="0" anchor="ctr"/>
          <a:lstStyle/>
          <a:p>
            <a:pPr defTabSz="457200"/>
            <a:r>
              <a:rPr lang="en-US" sz="1163" i="1" dirty="0">
                <a:solidFill>
                  <a:srgbClr val="5D6B78"/>
                </a:solidFill>
                <a:latin typeface="Calibri" pitchFamily="34" charset="0"/>
                <a:ea typeface="Calibri" pitchFamily="34" charset="-122"/>
                <a:cs typeface="Calibri" pitchFamily="34" charset="-120"/>
              </a:rPr>
              <a:t>Every slide that follows is a consequence of this.</a:t>
            </a:r>
            <a:endParaRPr lang="en-US" sz="1163" dirty="0">
              <a:solidFill>
                <a:prstClr val="black"/>
              </a:solidFill>
              <a:latin typeface="Calibri"/>
            </a:endParaRPr>
          </a:p>
        </p:txBody>
      </p:sp>
      <p:sp>
        <p:nvSpPr>
          <p:cNvPr id="6" name="Shape 19">
            <a:extLst>
              <a:ext uri="{FF2B5EF4-FFF2-40B4-BE49-F238E27FC236}">
                <a16:creationId xmlns:a16="http://schemas.microsoft.com/office/drawing/2014/main" id="{A43F83EC-88E2-4B53-A406-4AB3C34C7DD0}"/>
              </a:ext>
            </a:extLst>
          </p:cNvPr>
          <p:cNvSpPr/>
          <p:nvPr/>
        </p:nvSpPr>
        <p:spPr>
          <a:xfrm>
            <a:off x="984122" y="4290093"/>
            <a:ext cx="10417368" cy="852562"/>
          </a:xfrm>
          <a:prstGeom prst="roundRect">
            <a:avLst>
              <a:gd name="adj" fmla="val 8696"/>
            </a:avLst>
          </a:prstGeom>
          <a:solidFill>
            <a:srgbClr val="0E2A47"/>
          </a:solidFill>
          <a:ln w="6350">
            <a:solidFill>
              <a:srgbClr val="0E2A47"/>
            </a:solidFill>
            <a:prstDash val="solid"/>
          </a:ln>
        </p:spPr>
        <p:txBody>
          <a:bodyPr/>
          <a:lstStyle/>
          <a:p>
            <a:pPr defTabSz="457200"/>
            <a:endParaRPr lang="en-US" sz="1350">
              <a:solidFill>
                <a:prstClr val="black"/>
              </a:solidFill>
              <a:latin typeface="Calibri"/>
            </a:endParaRPr>
          </a:p>
        </p:txBody>
      </p:sp>
      <p:sp>
        <p:nvSpPr>
          <p:cNvPr id="7" name="Text 20">
            <a:extLst>
              <a:ext uri="{FF2B5EF4-FFF2-40B4-BE49-F238E27FC236}">
                <a16:creationId xmlns:a16="http://schemas.microsoft.com/office/drawing/2014/main" id="{FD636FC9-400F-4B66-B398-A623821A64D8}"/>
              </a:ext>
            </a:extLst>
          </p:cNvPr>
          <p:cNvSpPr txBox="1"/>
          <p:nvPr/>
        </p:nvSpPr>
        <p:spPr>
          <a:xfrm>
            <a:off x="1898884" y="4358048"/>
            <a:ext cx="7907274" cy="651510"/>
          </a:xfrm>
          <a:prstGeom prst="rect">
            <a:avLst/>
          </a:prstGeom>
          <a:noFill/>
          <a:ln/>
        </p:spPr>
        <p:txBody>
          <a:bodyPr wrap="square" lIns="0" tIns="0" rIns="0" bIns="0" rtlCol="0" anchor="ctr"/>
          <a:lstStyle/>
          <a:p>
            <a:pPr algn="ctr" defTabSz="457200"/>
            <a:r>
              <a:rPr lang="en-US" sz="1400" b="1" dirty="0">
                <a:solidFill>
                  <a:srgbClr val="FFFFFF"/>
                </a:solidFill>
                <a:latin typeface="Calibri" pitchFamily="34" charset="0"/>
                <a:ea typeface="Calibri" pitchFamily="34" charset="-122"/>
                <a:cs typeface="Calibri" pitchFamily="34" charset="-120"/>
              </a:rPr>
              <a:t>The biggest change in cardiology this not a single drug or stent. </a:t>
            </a:r>
          </a:p>
          <a:p>
            <a:pPr algn="ctr" defTabSz="457200"/>
            <a:r>
              <a:rPr lang="en-US" sz="1400" b="1" dirty="0">
                <a:solidFill>
                  <a:srgbClr val="FFFFFF"/>
                </a:solidFill>
                <a:latin typeface="Calibri" pitchFamily="34" charset="0"/>
                <a:ea typeface="Calibri" pitchFamily="34" charset="-122"/>
                <a:cs typeface="Calibri" pitchFamily="34" charset="-120"/>
              </a:rPr>
              <a:t>It is that most of the cardiovascular phenotype is now modifiable</a:t>
            </a:r>
            <a:r>
              <a:rPr lang="en-US" sz="1238" b="1" dirty="0">
                <a:solidFill>
                  <a:srgbClr val="FFFFFF"/>
                </a:solidFill>
                <a:latin typeface="Calibri" pitchFamily="34" charset="0"/>
                <a:ea typeface="Calibri" pitchFamily="34" charset="-122"/>
                <a:cs typeface="Calibri" pitchFamily="34" charset="-120"/>
              </a:rPr>
              <a:t>.</a:t>
            </a:r>
            <a:endParaRPr lang="en-US" sz="1238" dirty="0">
              <a:solidFill>
                <a:prstClr val="black"/>
              </a:solidFill>
              <a:latin typeface="Calibri"/>
            </a:endParaRPr>
          </a:p>
        </p:txBody>
      </p:sp>
      <p:sp>
        <p:nvSpPr>
          <p:cNvPr id="8" name="Shape 16">
            <a:extLst>
              <a:ext uri="{FF2B5EF4-FFF2-40B4-BE49-F238E27FC236}">
                <a16:creationId xmlns:a16="http://schemas.microsoft.com/office/drawing/2014/main" id="{89ABE9F1-499B-47FA-97C9-1CF2E55E3708}"/>
              </a:ext>
            </a:extLst>
          </p:cNvPr>
          <p:cNvSpPr/>
          <p:nvPr/>
        </p:nvSpPr>
        <p:spPr>
          <a:xfrm>
            <a:off x="7988676" y="2050207"/>
            <a:ext cx="3396920" cy="1113780"/>
          </a:xfrm>
          <a:prstGeom prst="roundRect">
            <a:avLst>
              <a:gd name="adj" fmla="val 6452"/>
            </a:avLst>
          </a:prstGeom>
          <a:solidFill>
            <a:srgbClr val="0E2A47"/>
          </a:solidFill>
          <a:ln w="6350">
            <a:solidFill>
              <a:srgbClr val="0E2A47"/>
            </a:solidFill>
            <a:prstDash val="solid"/>
          </a:ln>
        </p:spPr>
        <p:txBody>
          <a:bodyPr/>
          <a:lstStyle/>
          <a:p>
            <a:pPr defTabSz="457200"/>
            <a:endParaRPr lang="en-US" sz="1350">
              <a:solidFill>
                <a:prstClr val="black"/>
              </a:solidFill>
              <a:latin typeface="Calibri"/>
            </a:endParaRPr>
          </a:p>
        </p:txBody>
      </p:sp>
      <p:pic>
        <p:nvPicPr>
          <p:cNvPr id="12" name="Picture 11">
            <a:extLst>
              <a:ext uri="{FF2B5EF4-FFF2-40B4-BE49-F238E27FC236}">
                <a16:creationId xmlns:a16="http://schemas.microsoft.com/office/drawing/2014/main" id="{25B82E39-35DC-49D1-8B1A-DEB41EB65842}"/>
              </a:ext>
            </a:extLst>
          </p:cNvPr>
          <p:cNvPicPr>
            <a:picLocks noChangeAspect="1"/>
          </p:cNvPicPr>
          <p:nvPr/>
        </p:nvPicPr>
        <p:blipFill>
          <a:blip r:embed="rId4"/>
          <a:stretch>
            <a:fillRect/>
          </a:stretch>
        </p:blipFill>
        <p:spPr>
          <a:xfrm>
            <a:off x="3483020" y="2773617"/>
            <a:ext cx="1772872" cy="578276"/>
          </a:xfrm>
          <a:prstGeom prst="rect">
            <a:avLst/>
          </a:prstGeom>
        </p:spPr>
      </p:pic>
      <p:pic>
        <p:nvPicPr>
          <p:cNvPr id="14" name="Picture 13">
            <a:extLst>
              <a:ext uri="{FF2B5EF4-FFF2-40B4-BE49-F238E27FC236}">
                <a16:creationId xmlns:a16="http://schemas.microsoft.com/office/drawing/2014/main" id="{FE192B01-9356-4EE9-AC63-6B82BBC7F5CF}"/>
              </a:ext>
            </a:extLst>
          </p:cNvPr>
          <p:cNvPicPr>
            <a:picLocks noChangeAspect="1"/>
          </p:cNvPicPr>
          <p:nvPr/>
        </p:nvPicPr>
        <p:blipFill>
          <a:blip r:embed="rId4"/>
          <a:stretch>
            <a:fillRect/>
          </a:stretch>
        </p:blipFill>
        <p:spPr>
          <a:xfrm>
            <a:off x="5359092" y="2785220"/>
            <a:ext cx="1737300" cy="566673"/>
          </a:xfrm>
          <a:prstGeom prst="rect">
            <a:avLst/>
          </a:prstGeom>
        </p:spPr>
      </p:pic>
      <p:sp>
        <p:nvSpPr>
          <p:cNvPr id="16" name="TextBox 15">
            <a:extLst>
              <a:ext uri="{FF2B5EF4-FFF2-40B4-BE49-F238E27FC236}">
                <a16:creationId xmlns:a16="http://schemas.microsoft.com/office/drawing/2014/main" id="{30B1DDB3-272F-4102-A229-66C134A59E3B}"/>
              </a:ext>
            </a:extLst>
          </p:cNvPr>
          <p:cNvSpPr txBox="1"/>
          <p:nvPr/>
        </p:nvSpPr>
        <p:spPr>
          <a:xfrm>
            <a:off x="7112286" y="2347074"/>
            <a:ext cx="769144"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chemeClr val="accent1">
                    <a:lumMod val="50000"/>
                  </a:schemeClr>
                </a:solidFill>
                <a:effectLst/>
                <a:uLnTx/>
                <a:uFillTx/>
                <a:latin typeface="Calibri" pitchFamily="34" charset="0"/>
                <a:ea typeface="Calibri" pitchFamily="34" charset="-122"/>
                <a:cs typeface="Calibri" pitchFamily="34" charset="-120"/>
              </a:rPr>
              <a:t>→</a:t>
            </a:r>
            <a:endParaRPr kumimoji="0" lang="en-US" sz="3000" b="0" i="0" u="none" strike="noStrike" kern="1200" cap="none" spc="0" normalizeH="0" baseline="0" noProof="0" dirty="0">
              <a:ln>
                <a:noFill/>
              </a:ln>
              <a:solidFill>
                <a:schemeClr val="accent1">
                  <a:lumMod val="50000"/>
                </a:schemeClr>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96E5C249-A1F6-43D2-A66B-068984E7F982}"/>
              </a:ext>
            </a:extLst>
          </p:cNvPr>
          <p:cNvSpPr txBox="1"/>
          <p:nvPr/>
        </p:nvSpPr>
        <p:spPr>
          <a:xfrm>
            <a:off x="5794446" y="2106744"/>
            <a:ext cx="814054" cy="276999"/>
          </a:xfrm>
          <a:prstGeom prst="rect">
            <a:avLst/>
          </a:prstGeom>
          <a:noFill/>
        </p:spPr>
        <p:txBody>
          <a:bodyPr wrap="square">
            <a:spAutoFit/>
          </a:bodyPr>
          <a:lstStyle/>
          <a:p>
            <a:r>
              <a:rPr kumimoji="0" lang="en-US" sz="1200" b="1"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Obesity</a:t>
            </a:r>
            <a:endParaRPr lang="en-IE" sz="1200" dirty="0"/>
          </a:p>
        </p:txBody>
      </p:sp>
      <p:sp>
        <p:nvSpPr>
          <p:cNvPr id="20" name="TextBox 19">
            <a:extLst>
              <a:ext uri="{FF2B5EF4-FFF2-40B4-BE49-F238E27FC236}">
                <a16:creationId xmlns:a16="http://schemas.microsoft.com/office/drawing/2014/main" id="{E9DF9130-18B9-4B73-9066-3FEB3B2743D6}"/>
              </a:ext>
            </a:extLst>
          </p:cNvPr>
          <p:cNvSpPr txBox="1"/>
          <p:nvPr/>
        </p:nvSpPr>
        <p:spPr>
          <a:xfrm>
            <a:off x="5075522" y="2901072"/>
            <a:ext cx="2207419"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Atrial fibrillation</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60E47CF1-EFB2-4A26-BE0E-E2E74869235E}"/>
              </a:ext>
            </a:extLst>
          </p:cNvPr>
          <p:cNvSpPr txBox="1"/>
          <p:nvPr/>
        </p:nvSpPr>
        <p:spPr>
          <a:xfrm>
            <a:off x="3444568" y="2900909"/>
            <a:ext cx="1769269"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HFpEF</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CA85E297-A2A9-4CFE-A837-8E1FA4695A3D}"/>
              </a:ext>
            </a:extLst>
          </p:cNvPr>
          <p:cNvSpPr txBox="1"/>
          <p:nvPr/>
        </p:nvSpPr>
        <p:spPr>
          <a:xfrm>
            <a:off x="1748514" y="2901072"/>
            <a:ext cx="1420491"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Diabetes / CKD</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TextBox 25">
            <a:extLst>
              <a:ext uri="{FF2B5EF4-FFF2-40B4-BE49-F238E27FC236}">
                <a16:creationId xmlns:a16="http://schemas.microsoft.com/office/drawing/2014/main" id="{A11D1D8B-B75F-45A2-A3A2-E309A0E7B364}"/>
              </a:ext>
            </a:extLst>
          </p:cNvPr>
          <p:cNvSpPr txBox="1"/>
          <p:nvPr/>
        </p:nvSpPr>
        <p:spPr>
          <a:xfrm>
            <a:off x="4125341" y="2095599"/>
            <a:ext cx="683419" cy="276999"/>
          </a:xfrm>
          <a:prstGeom prst="rect">
            <a:avLst/>
          </a:prstGeom>
          <a:noFill/>
        </p:spPr>
        <p:txBody>
          <a:bodyPr wrap="square">
            <a:spAutoFit/>
          </a:bodyPr>
          <a:lstStyle/>
          <a:p>
            <a:r>
              <a:rPr kumimoji="0" lang="en-US" sz="1200" b="1"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LDL</a:t>
            </a:r>
            <a:endParaRPr lang="en-IE" sz="1200" dirty="0"/>
          </a:p>
        </p:txBody>
      </p:sp>
      <p:sp>
        <p:nvSpPr>
          <p:cNvPr id="28" name="TextBox 27">
            <a:extLst>
              <a:ext uri="{FF2B5EF4-FFF2-40B4-BE49-F238E27FC236}">
                <a16:creationId xmlns:a16="http://schemas.microsoft.com/office/drawing/2014/main" id="{BD94B8CA-19FE-4DED-AD6D-0FEBD5E06999}"/>
              </a:ext>
            </a:extLst>
          </p:cNvPr>
          <p:cNvSpPr txBox="1"/>
          <p:nvPr/>
        </p:nvSpPr>
        <p:spPr>
          <a:xfrm>
            <a:off x="1552812" y="2070075"/>
            <a:ext cx="1769269"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Blood pressure</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TextBox 29">
            <a:extLst>
              <a:ext uri="{FF2B5EF4-FFF2-40B4-BE49-F238E27FC236}">
                <a16:creationId xmlns:a16="http://schemas.microsoft.com/office/drawing/2014/main" id="{1A339B61-3B9F-4FF2-BB09-C318687DF94E}"/>
              </a:ext>
            </a:extLst>
          </p:cNvPr>
          <p:cNvSpPr txBox="1"/>
          <p:nvPr/>
        </p:nvSpPr>
        <p:spPr>
          <a:xfrm>
            <a:off x="8004570" y="2185733"/>
            <a:ext cx="3340894"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20" normalizeH="0" baseline="0" noProof="0" dirty="0">
                <a:ln>
                  <a:noFill/>
                </a:ln>
                <a:solidFill>
                  <a:schemeClr val="tx2">
                    <a:lumMod val="40000"/>
                    <a:lumOff val="60000"/>
                  </a:schemeClr>
                </a:solidFill>
                <a:effectLst/>
                <a:uLnTx/>
                <a:uFillTx/>
                <a:latin typeface="Calibri" pitchFamily="34" charset="0"/>
                <a:ea typeface="Calibri" pitchFamily="34" charset="-122"/>
                <a:cs typeface="Calibri" pitchFamily="34" charset="-120"/>
              </a:rPr>
              <a:t>ONE CARDIOMETABOLIC PATIENT</a:t>
            </a:r>
            <a:endParaRPr kumimoji="0" lang="en-US" sz="1200" b="0" i="0" u="none" strike="noStrike" kern="1200" cap="none" spc="0" normalizeH="0" baseline="0" noProof="0" dirty="0">
              <a:ln>
                <a:noFill/>
              </a:ln>
              <a:solidFill>
                <a:schemeClr val="tx2">
                  <a:lumMod val="40000"/>
                  <a:lumOff val="60000"/>
                </a:schemeClr>
              </a:solidFill>
              <a:effectLst/>
              <a:uLnTx/>
              <a:uFillTx/>
              <a:latin typeface="Calibri"/>
              <a:ea typeface="+mn-ea"/>
              <a:cs typeface="+mn-cs"/>
            </a:endParaRPr>
          </a:p>
        </p:txBody>
      </p:sp>
      <p:sp>
        <p:nvSpPr>
          <p:cNvPr id="32" name="TextBox 31">
            <a:extLst>
              <a:ext uri="{FF2B5EF4-FFF2-40B4-BE49-F238E27FC236}">
                <a16:creationId xmlns:a16="http://schemas.microsoft.com/office/drawing/2014/main" id="{772A4615-B3A4-4B92-9FA6-28598E818B3E}"/>
              </a:ext>
            </a:extLst>
          </p:cNvPr>
          <p:cNvSpPr txBox="1"/>
          <p:nvPr/>
        </p:nvSpPr>
        <p:spPr>
          <a:xfrm>
            <a:off x="7400467" y="2496949"/>
            <a:ext cx="4693444"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Treated once, properly,</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rather than six times, partially</a:t>
            </a:r>
            <a:r>
              <a:rPr kumimoji="0" lang="en-US" sz="1125"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t>
            </a:r>
            <a:endParaRPr kumimoji="0" lang="en-US" sz="1125"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E883B2AD-4609-4EC4-9DE4-C7C79437898C}"/>
              </a:ext>
            </a:extLst>
          </p:cNvPr>
          <p:cNvSpPr txBox="1"/>
          <p:nvPr/>
        </p:nvSpPr>
        <p:spPr>
          <a:xfrm>
            <a:off x="2408443" y="5453385"/>
            <a:ext cx="9243614" cy="26545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25" b="0" i="1" u="none" strike="noStrike" kern="1200" cap="none" spc="0" normalizeH="0" baseline="0" noProof="0" dirty="0">
                <a:ln>
                  <a:noFill/>
                </a:ln>
                <a:solidFill>
                  <a:srgbClr val="5D6B78"/>
                </a:solidFill>
                <a:effectLst/>
                <a:uLnTx/>
                <a:uFillTx/>
                <a:latin typeface="Calibri" pitchFamily="34" charset="0"/>
                <a:ea typeface="Calibri" pitchFamily="34" charset="-122"/>
                <a:cs typeface="Calibri" pitchFamily="34" charset="-120"/>
              </a:rPr>
              <a:t>Everything that follows answers one question: who is sitting in front of you, and what else is now on the table for them?</a:t>
            </a:r>
            <a:endParaRPr kumimoji="0" lang="en-US" sz="1125"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0FB560EA-728D-465A-BC2E-53991D1863A6}"/>
              </a:ext>
            </a:extLst>
          </p:cNvPr>
          <p:cNvSpPr txBox="1"/>
          <p:nvPr/>
        </p:nvSpPr>
        <p:spPr>
          <a:xfrm>
            <a:off x="624934" y="152479"/>
            <a:ext cx="2677977" cy="3693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THE PATIENT, NOT THE PROBLEM LIST</a:t>
            </a:r>
            <a:endParaRPr lang="en-US" sz="900" dirty="0">
              <a:solidFill>
                <a:schemeClr val="accent1"/>
              </a:solidFill>
            </a:endParaRPr>
          </a:p>
          <a:p>
            <a:endParaRPr lang="en-IE" sz="900" dirty="0">
              <a:solidFill>
                <a:schemeClr val="accent1"/>
              </a:solidFill>
            </a:endParaRPr>
          </a:p>
        </p:txBody>
      </p:sp>
    </p:spTree>
    <p:extLst>
      <p:ext uri="{BB962C8B-B14F-4D97-AF65-F5344CB8AC3E}">
        <p14:creationId xmlns:p14="http://schemas.microsoft.com/office/powerpoint/2010/main" val="2960962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D1B29E-F508-4928-B4E0-021B09E4DC85}"/>
              </a:ext>
            </a:extLst>
          </p:cNvPr>
          <p:cNvPicPr>
            <a:picLocks noGrp="1" noChangeAspect="1"/>
          </p:cNvPicPr>
          <p:nvPr>
            <p:ph idx="1"/>
          </p:nvPr>
        </p:nvPicPr>
        <p:blipFill>
          <a:blip r:embed="rId3"/>
          <a:stretch>
            <a:fillRect/>
          </a:stretch>
        </p:blipFill>
        <p:spPr>
          <a:xfrm>
            <a:off x="679257" y="1430427"/>
            <a:ext cx="6414638" cy="2790591"/>
          </a:xfrm>
          <a:prstGeom prst="rect">
            <a:avLst/>
          </a:prstGeom>
        </p:spPr>
      </p:pic>
      <p:sp>
        <p:nvSpPr>
          <p:cNvPr id="3" name="Slide Number Placeholder 2">
            <a:extLst>
              <a:ext uri="{FF2B5EF4-FFF2-40B4-BE49-F238E27FC236}">
                <a16:creationId xmlns:a16="http://schemas.microsoft.com/office/drawing/2014/main" id="{88F7001B-8CA5-4D22-A9E7-37C180FF92A4}"/>
              </a:ext>
            </a:extLst>
          </p:cNvPr>
          <p:cNvSpPr>
            <a:spLocks noGrp="1"/>
          </p:cNvSpPr>
          <p:nvPr>
            <p:ph type="sldNum" sz="quarter" idx="12"/>
          </p:nvPr>
        </p:nvSpPr>
        <p:spPr/>
        <p:txBody>
          <a:bodyPr/>
          <a:lstStyle/>
          <a:p>
            <a:fld id="{8261ACF1-7EB5-A94B-A38A-B3243CD45D89}" type="slidenum">
              <a:rPr lang="en-US" smtClean="0"/>
              <a:t>4</a:t>
            </a:fld>
            <a:endParaRPr lang="en-US"/>
          </a:p>
        </p:txBody>
      </p:sp>
      <p:sp>
        <p:nvSpPr>
          <p:cNvPr id="4" name="Title 3">
            <a:extLst>
              <a:ext uri="{FF2B5EF4-FFF2-40B4-BE49-F238E27FC236}">
                <a16:creationId xmlns:a16="http://schemas.microsoft.com/office/drawing/2014/main" id="{AE3404B9-F0BA-4A18-85CC-CC0E50335C25}"/>
              </a:ext>
            </a:extLst>
          </p:cNvPr>
          <p:cNvSpPr>
            <a:spLocks noGrp="1"/>
          </p:cNvSpPr>
          <p:nvPr>
            <p:ph type="title"/>
          </p:nvPr>
        </p:nvSpPr>
        <p:spPr>
          <a:xfrm>
            <a:off x="679257" y="87062"/>
            <a:ext cx="10972800" cy="851092"/>
          </a:xfrm>
        </p:spPr>
        <p:txBody>
          <a:bodyPr>
            <a:normAutofit/>
          </a:bodyPr>
          <a:lstStyle/>
          <a:p>
            <a:r>
              <a:rPr lang="en-IE" sz="2000" dirty="0"/>
              <a:t>A prescription is the start. The return date is the treatment.</a:t>
            </a:r>
          </a:p>
        </p:txBody>
      </p:sp>
      <p:sp>
        <p:nvSpPr>
          <p:cNvPr id="6" name="Shape 5">
            <a:extLst>
              <a:ext uri="{FF2B5EF4-FFF2-40B4-BE49-F238E27FC236}">
                <a16:creationId xmlns:a16="http://schemas.microsoft.com/office/drawing/2014/main" id="{79F9129B-04D8-4439-9AE0-89B93133256F}"/>
              </a:ext>
            </a:extLst>
          </p:cNvPr>
          <p:cNvSpPr/>
          <p:nvPr/>
        </p:nvSpPr>
        <p:spPr>
          <a:xfrm>
            <a:off x="7684654" y="1625716"/>
            <a:ext cx="3112655" cy="1292975"/>
          </a:xfrm>
          <a:prstGeom prst="roundRect">
            <a:avLst>
              <a:gd name="adj" fmla="val 5217"/>
            </a:avLst>
          </a:prstGeom>
          <a:solidFill>
            <a:schemeClr val="accent1">
              <a:lumMod val="20000"/>
              <a:lumOff val="80000"/>
            </a:schemeClr>
          </a:solidFill>
          <a:ln w="9525">
            <a:solidFill>
              <a:schemeClr val="bg1"/>
            </a:solidFill>
            <a:prstDash val="solid"/>
          </a:ln>
        </p:spPr>
        <p:txBody>
          <a:bodyPr/>
          <a:lstStyle/>
          <a:p>
            <a:pPr defTabSz="457200"/>
            <a:endParaRPr lang="en-US">
              <a:solidFill>
                <a:prstClr val="black"/>
              </a:solidFill>
              <a:latin typeface="Calibri"/>
            </a:endParaRPr>
          </a:p>
        </p:txBody>
      </p:sp>
      <p:sp>
        <p:nvSpPr>
          <p:cNvPr id="7" name="TextBox 6">
            <a:extLst>
              <a:ext uri="{FF2B5EF4-FFF2-40B4-BE49-F238E27FC236}">
                <a16:creationId xmlns:a16="http://schemas.microsoft.com/office/drawing/2014/main" id="{3B615FBE-07E3-4A8B-A787-35348DD01370}"/>
              </a:ext>
            </a:extLst>
          </p:cNvPr>
          <p:cNvSpPr txBox="1"/>
          <p:nvPr/>
        </p:nvSpPr>
        <p:spPr>
          <a:xfrm>
            <a:off x="7850909" y="1696678"/>
            <a:ext cx="1023037" cy="492443"/>
          </a:xfrm>
          <a:prstGeom prst="rect">
            <a:avLst/>
          </a:prstGeom>
          <a:noFill/>
        </p:spPr>
        <p:txBody>
          <a:bodyPr wrap="none" rtlCol="0">
            <a:spAutoFit/>
          </a:bodyPr>
          <a:lstStyle/>
          <a:p>
            <a:r>
              <a:rPr lang="en-US" sz="2600" b="1" dirty="0">
                <a:solidFill>
                  <a:schemeClr val="tx2"/>
                </a:solidFill>
                <a:latin typeface="Calibri" pitchFamily="34" charset="0"/>
                <a:ea typeface="Calibri" pitchFamily="34" charset="-122"/>
                <a:cs typeface="Calibri" pitchFamily="34" charset="-120"/>
              </a:rPr>
              <a:t>76.7%</a:t>
            </a:r>
            <a:endParaRPr lang="en-US" sz="2600" dirty="0">
              <a:solidFill>
                <a:schemeClr val="tx2"/>
              </a:solidFill>
            </a:endParaRPr>
          </a:p>
        </p:txBody>
      </p:sp>
      <p:sp>
        <p:nvSpPr>
          <p:cNvPr id="8" name="TextBox 7">
            <a:extLst>
              <a:ext uri="{FF2B5EF4-FFF2-40B4-BE49-F238E27FC236}">
                <a16:creationId xmlns:a16="http://schemas.microsoft.com/office/drawing/2014/main" id="{755B7267-A1C5-4E34-9F21-09B760F776E7}"/>
              </a:ext>
            </a:extLst>
          </p:cNvPr>
          <p:cNvSpPr txBox="1"/>
          <p:nvPr/>
        </p:nvSpPr>
        <p:spPr>
          <a:xfrm>
            <a:off x="7850909" y="2189121"/>
            <a:ext cx="2789382" cy="461665"/>
          </a:xfrm>
          <a:prstGeom prst="rect">
            <a:avLst/>
          </a:prstGeom>
          <a:noFill/>
        </p:spPr>
        <p:txBody>
          <a:bodyPr wrap="square" rtlCol="0">
            <a:spAutoFit/>
          </a:bodyPr>
          <a:lstStyle/>
          <a:p>
            <a:r>
              <a:rPr lang="en-US" sz="1200" dirty="0">
                <a:solidFill>
                  <a:srgbClr val="16293C"/>
                </a:solidFill>
                <a:latin typeface="Calibri" pitchFamily="34" charset="0"/>
                <a:ea typeface="Calibri" pitchFamily="34" charset="-122"/>
                <a:cs typeface="Calibri" pitchFamily="34" charset="-120"/>
              </a:rPr>
              <a:t>of those with hypertension were undiagnosed, untreated, or above target.</a:t>
            </a:r>
            <a:endParaRPr lang="en-US" sz="1200" dirty="0"/>
          </a:p>
        </p:txBody>
      </p:sp>
      <p:sp>
        <p:nvSpPr>
          <p:cNvPr id="10" name="TextBox 9">
            <a:extLst>
              <a:ext uri="{FF2B5EF4-FFF2-40B4-BE49-F238E27FC236}">
                <a16:creationId xmlns:a16="http://schemas.microsoft.com/office/drawing/2014/main" id="{47E8697A-4F64-4126-A4F1-2B387F0091A8}"/>
              </a:ext>
            </a:extLst>
          </p:cNvPr>
          <p:cNvSpPr txBox="1"/>
          <p:nvPr/>
        </p:nvSpPr>
        <p:spPr>
          <a:xfrm>
            <a:off x="7587673" y="3317953"/>
            <a:ext cx="610523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solidFill>
                <a:effectLst/>
                <a:uLnTx/>
                <a:uFillTx/>
                <a:latin typeface="Calibri" pitchFamily="34" charset="0"/>
                <a:ea typeface="Calibri" pitchFamily="34" charset="-122"/>
                <a:cs typeface="Calibri" pitchFamily="34" charset="-120"/>
              </a:rPr>
              <a:t>Measure → Treat → Book → Review</a:t>
            </a:r>
            <a:endParaRPr kumimoji="0" lang="en-US" sz="1800" b="0" i="0" u="none" strike="noStrike" kern="1200" cap="none" spc="0" normalizeH="0" baseline="0" noProof="0" dirty="0">
              <a:ln>
                <a:noFill/>
              </a:ln>
              <a:solidFill>
                <a:schemeClr val="tx2"/>
              </a:solidFill>
              <a:effectLst/>
              <a:uLnTx/>
              <a:uFillTx/>
              <a:latin typeface="Century Gothic"/>
              <a:ea typeface="+mn-ea"/>
              <a:cs typeface="+mn-cs"/>
            </a:endParaRPr>
          </a:p>
        </p:txBody>
      </p:sp>
      <p:sp>
        <p:nvSpPr>
          <p:cNvPr id="12" name="TextBox 11">
            <a:extLst>
              <a:ext uri="{FF2B5EF4-FFF2-40B4-BE49-F238E27FC236}">
                <a16:creationId xmlns:a16="http://schemas.microsoft.com/office/drawing/2014/main" id="{6E28F158-24A7-45BA-A774-B6171C6A0CBA}"/>
              </a:ext>
            </a:extLst>
          </p:cNvPr>
          <p:cNvSpPr txBox="1"/>
          <p:nvPr/>
        </p:nvSpPr>
        <p:spPr>
          <a:xfrm>
            <a:off x="7587673" y="3052146"/>
            <a:ext cx="6844144"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20" normalizeH="0" baseline="0" noProof="0" dirty="0">
                <a:ln>
                  <a:noFill/>
                </a:ln>
                <a:solidFill>
                  <a:schemeClr val="accent1"/>
                </a:solidFill>
                <a:effectLst/>
                <a:uLnTx/>
                <a:uFillTx/>
                <a:latin typeface="Calibri" pitchFamily="34" charset="0"/>
                <a:ea typeface="Calibri" pitchFamily="34" charset="-122"/>
                <a:cs typeface="Calibri" pitchFamily="34" charset="-120"/>
              </a:rPr>
              <a:t>THE WHOLE INTERVENTION</a:t>
            </a:r>
            <a:endParaRPr kumimoji="0" lang="en-US" sz="1200" b="0" i="0" u="none" strike="noStrike" kern="1200" cap="none" spc="0" normalizeH="0" baseline="0" noProof="0" dirty="0">
              <a:ln>
                <a:noFill/>
              </a:ln>
              <a:solidFill>
                <a:schemeClr val="accent1"/>
              </a:solidFill>
              <a:effectLst/>
              <a:uLnTx/>
              <a:uFillTx/>
              <a:latin typeface="Century Gothic"/>
              <a:ea typeface="+mn-ea"/>
              <a:cs typeface="+mn-cs"/>
            </a:endParaRPr>
          </a:p>
        </p:txBody>
      </p:sp>
      <p:sp>
        <p:nvSpPr>
          <p:cNvPr id="14" name="TextBox 13">
            <a:extLst>
              <a:ext uri="{FF2B5EF4-FFF2-40B4-BE49-F238E27FC236}">
                <a16:creationId xmlns:a16="http://schemas.microsoft.com/office/drawing/2014/main" id="{D4BA8786-4A66-4FE0-B8E4-6EC0BEEED5CB}"/>
              </a:ext>
            </a:extLst>
          </p:cNvPr>
          <p:cNvSpPr txBox="1"/>
          <p:nvPr/>
        </p:nvSpPr>
        <p:spPr>
          <a:xfrm>
            <a:off x="7587673" y="3668989"/>
            <a:ext cx="3345898"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Nobody in this room needs to be told the target. What goes missing is the appointment that checks whether we reached it.</a:t>
            </a:r>
            <a:endParaRPr kumimoji="0" lang="en-US" sz="12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15" name="Shape 11">
            <a:extLst>
              <a:ext uri="{FF2B5EF4-FFF2-40B4-BE49-F238E27FC236}">
                <a16:creationId xmlns:a16="http://schemas.microsoft.com/office/drawing/2014/main" id="{43A58DC5-647D-4A3B-A6C0-3A5200567D4C}"/>
              </a:ext>
            </a:extLst>
          </p:cNvPr>
          <p:cNvSpPr/>
          <p:nvPr/>
        </p:nvSpPr>
        <p:spPr>
          <a:xfrm>
            <a:off x="866274" y="5239221"/>
            <a:ext cx="10905423" cy="749808"/>
          </a:xfrm>
          <a:prstGeom prst="roundRect">
            <a:avLst>
              <a:gd name="adj" fmla="val 7317"/>
            </a:avLst>
          </a:prstGeom>
          <a:solidFill>
            <a:schemeClr val="accent1">
              <a:lumMod val="40000"/>
              <a:lumOff val="60000"/>
            </a:schemeClr>
          </a:solidFill>
          <a:ln w="9525">
            <a:solidFill>
              <a:srgbClr val="E4EDEE"/>
            </a:solidFill>
            <a:prstDash val="solid"/>
          </a:ln>
        </p:spPr>
        <p:txBody>
          <a:bodyPr/>
          <a:lstStyle/>
          <a:p>
            <a:pPr defTabSz="457200"/>
            <a:endParaRPr lang="en-US">
              <a:solidFill>
                <a:prstClr val="black"/>
              </a:solidFill>
              <a:latin typeface="Calibri"/>
            </a:endParaRPr>
          </a:p>
        </p:txBody>
      </p:sp>
      <p:sp>
        <p:nvSpPr>
          <p:cNvPr id="16" name="TextBox 15">
            <a:extLst>
              <a:ext uri="{FF2B5EF4-FFF2-40B4-BE49-F238E27FC236}">
                <a16:creationId xmlns:a16="http://schemas.microsoft.com/office/drawing/2014/main" id="{A4AD5ECE-283B-4505-A4D7-8438623A0E2B}"/>
              </a:ext>
            </a:extLst>
          </p:cNvPr>
          <p:cNvSpPr txBox="1"/>
          <p:nvPr/>
        </p:nvSpPr>
        <p:spPr>
          <a:xfrm>
            <a:off x="1270219" y="5311289"/>
            <a:ext cx="9952838" cy="461665"/>
          </a:xfrm>
          <a:prstGeom prst="rect">
            <a:avLst/>
          </a:prstGeom>
          <a:noFill/>
        </p:spPr>
        <p:txBody>
          <a:bodyPr wrap="square" rtlCol="0">
            <a:spAutoFit/>
          </a:bodyPr>
          <a:lstStyle/>
          <a:p>
            <a:pPr algn="ctr"/>
            <a:r>
              <a:rPr lang="en-US" sz="1200" b="1" dirty="0">
                <a:solidFill>
                  <a:srgbClr val="16293C"/>
                </a:solidFill>
                <a:latin typeface="Calibri" pitchFamily="34" charset="0"/>
                <a:ea typeface="Calibri" pitchFamily="34" charset="-122"/>
                <a:cs typeface="Calibri" pitchFamily="34" charset="-120"/>
              </a:rPr>
              <a:t>Case-finding and prescribing are the hard parts, and they are being done. Every treatment change earns one out-of-office reading about four weeks later — and you keep going until the number is dull.</a:t>
            </a:r>
            <a:endParaRPr lang="en-US" sz="1200" dirty="0"/>
          </a:p>
        </p:txBody>
      </p:sp>
      <p:sp>
        <p:nvSpPr>
          <p:cNvPr id="18" name="TextBox 17">
            <a:extLst>
              <a:ext uri="{FF2B5EF4-FFF2-40B4-BE49-F238E27FC236}">
                <a16:creationId xmlns:a16="http://schemas.microsoft.com/office/drawing/2014/main" id="{96CA0B4B-0F12-457A-8D03-05286FD22B55}"/>
              </a:ext>
            </a:extLst>
          </p:cNvPr>
          <p:cNvSpPr txBox="1"/>
          <p:nvPr/>
        </p:nvSpPr>
        <p:spPr>
          <a:xfrm>
            <a:off x="2026847" y="4418392"/>
            <a:ext cx="4874467" cy="417935"/>
          </a:xfrm>
          <a:prstGeom prst="rect">
            <a:avLst/>
          </a:prstGeom>
          <a:noFill/>
        </p:spPr>
        <p:txBody>
          <a:bodyPr wrap="square">
            <a:spAutoFit/>
          </a:bodyPr>
          <a:lstStyle/>
          <a:p>
            <a:pPr marL="0" marR="0" lvl="0" indent="0" algn="l" defTabSz="457200" rtl="0" eaLnBrk="1" fontAlgn="auto" latinLnBrk="0" hangingPunct="1">
              <a:lnSpc>
                <a:spcPts val="13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B7580"/>
                </a:solidFill>
                <a:effectLst/>
                <a:uLnTx/>
                <a:uFillTx/>
                <a:latin typeface="Calibri" pitchFamily="34" charset="0"/>
                <a:ea typeface="Calibri" pitchFamily="34" charset="-122"/>
                <a:cs typeface="Calibri" pitchFamily="34" charset="-120"/>
              </a:rPr>
              <a:t>Awareness and treatment: among those with hypertension. Control below 130/80: among those on treatment.</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14C683BE-C8C1-4C09-8494-B47B3FACBA3B}"/>
              </a:ext>
            </a:extLst>
          </p:cNvPr>
          <p:cNvSpPr txBox="1"/>
          <p:nvPr/>
        </p:nvSpPr>
        <p:spPr>
          <a:xfrm>
            <a:off x="636494" y="112216"/>
            <a:ext cx="721413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60" normalizeH="0" baseline="0" noProof="0" dirty="0">
                <a:ln>
                  <a:noFill/>
                </a:ln>
                <a:solidFill>
                  <a:schemeClr val="accent1"/>
                </a:solidFill>
                <a:effectLst/>
                <a:uLnTx/>
                <a:uFillTx/>
                <a:latin typeface="Calibri" pitchFamily="34" charset="0"/>
                <a:ea typeface="Calibri" pitchFamily="34" charset="-122"/>
                <a:cs typeface="Calibri" pitchFamily="34" charset="-120"/>
              </a:rPr>
              <a:t>HYPERTENSION IN IRELAND</a:t>
            </a:r>
            <a:endParaRPr kumimoji="0" lang="en-US" sz="900" b="0" i="0" u="none" strike="noStrike" kern="1200" cap="none" spc="0" normalizeH="0" baseline="0" noProof="0" dirty="0">
              <a:ln>
                <a:noFill/>
              </a:ln>
              <a:solidFill>
                <a:schemeClr val="accent1"/>
              </a:solidFill>
              <a:effectLst/>
              <a:uLnTx/>
              <a:uFillTx/>
              <a:latin typeface="Century Gothic"/>
              <a:ea typeface="+mn-ea"/>
              <a:cs typeface="+mn-cs"/>
            </a:endParaRPr>
          </a:p>
        </p:txBody>
      </p:sp>
      <p:sp>
        <p:nvSpPr>
          <p:cNvPr id="22" name="TextBox 21">
            <a:extLst>
              <a:ext uri="{FF2B5EF4-FFF2-40B4-BE49-F238E27FC236}">
                <a16:creationId xmlns:a16="http://schemas.microsoft.com/office/drawing/2014/main" id="{7FCA70E1-022C-4136-A079-5E70D62C8F40}"/>
              </a:ext>
            </a:extLst>
          </p:cNvPr>
          <p:cNvSpPr txBox="1"/>
          <p:nvPr/>
        </p:nvSpPr>
        <p:spPr>
          <a:xfrm>
            <a:off x="1270218" y="6061097"/>
            <a:ext cx="8393545"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6B7580"/>
                </a:solidFill>
                <a:effectLst/>
                <a:uLnTx/>
                <a:uFillTx/>
                <a:latin typeface="Calibri" pitchFamily="34" charset="0"/>
                <a:ea typeface="Calibri" pitchFamily="34" charset="-122"/>
                <a:cs typeface="Calibri" pitchFamily="34" charset="-120"/>
              </a:rPr>
              <a:t>McGarvey et al. Open Heart 2025;12:e003744. TILDA Wave 6 (2021–23), analytic n=3,202, mean age 70.6 — weighted estimates in an ageing cohort, not all Irish adults. 2024 ESC hypertension guideline: out-of-office BP guides titration (Class I).</a:t>
            </a: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2775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11">
            <a:extLst>
              <a:ext uri="{FF2B5EF4-FFF2-40B4-BE49-F238E27FC236}">
                <a16:creationId xmlns:a16="http://schemas.microsoft.com/office/drawing/2014/main" id="{1654D665-4C64-41DA-92A9-3408AEB5FE8A}"/>
              </a:ext>
            </a:extLst>
          </p:cNvPr>
          <p:cNvSpPr/>
          <p:nvPr/>
        </p:nvSpPr>
        <p:spPr>
          <a:xfrm>
            <a:off x="1304925" y="4714875"/>
            <a:ext cx="9877425" cy="804672"/>
          </a:xfrm>
          <a:prstGeom prst="roundRect">
            <a:avLst>
              <a:gd name="adj" fmla="val 8333"/>
            </a:avLst>
          </a:prstGeom>
          <a:solidFill>
            <a:srgbClr val="E4EDEE"/>
          </a:solidFill>
          <a:ln w="9525">
            <a:solidFill>
              <a:srgbClr val="E4EDEE"/>
            </a:solidFill>
            <a:prstDash val="solid"/>
          </a:ln>
        </p:spPr>
        <p:txBody>
          <a:bodyPr/>
          <a:lstStyle/>
          <a:p>
            <a:pPr defTabSz="457200"/>
            <a:endParaRPr lang="en-US">
              <a:solidFill>
                <a:prstClr val="black"/>
              </a:solidFill>
              <a:latin typeface="Calibri"/>
            </a:endParaRPr>
          </a:p>
        </p:txBody>
      </p:sp>
      <p:sp>
        <p:nvSpPr>
          <p:cNvPr id="2" name="Content Placeholder 1">
            <a:extLst>
              <a:ext uri="{FF2B5EF4-FFF2-40B4-BE49-F238E27FC236}">
                <a16:creationId xmlns:a16="http://schemas.microsoft.com/office/drawing/2014/main" id="{DA3CD79D-F2D5-42D3-A254-514DD546D52A}"/>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8F3884DA-A971-4293-8FC1-B0FD0FA35160}"/>
              </a:ext>
            </a:extLst>
          </p:cNvPr>
          <p:cNvSpPr>
            <a:spLocks noGrp="1"/>
          </p:cNvSpPr>
          <p:nvPr>
            <p:ph type="sldNum" sz="quarter" idx="12"/>
          </p:nvPr>
        </p:nvSpPr>
        <p:spPr/>
        <p:txBody>
          <a:bodyPr/>
          <a:lstStyle/>
          <a:p>
            <a:fld id="{8261ACF1-7EB5-A94B-A38A-B3243CD45D89}" type="slidenum">
              <a:rPr lang="en-US" smtClean="0"/>
              <a:t>5</a:t>
            </a:fld>
            <a:endParaRPr lang="en-US" dirty="0"/>
          </a:p>
        </p:txBody>
      </p:sp>
      <p:sp>
        <p:nvSpPr>
          <p:cNvPr id="4" name="Title 3">
            <a:extLst>
              <a:ext uri="{FF2B5EF4-FFF2-40B4-BE49-F238E27FC236}">
                <a16:creationId xmlns:a16="http://schemas.microsoft.com/office/drawing/2014/main" id="{578DBF05-E8F5-492E-A57A-E74C1F2727DF}"/>
              </a:ext>
            </a:extLst>
          </p:cNvPr>
          <p:cNvSpPr>
            <a:spLocks noGrp="1"/>
          </p:cNvSpPr>
          <p:nvPr>
            <p:ph type="title"/>
          </p:nvPr>
        </p:nvSpPr>
        <p:spPr>
          <a:xfrm>
            <a:off x="679257" y="102524"/>
            <a:ext cx="10972800" cy="851092"/>
          </a:xfrm>
        </p:spPr>
        <p:txBody>
          <a:bodyPr>
            <a:normAutofit/>
          </a:bodyPr>
          <a:lstStyle/>
          <a:p>
            <a:r>
              <a:rPr lang="en-IE" sz="1800" dirty="0"/>
              <a:t>Treat the Pressure, Protect the Brain. </a:t>
            </a:r>
          </a:p>
        </p:txBody>
      </p:sp>
      <p:sp>
        <p:nvSpPr>
          <p:cNvPr id="5" name="TextBox 4">
            <a:extLst>
              <a:ext uri="{FF2B5EF4-FFF2-40B4-BE49-F238E27FC236}">
                <a16:creationId xmlns:a16="http://schemas.microsoft.com/office/drawing/2014/main" id="{F342E784-15DD-428E-A7FF-AC38FCB2CD27}"/>
              </a:ext>
            </a:extLst>
          </p:cNvPr>
          <p:cNvSpPr txBox="1"/>
          <p:nvPr/>
        </p:nvSpPr>
        <p:spPr>
          <a:xfrm>
            <a:off x="641709" y="110157"/>
            <a:ext cx="2173672" cy="3693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BLOOD PRESSURE · THE BRAIN</a:t>
            </a:r>
            <a:endParaRPr lang="en-US" sz="900" dirty="0">
              <a:solidFill>
                <a:schemeClr val="accent1"/>
              </a:solidFill>
            </a:endParaRPr>
          </a:p>
          <a:p>
            <a:endParaRPr lang="en-IE" sz="900" dirty="0">
              <a:solidFill>
                <a:schemeClr val="accent1"/>
              </a:solidFill>
            </a:endParaRPr>
          </a:p>
        </p:txBody>
      </p:sp>
      <p:graphicFrame>
        <p:nvGraphicFramePr>
          <p:cNvPr id="6" name="Chart 0">
            <a:extLst>
              <a:ext uri="{FF2B5EF4-FFF2-40B4-BE49-F238E27FC236}">
                <a16:creationId xmlns:a16="http://schemas.microsoft.com/office/drawing/2014/main" id="{C628A488-CA51-4E37-A919-A63C368DDEE6}"/>
              </a:ext>
            </a:extLst>
          </p:cNvPr>
          <p:cNvGraphicFramePr/>
          <p:nvPr>
            <p:extLst>
              <p:ext uri="{D42A27DB-BD31-4B8C-83A1-F6EECF244321}">
                <p14:modId xmlns:p14="http://schemas.microsoft.com/office/powerpoint/2010/main" val="2762323131"/>
              </p:ext>
            </p:extLst>
          </p:nvPr>
        </p:nvGraphicFramePr>
        <p:xfrm>
          <a:off x="679257" y="1269730"/>
          <a:ext cx="5572904" cy="254026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12">
            <a:extLst>
              <a:ext uri="{FF2B5EF4-FFF2-40B4-BE49-F238E27FC236}">
                <a16:creationId xmlns:a16="http://schemas.microsoft.com/office/drawing/2014/main" id="{AD51A842-D640-47CB-9B2D-0BE2812E7411}"/>
              </a:ext>
            </a:extLst>
          </p:cNvPr>
          <p:cNvSpPr txBox="1"/>
          <p:nvPr/>
        </p:nvSpPr>
        <p:spPr>
          <a:xfrm>
            <a:off x="2071878" y="4879467"/>
            <a:ext cx="8481822" cy="475488"/>
          </a:xfrm>
          <a:prstGeom prst="rect">
            <a:avLst/>
          </a:prstGeom>
          <a:noFill/>
          <a:ln/>
        </p:spPr>
        <p:txBody>
          <a:bodyPr wrap="square" lIns="0" tIns="0" rIns="0" bIns="0" rtlCol="0" anchor="ctr"/>
          <a:lstStyle/>
          <a:p>
            <a:pPr algn="ctr" defTabSz="457200"/>
            <a:r>
              <a:rPr lang="en-US" sz="1300" b="1" dirty="0">
                <a:solidFill>
                  <a:srgbClr val="16293C"/>
                </a:solidFill>
                <a:latin typeface="Calibri" pitchFamily="34" charset="0"/>
                <a:ea typeface="Calibri" pitchFamily="34" charset="-122"/>
                <a:cs typeface="Calibri" pitchFamily="34" charset="-120"/>
              </a:rPr>
              <a:t>For thirty years we talked about strokes and heart attacks. Dementia is a better conversation and now we can reframe the problem with a solution.</a:t>
            </a:r>
            <a:endParaRPr lang="en-US" sz="1300" dirty="0">
              <a:solidFill>
                <a:prstClr val="black"/>
              </a:solidFill>
              <a:latin typeface="Calibri"/>
            </a:endParaRPr>
          </a:p>
        </p:txBody>
      </p:sp>
      <p:sp>
        <p:nvSpPr>
          <p:cNvPr id="9" name="TextBox 8">
            <a:extLst>
              <a:ext uri="{FF2B5EF4-FFF2-40B4-BE49-F238E27FC236}">
                <a16:creationId xmlns:a16="http://schemas.microsoft.com/office/drawing/2014/main" id="{90C187C8-F195-4039-9AF3-AB5E3276E159}"/>
              </a:ext>
            </a:extLst>
          </p:cNvPr>
          <p:cNvSpPr txBox="1"/>
          <p:nvPr/>
        </p:nvSpPr>
        <p:spPr>
          <a:xfrm>
            <a:off x="1304925" y="3939271"/>
            <a:ext cx="5267325" cy="646331"/>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All-cause dementia. Four years of active intervention plus three years of observation. Redrawn from reported proportions — not a survival curve.</a:t>
            </a:r>
            <a:endParaRPr lang="en-US" sz="1200" dirty="0"/>
          </a:p>
          <a:p>
            <a:endParaRPr lang="en-IE" sz="1200" dirty="0"/>
          </a:p>
        </p:txBody>
      </p:sp>
      <p:sp>
        <p:nvSpPr>
          <p:cNvPr id="10" name="Shape 9">
            <a:extLst>
              <a:ext uri="{FF2B5EF4-FFF2-40B4-BE49-F238E27FC236}">
                <a16:creationId xmlns:a16="http://schemas.microsoft.com/office/drawing/2014/main" id="{B9938644-43B6-44D1-8CC4-067C951ABC51}"/>
              </a:ext>
            </a:extLst>
          </p:cNvPr>
          <p:cNvSpPr/>
          <p:nvPr/>
        </p:nvSpPr>
        <p:spPr>
          <a:xfrm>
            <a:off x="6991350" y="3132291"/>
            <a:ext cx="4191000" cy="1188720"/>
          </a:xfrm>
          <a:prstGeom prst="roundRect">
            <a:avLst>
              <a:gd name="adj" fmla="val 4615"/>
            </a:avLst>
          </a:prstGeom>
          <a:solidFill>
            <a:schemeClr val="accent1">
              <a:lumMod val="40000"/>
              <a:lumOff val="60000"/>
            </a:schemeClr>
          </a:solidFill>
          <a:ln w="9525">
            <a:solidFill>
              <a:srgbClr val="DAD6CC"/>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accent1">
                  <a:lumMod val="20000"/>
                  <a:lumOff val="80000"/>
                </a:schemeClr>
              </a:solidFill>
              <a:effectLst/>
              <a:uLnTx/>
              <a:uFillTx/>
              <a:latin typeface="Calibri" pitchFamily="34" charset="0"/>
              <a:ea typeface="Calibri" pitchFamily="34" charset="-122"/>
              <a:cs typeface="Calibri" pitchFamily="34" charset="-12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Systolic pressure fell 17.6 mmHg, against 2.4 with usual care — and it was delivered by community health workers, not cardiologists. That tells you where the leverage in this disease sits.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69CAB3D8-B2C6-4D28-B25C-D060128E5879}"/>
              </a:ext>
            </a:extLst>
          </p:cNvPr>
          <p:cNvSpPr txBox="1"/>
          <p:nvPr/>
        </p:nvSpPr>
        <p:spPr>
          <a:xfrm>
            <a:off x="6955433" y="2573733"/>
            <a:ext cx="3979872" cy="641201"/>
          </a:xfrm>
          <a:prstGeom prst="rect">
            <a:avLst/>
          </a:prstGeom>
          <a:noFill/>
        </p:spPr>
        <p:txBody>
          <a:bodyPr wrap="none" rtlCol="0">
            <a:spAutoFit/>
          </a:bodyPr>
          <a:lstStyle/>
          <a:p>
            <a:pPr marL="0" indent="0">
              <a:lnSpc>
                <a:spcPts val="1300"/>
              </a:lnSpc>
              <a:buNone/>
            </a:pPr>
            <a:r>
              <a:rPr lang="en-US" sz="1300" dirty="0">
                <a:solidFill>
                  <a:srgbClr val="6B7580"/>
                </a:solidFill>
                <a:latin typeface="Calibri" pitchFamily="34" charset="0"/>
                <a:ea typeface="Calibri" pitchFamily="34" charset="-122"/>
                <a:cs typeface="Calibri" pitchFamily="34" charset="-120"/>
              </a:rPr>
              <a:t>Seven-year report: adjusted RR 0.85 (95% CI 0.78–0.91).</a:t>
            </a:r>
            <a:endParaRPr lang="en-US" sz="1300" dirty="0"/>
          </a:p>
          <a:p>
            <a:pPr marL="0" indent="0">
              <a:lnSpc>
                <a:spcPts val="1300"/>
              </a:lnSpc>
              <a:buNone/>
            </a:pPr>
            <a:r>
              <a:rPr lang="en-US" sz="1300" dirty="0">
                <a:solidFill>
                  <a:srgbClr val="6B7580"/>
                </a:solidFill>
                <a:latin typeface="Calibri" pitchFamily="34" charset="0"/>
                <a:ea typeface="Calibri" pitchFamily="34" charset="-122"/>
                <a:cs typeface="Calibri" pitchFamily="34" charset="-120"/>
              </a:rPr>
              <a:t>Published four-year result: RR 0.85 (0.76–0.95).</a:t>
            </a:r>
            <a:endParaRPr lang="en-US" sz="1300" dirty="0"/>
          </a:p>
          <a:p>
            <a:endParaRPr lang="en-IE" sz="1400" dirty="0"/>
          </a:p>
        </p:txBody>
      </p:sp>
      <p:sp>
        <p:nvSpPr>
          <p:cNvPr id="12" name="TextBox 11">
            <a:extLst>
              <a:ext uri="{FF2B5EF4-FFF2-40B4-BE49-F238E27FC236}">
                <a16:creationId xmlns:a16="http://schemas.microsoft.com/office/drawing/2014/main" id="{8D947E3D-737D-4A96-AECF-6E7DC8B82383}"/>
              </a:ext>
            </a:extLst>
          </p:cNvPr>
          <p:cNvSpPr txBox="1"/>
          <p:nvPr/>
        </p:nvSpPr>
        <p:spPr>
          <a:xfrm>
            <a:off x="6955433" y="2180286"/>
            <a:ext cx="3276600" cy="584775"/>
          </a:xfrm>
          <a:prstGeom prst="rect">
            <a:avLst/>
          </a:prstGeom>
          <a:noFill/>
        </p:spPr>
        <p:txBody>
          <a:bodyPr wrap="square" rtlCol="0">
            <a:spAutoFit/>
          </a:bodyPr>
          <a:lstStyle/>
          <a:p>
            <a:r>
              <a:rPr lang="en-US" sz="1400" dirty="0">
                <a:solidFill>
                  <a:srgbClr val="16293C"/>
                </a:solidFill>
                <a:latin typeface="Calibri" pitchFamily="34" charset="0"/>
                <a:ea typeface="Calibri" pitchFamily="34" charset="-122"/>
                <a:cs typeface="Calibri" pitchFamily="34" charset="-120"/>
              </a:rPr>
              <a:t>relative risk of dementia</a:t>
            </a:r>
            <a:endParaRPr lang="en-US" sz="1400" dirty="0"/>
          </a:p>
          <a:p>
            <a:endParaRPr lang="en-IE" dirty="0"/>
          </a:p>
        </p:txBody>
      </p:sp>
      <p:sp>
        <p:nvSpPr>
          <p:cNvPr id="13" name="TextBox 12">
            <a:extLst>
              <a:ext uri="{FF2B5EF4-FFF2-40B4-BE49-F238E27FC236}">
                <a16:creationId xmlns:a16="http://schemas.microsoft.com/office/drawing/2014/main" id="{C43169B9-66F5-410F-8ABB-A2D67D051EDD}"/>
              </a:ext>
            </a:extLst>
          </p:cNvPr>
          <p:cNvSpPr txBox="1"/>
          <p:nvPr/>
        </p:nvSpPr>
        <p:spPr>
          <a:xfrm>
            <a:off x="6955433" y="1656892"/>
            <a:ext cx="2074266" cy="430887"/>
          </a:xfrm>
          <a:prstGeom prst="rect">
            <a:avLst/>
          </a:prstGeom>
          <a:noFill/>
        </p:spPr>
        <p:txBody>
          <a:bodyPr wrap="square" rtlCol="0">
            <a:spAutoFit/>
          </a:bodyPr>
          <a:lstStyle/>
          <a:p>
            <a:pPr marL="0" indent="0">
              <a:buNone/>
            </a:pPr>
            <a:r>
              <a:rPr lang="en-US" sz="2200" b="1" dirty="0">
                <a:solidFill>
                  <a:schemeClr val="tx2"/>
                </a:solidFill>
                <a:latin typeface="Calibri" pitchFamily="34" charset="0"/>
                <a:ea typeface="Calibri" pitchFamily="34" charset="-122"/>
                <a:cs typeface="Calibri" pitchFamily="34" charset="-120"/>
              </a:rPr>
              <a:t>15% lower</a:t>
            </a:r>
            <a:endParaRPr lang="en-US" sz="2200" dirty="0">
              <a:solidFill>
                <a:schemeClr val="tx2"/>
              </a:solidFill>
            </a:endParaRPr>
          </a:p>
        </p:txBody>
      </p:sp>
      <p:sp>
        <p:nvSpPr>
          <p:cNvPr id="14" name="TextBox 13">
            <a:extLst>
              <a:ext uri="{FF2B5EF4-FFF2-40B4-BE49-F238E27FC236}">
                <a16:creationId xmlns:a16="http://schemas.microsoft.com/office/drawing/2014/main" id="{A75B4007-71E8-4A6E-B50B-D35ACE3D3B09}"/>
              </a:ext>
            </a:extLst>
          </p:cNvPr>
          <p:cNvSpPr txBox="1"/>
          <p:nvPr/>
        </p:nvSpPr>
        <p:spPr>
          <a:xfrm>
            <a:off x="6911997" y="1303488"/>
            <a:ext cx="3641703" cy="307777"/>
          </a:xfrm>
          <a:prstGeom prst="rect">
            <a:avLst/>
          </a:prstGeom>
          <a:noFill/>
        </p:spPr>
        <p:txBody>
          <a:bodyPr wrap="none" rtlCol="0">
            <a:spAutoFit/>
          </a:bodyPr>
          <a:lstStyle/>
          <a:p>
            <a:r>
              <a:rPr lang="en-US" sz="1400" b="1" kern="0" spc="120" dirty="0">
                <a:solidFill>
                  <a:schemeClr val="accent1"/>
                </a:solidFill>
                <a:latin typeface="Calibri" pitchFamily="34" charset="0"/>
                <a:ea typeface="Calibri" pitchFamily="34" charset="-122"/>
                <a:cs typeface="Calibri" pitchFamily="34" charset="-120"/>
              </a:rPr>
              <a:t>CRHCP · 33,995 ADULTS · 326 VILLAGES</a:t>
            </a:r>
            <a:endParaRPr lang="en-US" sz="1400" dirty="0">
              <a:solidFill>
                <a:schemeClr val="accent1"/>
              </a:solidFill>
            </a:endParaRPr>
          </a:p>
        </p:txBody>
      </p:sp>
      <p:sp>
        <p:nvSpPr>
          <p:cNvPr id="15" name="TextBox 14">
            <a:extLst>
              <a:ext uri="{FF2B5EF4-FFF2-40B4-BE49-F238E27FC236}">
                <a16:creationId xmlns:a16="http://schemas.microsoft.com/office/drawing/2014/main" id="{44E44AB4-7542-43D0-A889-9EBF4E96F2E1}"/>
              </a:ext>
            </a:extLst>
          </p:cNvPr>
          <p:cNvSpPr txBox="1"/>
          <p:nvPr/>
        </p:nvSpPr>
        <p:spPr>
          <a:xfrm>
            <a:off x="1316781" y="5752808"/>
            <a:ext cx="9979869" cy="384721"/>
          </a:xfrm>
          <a:prstGeom prst="rect">
            <a:avLst/>
          </a:prstGeom>
          <a:noFill/>
        </p:spPr>
        <p:txBody>
          <a:bodyPr wrap="square" rtlCol="0">
            <a:spAutoFit/>
          </a:bodyPr>
          <a:lstStyle/>
          <a:p>
            <a:r>
              <a:rPr lang="en-US" sz="900" dirty="0">
                <a:solidFill>
                  <a:srgbClr val="6B7580"/>
                </a:solidFill>
                <a:latin typeface="Calibri" pitchFamily="34" charset="0"/>
                <a:ea typeface="Calibri" pitchFamily="34" charset="-122"/>
                <a:cs typeface="Calibri" pitchFamily="34" charset="-120"/>
              </a:rPr>
              <a:t>CRHCP seven-year report, ESC Congress, 30 August 2026 (full publication pending). He et al. Nat Med 2025. SPRINT-MIND (JAMA 2019) reduced MCI; its probable-dementia endpoint missed significance. </a:t>
            </a:r>
            <a:endParaRPr lang="en-US" sz="900" dirty="0"/>
          </a:p>
          <a:p>
            <a:endParaRPr lang="en-IE" sz="1000" dirty="0"/>
          </a:p>
        </p:txBody>
      </p:sp>
    </p:spTree>
    <p:extLst>
      <p:ext uri="{BB962C8B-B14F-4D97-AF65-F5344CB8AC3E}">
        <p14:creationId xmlns:p14="http://schemas.microsoft.com/office/powerpoint/2010/main" val="3686118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EE1368-D22D-4458-8948-943469E69EE4}"/>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EEEFBACB-7CBF-4B69-A497-844AF089CD31}"/>
              </a:ext>
            </a:extLst>
          </p:cNvPr>
          <p:cNvSpPr>
            <a:spLocks noGrp="1"/>
          </p:cNvSpPr>
          <p:nvPr>
            <p:ph type="sldNum" sz="quarter" idx="12"/>
          </p:nvPr>
        </p:nvSpPr>
        <p:spPr/>
        <p:txBody>
          <a:bodyPr/>
          <a:lstStyle/>
          <a:p>
            <a:fld id="{8261ACF1-7EB5-A94B-A38A-B3243CD45D89}" type="slidenum">
              <a:rPr lang="en-US" smtClean="0"/>
              <a:t>6</a:t>
            </a:fld>
            <a:endParaRPr lang="en-US" dirty="0"/>
          </a:p>
        </p:txBody>
      </p:sp>
      <p:sp>
        <p:nvSpPr>
          <p:cNvPr id="4" name="Title 3">
            <a:extLst>
              <a:ext uri="{FF2B5EF4-FFF2-40B4-BE49-F238E27FC236}">
                <a16:creationId xmlns:a16="http://schemas.microsoft.com/office/drawing/2014/main" id="{3AFFC675-9F7D-4670-9A2E-71DDAD98616B}"/>
              </a:ext>
            </a:extLst>
          </p:cNvPr>
          <p:cNvSpPr>
            <a:spLocks noGrp="1"/>
          </p:cNvSpPr>
          <p:nvPr>
            <p:ph type="title"/>
          </p:nvPr>
        </p:nvSpPr>
        <p:spPr>
          <a:xfrm>
            <a:off x="679257" y="85753"/>
            <a:ext cx="10972800" cy="851092"/>
          </a:xfrm>
        </p:spPr>
        <p:txBody>
          <a:bodyPr>
            <a:normAutofit/>
          </a:bodyPr>
          <a:lstStyle/>
          <a:p>
            <a:r>
              <a:rPr lang="en-IE" sz="2000" dirty="0"/>
              <a:t>STATINS in the &gt;70’s &amp; Do statins cause Dementia?</a:t>
            </a:r>
          </a:p>
        </p:txBody>
      </p:sp>
      <p:sp>
        <p:nvSpPr>
          <p:cNvPr id="5" name="TextBox 4">
            <a:extLst>
              <a:ext uri="{FF2B5EF4-FFF2-40B4-BE49-F238E27FC236}">
                <a16:creationId xmlns:a16="http://schemas.microsoft.com/office/drawing/2014/main" id="{5F9B581A-C00E-4104-8AA9-67CABEFF322F}"/>
              </a:ext>
            </a:extLst>
          </p:cNvPr>
          <p:cNvSpPr txBox="1"/>
          <p:nvPr/>
        </p:nvSpPr>
        <p:spPr>
          <a:xfrm>
            <a:off x="661746" y="99155"/>
            <a:ext cx="2133597" cy="3693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LIPIDS · OVER 70&amp; DEMENTIA</a:t>
            </a:r>
            <a:endParaRPr lang="en-US" sz="900" dirty="0">
              <a:solidFill>
                <a:schemeClr val="accent1"/>
              </a:solidFill>
            </a:endParaRPr>
          </a:p>
          <a:p>
            <a:endParaRPr lang="en-IE" sz="900" dirty="0"/>
          </a:p>
        </p:txBody>
      </p:sp>
      <p:sp>
        <p:nvSpPr>
          <p:cNvPr id="6" name="Shape 13">
            <a:extLst>
              <a:ext uri="{FF2B5EF4-FFF2-40B4-BE49-F238E27FC236}">
                <a16:creationId xmlns:a16="http://schemas.microsoft.com/office/drawing/2014/main" id="{CFB94DD5-7E90-4690-862C-7928CFD545C4}"/>
              </a:ext>
            </a:extLst>
          </p:cNvPr>
          <p:cNvSpPr/>
          <p:nvPr/>
        </p:nvSpPr>
        <p:spPr>
          <a:xfrm>
            <a:off x="6581067" y="4074658"/>
            <a:ext cx="4187190" cy="1306068"/>
          </a:xfrm>
          <a:prstGeom prst="roundRect">
            <a:avLst>
              <a:gd name="adj" fmla="val 4286"/>
            </a:avLst>
          </a:prstGeom>
          <a:solidFill>
            <a:schemeClr val="accent1">
              <a:lumMod val="20000"/>
              <a:lumOff val="80000"/>
            </a:schemeClr>
          </a:solidFill>
          <a:ln w="9525">
            <a:solidFill>
              <a:srgbClr val="E4EDEE"/>
            </a:solidFill>
            <a:prstDash val="solid"/>
          </a:ln>
        </p:spPr>
        <p:txBody>
          <a:bodyPr/>
          <a:lstStyle/>
          <a:p>
            <a:pPr defTabSz="457200"/>
            <a:endParaRPr lang="en-US" sz="1200" i="1" dirty="0">
              <a:solidFill>
                <a:srgbClr val="16293C"/>
              </a:solidFill>
              <a:latin typeface="Calibri" pitchFamily="34" charset="0"/>
              <a:ea typeface="Calibri" pitchFamily="34" charset="-122"/>
              <a:cs typeface="Calibri" pitchFamily="34" charset="-120"/>
            </a:endParaRPr>
          </a:p>
          <a:p>
            <a:pPr defTabSz="457200"/>
            <a:r>
              <a:rPr lang="en-US" sz="1200" i="1" dirty="0">
                <a:solidFill>
                  <a:srgbClr val="16293C"/>
                </a:solidFill>
                <a:latin typeface="Calibri" pitchFamily="34" charset="0"/>
                <a:ea typeface="Calibri" pitchFamily="34" charset="-122"/>
                <a:cs typeface="Calibri" pitchFamily="34" charset="-120"/>
              </a:rPr>
              <a:t>“There is </a:t>
            </a:r>
            <a:r>
              <a:rPr lang="en-US" sz="1200" i="1" u="sng" dirty="0">
                <a:solidFill>
                  <a:srgbClr val="16293C"/>
                </a:solidFill>
                <a:latin typeface="Calibri" pitchFamily="34" charset="0"/>
                <a:ea typeface="Calibri" pitchFamily="34" charset="-122"/>
                <a:cs typeface="Calibri" pitchFamily="34" charset="-120"/>
              </a:rPr>
              <a:t>no good evidence </a:t>
            </a:r>
            <a:r>
              <a:rPr lang="en-US" sz="1200" i="1" dirty="0">
                <a:solidFill>
                  <a:srgbClr val="16293C"/>
                </a:solidFill>
                <a:latin typeface="Calibri" pitchFamily="34" charset="0"/>
                <a:ea typeface="Calibri" pitchFamily="34" charset="-122"/>
                <a:cs typeface="Calibri" pitchFamily="34" charset="-120"/>
              </a:rPr>
              <a:t>that statins cause dementia, and there may even be a protective signal. I am prescribing this because it lowers your risk of a heart attack — and that part we are sure about.”</a:t>
            </a:r>
            <a:endParaRPr lang="en-US" sz="1200" dirty="0"/>
          </a:p>
          <a:p>
            <a:pPr defTabSz="457200"/>
            <a:endParaRPr lang="en-US" sz="1200" dirty="0">
              <a:solidFill>
                <a:prstClr val="black"/>
              </a:solidFill>
              <a:latin typeface="Calibri"/>
            </a:endParaRPr>
          </a:p>
        </p:txBody>
      </p:sp>
      <p:sp>
        <p:nvSpPr>
          <p:cNvPr id="7" name="Shape 6">
            <a:extLst>
              <a:ext uri="{FF2B5EF4-FFF2-40B4-BE49-F238E27FC236}">
                <a16:creationId xmlns:a16="http://schemas.microsoft.com/office/drawing/2014/main" id="{224DEEAF-9D49-49BB-AFA4-AE6719072933}"/>
              </a:ext>
            </a:extLst>
          </p:cNvPr>
          <p:cNvSpPr/>
          <p:nvPr/>
        </p:nvSpPr>
        <p:spPr>
          <a:xfrm>
            <a:off x="1338020" y="4054976"/>
            <a:ext cx="4082415" cy="1319022"/>
          </a:xfrm>
          <a:prstGeom prst="roundRect">
            <a:avLst>
              <a:gd name="adj" fmla="val 4286"/>
            </a:avLst>
          </a:prstGeom>
          <a:solidFill>
            <a:schemeClr val="tx2">
              <a:lumMod val="20000"/>
              <a:lumOff val="80000"/>
            </a:schemeClr>
          </a:solidFill>
          <a:ln w="9525">
            <a:solidFill>
              <a:srgbClr val="DAD6CC"/>
            </a:solidFill>
            <a:prstDash val="solid"/>
          </a:ln>
        </p:spPr>
        <p:txBody>
          <a:bodyPr/>
          <a:lstStyle/>
          <a:p>
            <a:pPr marL="0" indent="0">
              <a:lnSpc>
                <a:spcPts val="1400"/>
              </a:lnSpc>
              <a:buNone/>
            </a:pPr>
            <a:endParaRPr lang="en-US" sz="1800" b="1" dirty="0">
              <a:solidFill>
                <a:srgbClr val="3F7F8A"/>
              </a:solidFill>
              <a:latin typeface="Calibri" pitchFamily="34" charset="0"/>
              <a:ea typeface="Calibri" pitchFamily="34" charset="-122"/>
              <a:cs typeface="Calibri" pitchFamily="34" charset="-120"/>
            </a:endParaRPr>
          </a:p>
          <a:p>
            <a:pPr marL="0" indent="0">
              <a:lnSpc>
                <a:spcPts val="1400"/>
              </a:lnSpc>
              <a:buNone/>
            </a:pPr>
            <a:r>
              <a:rPr lang="en-US" sz="1200" b="1" dirty="0">
                <a:solidFill>
                  <a:schemeClr val="accent1">
                    <a:lumMod val="75000"/>
                  </a:schemeClr>
                </a:solidFill>
                <a:latin typeface="Calibri" pitchFamily="34" charset="0"/>
                <a:ea typeface="Calibri" pitchFamily="34" charset="-122"/>
                <a:cs typeface="Calibri" pitchFamily="34" charset="-120"/>
              </a:rPr>
              <a:t>Fewer events</a:t>
            </a:r>
            <a:r>
              <a:rPr lang="en-US" sz="1200" b="1" dirty="0">
                <a:solidFill>
                  <a:srgbClr val="3F7F8A"/>
                </a:solidFill>
                <a:latin typeface="Calibri" pitchFamily="34" charset="0"/>
                <a:ea typeface="Calibri" pitchFamily="34" charset="-122"/>
                <a:cs typeface="Calibri" pitchFamily="34" charset="-120"/>
              </a:rPr>
              <a:t>.  </a:t>
            </a:r>
            <a:r>
              <a:rPr lang="en-US" sz="1200" dirty="0">
                <a:solidFill>
                  <a:srgbClr val="16293C"/>
                </a:solidFill>
                <a:latin typeface="Calibri" pitchFamily="34" charset="0"/>
                <a:ea typeface="Calibri" pitchFamily="34" charset="-122"/>
                <a:cs typeface="Calibri" pitchFamily="34" charset="-120"/>
              </a:rPr>
              <a:t>HR 0.70 (0.61–0.82).  = </a:t>
            </a:r>
            <a:r>
              <a:rPr lang="en-US" sz="1200" u="sng" dirty="0">
                <a:solidFill>
                  <a:srgbClr val="16293C"/>
                </a:solidFill>
                <a:latin typeface="Calibri" pitchFamily="34" charset="0"/>
                <a:ea typeface="Calibri" pitchFamily="34" charset="-122"/>
                <a:cs typeface="Calibri" pitchFamily="34" charset="-120"/>
              </a:rPr>
              <a:t>30% relative risk reduction</a:t>
            </a:r>
          </a:p>
          <a:p>
            <a:pPr marL="0" indent="0">
              <a:lnSpc>
                <a:spcPts val="1400"/>
              </a:lnSpc>
              <a:buNone/>
            </a:pPr>
            <a:r>
              <a:rPr lang="en-US" sz="1200" b="1" dirty="0">
                <a:solidFill>
                  <a:schemeClr val="accent1">
                    <a:lumMod val="75000"/>
                  </a:schemeClr>
                </a:solidFill>
                <a:latin typeface="Calibri" pitchFamily="34" charset="0"/>
                <a:ea typeface="Calibri" pitchFamily="34" charset="-122"/>
                <a:cs typeface="Calibri" pitchFamily="34" charset="-120"/>
              </a:rPr>
              <a:t>Independence, not proven</a:t>
            </a:r>
            <a:r>
              <a:rPr lang="en-US" sz="1200" b="1" dirty="0">
                <a:solidFill>
                  <a:srgbClr val="C87A33"/>
                </a:solidFill>
                <a:latin typeface="Calibri" pitchFamily="34" charset="0"/>
                <a:ea typeface="Calibri" pitchFamily="34" charset="-122"/>
                <a:cs typeface="Calibri" pitchFamily="34" charset="-120"/>
              </a:rPr>
              <a:t>.  </a:t>
            </a:r>
            <a:r>
              <a:rPr lang="en-US" sz="1200" dirty="0">
                <a:solidFill>
                  <a:srgbClr val="16293C"/>
                </a:solidFill>
                <a:latin typeface="Calibri" pitchFamily="34" charset="0"/>
                <a:ea typeface="Calibri" pitchFamily="34" charset="-122"/>
                <a:cs typeface="Calibri" pitchFamily="34" charset="-120"/>
              </a:rPr>
              <a:t>Disability-free survival was flat: HR 0.94 (0.84–1.05).</a:t>
            </a:r>
            <a:endParaRPr lang="en-US" sz="1200" dirty="0"/>
          </a:p>
        </p:txBody>
      </p:sp>
      <p:sp>
        <p:nvSpPr>
          <p:cNvPr id="8" name="Shape 11">
            <a:extLst>
              <a:ext uri="{FF2B5EF4-FFF2-40B4-BE49-F238E27FC236}">
                <a16:creationId xmlns:a16="http://schemas.microsoft.com/office/drawing/2014/main" id="{F9F25E17-B1E6-492B-8C2C-DBBAA52BD102}"/>
              </a:ext>
            </a:extLst>
          </p:cNvPr>
          <p:cNvSpPr/>
          <p:nvPr/>
        </p:nvSpPr>
        <p:spPr>
          <a:xfrm>
            <a:off x="6581067" y="3300815"/>
            <a:ext cx="4187190" cy="402216"/>
          </a:xfrm>
          <a:prstGeom prst="roundRect">
            <a:avLst>
              <a:gd name="adj" fmla="val 10909"/>
            </a:avLst>
          </a:prstGeom>
          <a:solidFill>
            <a:schemeClr val="accent1">
              <a:lumMod val="20000"/>
              <a:lumOff val="80000"/>
            </a:schemeClr>
          </a:solidFill>
          <a:ln w="9525">
            <a:solidFill>
              <a:srgbClr val="F6EADB"/>
            </a:solidFill>
            <a:prstDash val="solid"/>
          </a:ln>
        </p:spPr>
        <p:txBody>
          <a:bodyPr/>
          <a:lstStyle/>
          <a:p>
            <a:pPr marL="0" indent="0" algn="ctr">
              <a:buNone/>
            </a:pPr>
            <a:r>
              <a:rPr lang="en-US" sz="1400" b="1" dirty="0">
                <a:solidFill>
                  <a:schemeClr val="accent1">
                    <a:lumMod val="75000"/>
                  </a:schemeClr>
                </a:solidFill>
                <a:latin typeface="Calibri" pitchFamily="34" charset="0"/>
                <a:ea typeface="Calibri" pitchFamily="34" charset="-122"/>
                <a:cs typeface="Calibri" pitchFamily="34" charset="-120"/>
              </a:rPr>
              <a:t>Observational. An association, not a mechanism.</a:t>
            </a:r>
            <a:endParaRPr lang="en-US" sz="1400" dirty="0">
              <a:solidFill>
                <a:schemeClr val="accent1">
                  <a:lumMod val="75000"/>
                </a:schemeClr>
              </a:solidFill>
            </a:endParaRPr>
          </a:p>
        </p:txBody>
      </p:sp>
      <p:graphicFrame>
        <p:nvGraphicFramePr>
          <p:cNvPr id="9" name="Chart 0">
            <a:extLst>
              <a:ext uri="{FF2B5EF4-FFF2-40B4-BE49-F238E27FC236}">
                <a16:creationId xmlns:a16="http://schemas.microsoft.com/office/drawing/2014/main" id="{0369E496-8AF4-4A5A-AB1B-8F72BD5A3677}"/>
              </a:ext>
            </a:extLst>
          </p:cNvPr>
          <p:cNvGraphicFramePr/>
          <p:nvPr>
            <p:extLst>
              <p:ext uri="{D42A27DB-BD31-4B8C-83A1-F6EECF244321}">
                <p14:modId xmlns:p14="http://schemas.microsoft.com/office/powerpoint/2010/main" val="3626036171"/>
              </p:ext>
            </p:extLst>
          </p:nvPr>
        </p:nvGraphicFramePr>
        <p:xfrm>
          <a:off x="679257" y="1609571"/>
          <a:ext cx="5069224" cy="209528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EA454F74-CAAD-440D-97A0-E21E98A5B972}"/>
              </a:ext>
            </a:extLst>
          </p:cNvPr>
          <p:cNvSpPr txBox="1"/>
          <p:nvPr/>
        </p:nvSpPr>
        <p:spPr>
          <a:xfrm>
            <a:off x="6511986" y="2316519"/>
            <a:ext cx="4495800" cy="461665"/>
          </a:xfrm>
          <a:prstGeom prst="rect">
            <a:avLst/>
          </a:prstGeom>
          <a:noFill/>
        </p:spPr>
        <p:txBody>
          <a:bodyPr wrap="square" rtlCol="0">
            <a:spAutoFit/>
          </a:bodyPr>
          <a:lstStyle/>
          <a:p>
            <a:r>
              <a:rPr lang="en-US" sz="1200" dirty="0">
                <a:solidFill>
                  <a:srgbClr val="16293C"/>
                </a:solidFill>
                <a:latin typeface="Calibri" pitchFamily="34" charset="0"/>
                <a:ea typeface="Calibri" pitchFamily="34" charset="-122"/>
                <a:cs typeface="Calibri" pitchFamily="34" charset="-120"/>
              </a:rPr>
              <a:t>New type 2 diabetes, median 7.1 years of follow-up. Early statin initiation was associated with a 15% lower relative risk of dementia</a:t>
            </a:r>
            <a:endParaRPr lang="en-US" sz="1200" dirty="0"/>
          </a:p>
        </p:txBody>
      </p:sp>
      <p:sp>
        <p:nvSpPr>
          <p:cNvPr id="12" name="TextBox 11">
            <a:extLst>
              <a:ext uri="{FF2B5EF4-FFF2-40B4-BE49-F238E27FC236}">
                <a16:creationId xmlns:a16="http://schemas.microsoft.com/office/drawing/2014/main" id="{9CAB094B-7BA6-4DF8-9E95-1A0CFD78D6D1}"/>
              </a:ext>
            </a:extLst>
          </p:cNvPr>
          <p:cNvSpPr txBox="1"/>
          <p:nvPr/>
        </p:nvSpPr>
        <p:spPr>
          <a:xfrm>
            <a:off x="6511986" y="1906178"/>
            <a:ext cx="2796022" cy="646331"/>
          </a:xfrm>
          <a:prstGeom prst="rect">
            <a:avLst/>
          </a:prstGeom>
          <a:noFill/>
        </p:spPr>
        <p:txBody>
          <a:bodyPr wrap="none" rtlCol="0">
            <a:spAutoFit/>
          </a:bodyPr>
          <a:lstStyle/>
          <a:p>
            <a:r>
              <a:rPr lang="en-US" sz="1800" b="1" dirty="0">
                <a:solidFill>
                  <a:srgbClr val="16293C"/>
                </a:solidFill>
                <a:latin typeface="Calibri" pitchFamily="34" charset="0"/>
                <a:ea typeface="Calibri" pitchFamily="34" charset="-122"/>
                <a:cs typeface="Calibri" pitchFamily="34" charset="-120"/>
              </a:rPr>
              <a:t>And the memory question?</a:t>
            </a:r>
            <a:endParaRPr lang="en-US" sz="1800" dirty="0"/>
          </a:p>
          <a:p>
            <a:endParaRPr lang="en-IE" dirty="0"/>
          </a:p>
        </p:txBody>
      </p:sp>
      <p:sp>
        <p:nvSpPr>
          <p:cNvPr id="13" name="TextBox 12">
            <a:extLst>
              <a:ext uri="{FF2B5EF4-FFF2-40B4-BE49-F238E27FC236}">
                <a16:creationId xmlns:a16="http://schemas.microsoft.com/office/drawing/2014/main" id="{A5F9181D-24DB-44EB-8282-02C819FBB41E}"/>
              </a:ext>
            </a:extLst>
          </p:cNvPr>
          <p:cNvSpPr txBox="1"/>
          <p:nvPr/>
        </p:nvSpPr>
        <p:spPr>
          <a:xfrm>
            <a:off x="6511986" y="1557298"/>
            <a:ext cx="4633961" cy="292388"/>
          </a:xfrm>
          <a:prstGeom prst="rect">
            <a:avLst/>
          </a:prstGeom>
          <a:noFill/>
        </p:spPr>
        <p:txBody>
          <a:bodyPr wrap="none" rtlCol="0">
            <a:spAutoFit/>
          </a:bodyPr>
          <a:lstStyle/>
          <a:p>
            <a:r>
              <a:rPr lang="en-US" sz="1300" b="1" kern="0" spc="120" dirty="0">
                <a:solidFill>
                  <a:schemeClr val="tx2"/>
                </a:solidFill>
                <a:latin typeface="Calibri" pitchFamily="34" charset="0"/>
                <a:ea typeface="Calibri" pitchFamily="34" charset="-122"/>
                <a:cs typeface="Calibri" pitchFamily="34" charset="-120"/>
              </a:rPr>
              <a:t>DANISH COHORT · OBSERVATIONAL · 132,585 ADULTS</a:t>
            </a:r>
            <a:endParaRPr lang="en-US" sz="1300" dirty="0">
              <a:solidFill>
                <a:schemeClr val="tx2"/>
              </a:solidFill>
            </a:endParaRPr>
          </a:p>
        </p:txBody>
      </p:sp>
      <p:sp>
        <p:nvSpPr>
          <p:cNvPr id="14" name="TextBox 13">
            <a:extLst>
              <a:ext uri="{FF2B5EF4-FFF2-40B4-BE49-F238E27FC236}">
                <a16:creationId xmlns:a16="http://schemas.microsoft.com/office/drawing/2014/main" id="{AFF20E78-4D97-4BE2-AE40-0B52C53046D0}"/>
              </a:ext>
            </a:extLst>
          </p:cNvPr>
          <p:cNvSpPr txBox="1"/>
          <p:nvPr/>
        </p:nvSpPr>
        <p:spPr>
          <a:xfrm>
            <a:off x="1038639" y="1358545"/>
            <a:ext cx="3308598" cy="261610"/>
          </a:xfrm>
          <a:prstGeom prst="rect">
            <a:avLst/>
          </a:prstGeom>
          <a:noFill/>
        </p:spPr>
        <p:txBody>
          <a:bodyPr wrap="none" rtlCol="0">
            <a:spAutoFit/>
          </a:bodyPr>
          <a:lstStyle/>
          <a:p>
            <a:r>
              <a:rPr lang="en-US" sz="1100" b="1" kern="0" spc="120" dirty="0">
                <a:solidFill>
                  <a:schemeClr val="accent1"/>
                </a:solidFill>
                <a:latin typeface="Calibri" pitchFamily="34" charset="0"/>
                <a:ea typeface="Calibri" pitchFamily="34" charset="-122"/>
                <a:cs typeface="Calibri" pitchFamily="34" charset="-120"/>
              </a:rPr>
              <a:t>STAREE · RANDOMISED · 9,971 ADULTS ≥70</a:t>
            </a:r>
            <a:endParaRPr lang="en-US" sz="1100" dirty="0">
              <a:solidFill>
                <a:schemeClr val="accent1"/>
              </a:solidFill>
            </a:endParaRPr>
          </a:p>
        </p:txBody>
      </p:sp>
      <p:sp>
        <p:nvSpPr>
          <p:cNvPr id="15" name="TextBox 14">
            <a:extLst>
              <a:ext uri="{FF2B5EF4-FFF2-40B4-BE49-F238E27FC236}">
                <a16:creationId xmlns:a16="http://schemas.microsoft.com/office/drawing/2014/main" id="{65AE5785-6893-4A8B-8FC0-675521E0FAA0}"/>
              </a:ext>
            </a:extLst>
          </p:cNvPr>
          <p:cNvSpPr txBox="1"/>
          <p:nvPr/>
        </p:nvSpPr>
        <p:spPr>
          <a:xfrm>
            <a:off x="1338020" y="5841242"/>
            <a:ext cx="6867586" cy="3693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STAREE, N </a:t>
            </a:r>
            <a:r>
              <a:rPr lang="en-US" sz="900" dirty="0" err="1">
                <a:solidFill>
                  <a:srgbClr val="6B7580"/>
                </a:solidFill>
                <a:latin typeface="Calibri" pitchFamily="34" charset="0"/>
                <a:ea typeface="Calibri" pitchFamily="34" charset="-122"/>
                <a:cs typeface="Calibri" pitchFamily="34" charset="-120"/>
              </a:rPr>
              <a:t>Engl</a:t>
            </a:r>
            <a:r>
              <a:rPr lang="en-US" sz="900" dirty="0">
                <a:solidFill>
                  <a:srgbClr val="6B7580"/>
                </a:solidFill>
                <a:latin typeface="Calibri" pitchFamily="34" charset="0"/>
                <a:ea typeface="Calibri" pitchFamily="34" charset="-122"/>
                <a:cs typeface="Calibri" pitchFamily="34" charset="-120"/>
              </a:rPr>
              <a:t> J Med 2026, doi:10.1056/NEJMoa2607314. </a:t>
            </a:r>
            <a:r>
              <a:rPr lang="en-US" sz="900" dirty="0" err="1">
                <a:solidFill>
                  <a:srgbClr val="6B7580"/>
                </a:solidFill>
                <a:latin typeface="Calibri" pitchFamily="34" charset="0"/>
                <a:ea typeface="Calibri" pitchFamily="34" charset="-122"/>
                <a:cs typeface="Calibri" pitchFamily="34" charset="-120"/>
              </a:rPr>
              <a:t>Ternhamar</a:t>
            </a:r>
            <a:r>
              <a:rPr lang="en-US" sz="900" dirty="0">
                <a:solidFill>
                  <a:srgbClr val="6B7580"/>
                </a:solidFill>
                <a:latin typeface="Calibri" pitchFamily="34" charset="0"/>
                <a:ea typeface="Calibri" pitchFamily="34" charset="-122"/>
                <a:cs typeface="Calibri" pitchFamily="34" charset="-120"/>
              </a:rPr>
              <a:t> et al. Lancet Reg Health Eur 2026;101814 (presented ESC, 30 Aug 2026). </a:t>
            </a:r>
            <a:endParaRPr lang="en-US" sz="900" dirty="0"/>
          </a:p>
          <a:p>
            <a:endParaRPr lang="en-IE" sz="900" dirty="0"/>
          </a:p>
        </p:txBody>
      </p:sp>
    </p:spTree>
    <p:extLst>
      <p:ext uri="{BB962C8B-B14F-4D97-AF65-F5344CB8AC3E}">
        <p14:creationId xmlns:p14="http://schemas.microsoft.com/office/powerpoint/2010/main" val="960701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BE4C37-130B-499B-83AD-5B5FDCCA0035}"/>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C0A65CEB-0B7B-4E53-831D-B79184AA52F5}"/>
              </a:ext>
            </a:extLst>
          </p:cNvPr>
          <p:cNvSpPr>
            <a:spLocks noGrp="1"/>
          </p:cNvSpPr>
          <p:nvPr>
            <p:ph type="sldNum" sz="quarter" idx="12"/>
          </p:nvPr>
        </p:nvSpPr>
        <p:spPr/>
        <p:txBody>
          <a:bodyPr/>
          <a:lstStyle/>
          <a:p>
            <a:fld id="{8261ACF1-7EB5-A94B-A38A-B3243CD45D89}" type="slidenum">
              <a:rPr lang="en-US" smtClean="0"/>
              <a:t>7</a:t>
            </a:fld>
            <a:endParaRPr lang="en-US" dirty="0"/>
          </a:p>
        </p:txBody>
      </p:sp>
      <p:sp>
        <p:nvSpPr>
          <p:cNvPr id="4" name="Title 3">
            <a:extLst>
              <a:ext uri="{FF2B5EF4-FFF2-40B4-BE49-F238E27FC236}">
                <a16:creationId xmlns:a16="http://schemas.microsoft.com/office/drawing/2014/main" id="{50C4B7A0-F5A5-469B-913E-8BD22F6EBD2E}"/>
              </a:ext>
            </a:extLst>
          </p:cNvPr>
          <p:cNvSpPr>
            <a:spLocks noGrp="1"/>
          </p:cNvSpPr>
          <p:nvPr>
            <p:ph type="title"/>
          </p:nvPr>
        </p:nvSpPr>
        <p:spPr>
          <a:xfrm>
            <a:off x="679257" y="140386"/>
            <a:ext cx="10972800" cy="851092"/>
          </a:xfrm>
        </p:spPr>
        <p:txBody>
          <a:bodyPr>
            <a:normAutofit/>
          </a:bodyPr>
          <a:lstStyle/>
          <a:p>
            <a:r>
              <a:rPr lang="en-IE" sz="1800" dirty="0"/>
              <a:t>Measure it once. It changes the risk, guides the prescription, motivates change </a:t>
            </a:r>
          </a:p>
        </p:txBody>
      </p:sp>
      <p:sp>
        <p:nvSpPr>
          <p:cNvPr id="5" name="TextBox 4">
            <a:extLst>
              <a:ext uri="{FF2B5EF4-FFF2-40B4-BE49-F238E27FC236}">
                <a16:creationId xmlns:a16="http://schemas.microsoft.com/office/drawing/2014/main" id="{D9ED4D0B-E96A-4BB7-8715-91B83DF629E5}"/>
              </a:ext>
            </a:extLst>
          </p:cNvPr>
          <p:cNvSpPr txBox="1"/>
          <p:nvPr/>
        </p:nvSpPr>
        <p:spPr>
          <a:xfrm>
            <a:off x="633710" y="210775"/>
            <a:ext cx="634469" cy="3693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LP(A) ·</a:t>
            </a:r>
            <a:endParaRPr lang="en-US" sz="900" dirty="0">
              <a:solidFill>
                <a:schemeClr val="accent1"/>
              </a:solidFill>
            </a:endParaRPr>
          </a:p>
          <a:p>
            <a:endParaRPr lang="en-IE" sz="900" dirty="0">
              <a:solidFill>
                <a:schemeClr val="accent1"/>
              </a:solidFill>
            </a:endParaRPr>
          </a:p>
        </p:txBody>
      </p:sp>
      <p:sp>
        <p:nvSpPr>
          <p:cNvPr id="6" name="Shape 4">
            <a:extLst>
              <a:ext uri="{FF2B5EF4-FFF2-40B4-BE49-F238E27FC236}">
                <a16:creationId xmlns:a16="http://schemas.microsoft.com/office/drawing/2014/main" id="{3CDF1A0B-DDDC-4CD6-AD62-764A9508A4D1}"/>
              </a:ext>
            </a:extLst>
          </p:cNvPr>
          <p:cNvSpPr/>
          <p:nvPr/>
        </p:nvSpPr>
        <p:spPr>
          <a:xfrm>
            <a:off x="1003935" y="1371600"/>
            <a:ext cx="2815590" cy="1038225"/>
          </a:xfrm>
          <a:prstGeom prst="roundRect">
            <a:avLst>
              <a:gd name="adj" fmla="val 5714"/>
            </a:avLst>
          </a:prstGeom>
          <a:solidFill>
            <a:schemeClr val="accent1">
              <a:lumMod val="60000"/>
              <a:lumOff val="40000"/>
            </a:schemeClr>
          </a:solidFill>
          <a:ln w="9525">
            <a:solidFill>
              <a:srgbClr val="E4EDEE"/>
            </a:solidFill>
            <a:prstDash val="solid"/>
          </a:ln>
        </p:spPr>
        <p:txBody>
          <a:bodyPr/>
          <a:lstStyle/>
          <a:p>
            <a:pPr defTabSz="457200"/>
            <a:r>
              <a:rPr lang="en-US" sz="2000" b="1" dirty="0">
                <a:solidFill>
                  <a:schemeClr val="tx2"/>
                </a:solidFill>
                <a:latin typeface="Calibri" pitchFamily="34" charset="0"/>
                <a:ea typeface="Calibri" pitchFamily="34" charset="-122"/>
                <a:cs typeface="Calibri" pitchFamily="34" charset="-120"/>
              </a:rPr>
              <a:t>                 </a:t>
            </a:r>
            <a:r>
              <a:rPr lang="en-US" sz="2200" b="1" dirty="0">
                <a:solidFill>
                  <a:schemeClr val="tx2"/>
                </a:solidFill>
                <a:latin typeface="Calibri" pitchFamily="34" charset="0"/>
                <a:ea typeface="Calibri" pitchFamily="34" charset="-122"/>
                <a:cs typeface="Calibri" pitchFamily="34" charset="-120"/>
              </a:rPr>
              <a:t>1 in 5</a:t>
            </a:r>
          </a:p>
          <a:p>
            <a:pPr defTabSz="457200"/>
            <a:endParaRPr lang="en-US" sz="1800" dirty="0"/>
          </a:p>
          <a:p>
            <a:pPr defTabSz="457200"/>
            <a:r>
              <a:rPr lang="en-US" sz="1200" dirty="0">
                <a:solidFill>
                  <a:srgbClr val="16293C"/>
                </a:solidFill>
                <a:latin typeface="Calibri" pitchFamily="34" charset="0"/>
                <a:ea typeface="Calibri" pitchFamily="34" charset="-122"/>
                <a:cs typeface="Calibri" pitchFamily="34" charset="-120"/>
              </a:rPr>
              <a:t>  </a:t>
            </a:r>
            <a:endParaRPr lang="en-US" dirty="0">
              <a:solidFill>
                <a:prstClr val="black"/>
              </a:solidFill>
              <a:latin typeface="Calibri"/>
            </a:endParaRPr>
          </a:p>
        </p:txBody>
      </p:sp>
      <p:sp>
        <p:nvSpPr>
          <p:cNvPr id="7" name="Shape 7">
            <a:extLst>
              <a:ext uri="{FF2B5EF4-FFF2-40B4-BE49-F238E27FC236}">
                <a16:creationId xmlns:a16="http://schemas.microsoft.com/office/drawing/2014/main" id="{4C5A0F03-9F9E-494C-A3F3-E574D0676A98}"/>
              </a:ext>
            </a:extLst>
          </p:cNvPr>
          <p:cNvSpPr/>
          <p:nvPr/>
        </p:nvSpPr>
        <p:spPr>
          <a:xfrm>
            <a:off x="4534314" y="1371599"/>
            <a:ext cx="2815590" cy="1038225"/>
          </a:xfrm>
          <a:prstGeom prst="roundRect">
            <a:avLst>
              <a:gd name="adj" fmla="val 5714"/>
            </a:avLst>
          </a:prstGeom>
          <a:solidFill>
            <a:schemeClr val="accent1">
              <a:lumMod val="20000"/>
              <a:lumOff val="80000"/>
            </a:schemeClr>
          </a:solidFill>
          <a:ln w="9525">
            <a:solidFill>
              <a:srgbClr val="F6EADB"/>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accent1">
                    <a:lumMod val="75000"/>
                  </a:schemeClr>
                </a:solidFill>
                <a:effectLst/>
                <a:uLnTx/>
                <a:uFillTx/>
                <a:latin typeface="Calibri" pitchFamily="34" charset="0"/>
                <a:ea typeface="Calibri" pitchFamily="34" charset="-122"/>
                <a:cs typeface="Calibri" pitchFamily="34" charset="-120"/>
              </a:rPr>
              <a:t>1 in 3</a:t>
            </a:r>
            <a:endParaRPr kumimoji="0" lang="en-US" sz="2400" b="0" i="0" u="none" strike="noStrike" kern="1200" cap="none" spc="0" normalizeH="0" baseline="0" noProof="0" dirty="0">
              <a:ln>
                <a:noFill/>
              </a:ln>
              <a:solidFill>
                <a:schemeClr val="accent1">
                  <a:lumMod val="75000"/>
                </a:schemeClr>
              </a:solidFill>
              <a:effectLst/>
              <a:uLnTx/>
              <a:uFillTx/>
              <a:latin typeface="Calibri"/>
              <a:ea typeface="+mn-ea"/>
              <a:cs typeface="+mn-cs"/>
            </a:endParaRPr>
          </a:p>
        </p:txBody>
      </p:sp>
      <p:sp>
        <p:nvSpPr>
          <p:cNvPr id="8" name="Shape 10">
            <a:extLst>
              <a:ext uri="{FF2B5EF4-FFF2-40B4-BE49-F238E27FC236}">
                <a16:creationId xmlns:a16="http://schemas.microsoft.com/office/drawing/2014/main" id="{E4AED9E6-7A1C-4D81-B3A4-B736F5E16130}"/>
              </a:ext>
            </a:extLst>
          </p:cNvPr>
          <p:cNvSpPr/>
          <p:nvPr/>
        </p:nvSpPr>
        <p:spPr>
          <a:xfrm>
            <a:off x="8064693" y="1371600"/>
            <a:ext cx="2748534" cy="1038224"/>
          </a:xfrm>
          <a:prstGeom prst="roundRect">
            <a:avLst>
              <a:gd name="adj" fmla="val 5714"/>
            </a:avLst>
          </a:prstGeom>
          <a:solidFill>
            <a:schemeClr val="tx2">
              <a:lumMod val="40000"/>
              <a:lumOff val="60000"/>
            </a:schemeClr>
          </a:solidFill>
          <a:ln w="9525">
            <a:solidFill>
              <a:srgbClr val="DAD6CC"/>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Once</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Shape 22">
            <a:extLst>
              <a:ext uri="{FF2B5EF4-FFF2-40B4-BE49-F238E27FC236}">
                <a16:creationId xmlns:a16="http://schemas.microsoft.com/office/drawing/2014/main" id="{85119A8D-C853-441F-A4E9-49B07B197C08}"/>
              </a:ext>
            </a:extLst>
          </p:cNvPr>
          <p:cNvSpPr/>
          <p:nvPr/>
        </p:nvSpPr>
        <p:spPr>
          <a:xfrm>
            <a:off x="1451846" y="4833963"/>
            <a:ext cx="9288307" cy="742548"/>
          </a:xfrm>
          <a:prstGeom prst="roundRect">
            <a:avLst>
              <a:gd name="adj" fmla="val 8333"/>
            </a:avLst>
          </a:prstGeom>
          <a:solidFill>
            <a:schemeClr val="accent1">
              <a:lumMod val="40000"/>
              <a:lumOff val="60000"/>
            </a:schemeClr>
          </a:solidFill>
          <a:ln w="9525">
            <a:solidFill>
              <a:srgbClr val="E4EDEE"/>
            </a:solidFill>
            <a:prstDash val="solid"/>
          </a:ln>
        </p:spPr>
        <p:txBody>
          <a:bodyPr/>
          <a:lstStyle/>
          <a:p>
            <a:pPr defTabSz="457200"/>
            <a:endParaRPr lang="en-US" sz="1500" b="1" dirty="0">
              <a:solidFill>
                <a:srgbClr val="16293C"/>
              </a:solidFill>
              <a:latin typeface="Calibri" pitchFamily="34" charset="0"/>
              <a:ea typeface="Calibri" pitchFamily="34" charset="-122"/>
              <a:cs typeface="Calibri" pitchFamily="34" charset="-120"/>
            </a:endParaRPr>
          </a:p>
          <a:p>
            <a:pPr defTabSz="457200"/>
            <a:r>
              <a:rPr lang="en-US" sz="1500" b="1" dirty="0">
                <a:solidFill>
                  <a:srgbClr val="16293C"/>
                </a:solidFill>
                <a:latin typeface="Calibri" pitchFamily="34" charset="0"/>
                <a:ea typeface="Calibri" pitchFamily="34" charset="-122"/>
                <a:cs typeface="Calibri" pitchFamily="34" charset="-120"/>
              </a:rPr>
              <a:t>         Inherited risk is not untreatable risk. You cannot change the </a:t>
            </a:r>
            <a:r>
              <a:rPr lang="en-US" sz="1500" b="1" dirty="0" err="1">
                <a:solidFill>
                  <a:srgbClr val="16293C"/>
                </a:solidFill>
                <a:latin typeface="Calibri" pitchFamily="34" charset="0"/>
                <a:ea typeface="Calibri" pitchFamily="34" charset="-122"/>
                <a:cs typeface="Calibri" pitchFamily="34" charset="-120"/>
              </a:rPr>
              <a:t>Lp</a:t>
            </a:r>
            <a:r>
              <a:rPr lang="en-US" sz="1500" b="1" dirty="0">
                <a:solidFill>
                  <a:srgbClr val="16293C"/>
                </a:solidFill>
                <a:latin typeface="Calibri" pitchFamily="34" charset="0"/>
                <a:ea typeface="Calibri" pitchFamily="34" charset="-122"/>
                <a:cs typeface="Calibri" pitchFamily="34" charset="-120"/>
              </a:rPr>
              <a:t>(a) — you change everything around it.</a:t>
            </a:r>
            <a:endParaRPr lang="en-US" sz="1500" dirty="0"/>
          </a:p>
          <a:p>
            <a:pPr defTabSz="457200"/>
            <a:endParaRPr lang="en-US" dirty="0">
              <a:solidFill>
                <a:prstClr val="black"/>
              </a:solidFill>
              <a:latin typeface="Calibri"/>
            </a:endParaRPr>
          </a:p>
        </p:txBody>
      </p:sp>
      <p:sp>
        <p:nvSpPr>
          <p:cNvPr id="10" name="TextBox 9">
            <a:extLst>
              <a:ext uri="{FF2B5EF4-FFF2-40B4-BE49-F238E27FC236}">
                <a16:creationId xmlns:a16="http://schemas.microsoft.com/office/drawing/2014/main" id="{8379ADE6-E022-423A-AD78-67FA04BC9620}"/>
              </a:ext>
            </a:extLst>
          </p:cNvPr>
          <p:cNvSpPr txBox="1"/>
          <p:nvPr/>
        </p:nvSpPr>
        <p:spPr>
          <a:xfrm>
            <a:off x="1003935" y="3531503"/>
            <a:ext cx="3025140" cy="923330"/>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At least once in adulthood. If you cannot do everyone, start with premature disease, a strong family history, or a treatment decision that is finely balanced</a:t>
            </a:r>
            <a:r>
              <a:rPr lang="en-US" sz="1800" dirty="0">
                <a:solidFill>
                  <a:srgbClr val="6B7580"/>
                </a:solidFill>
                <a:latin typeface="Calibri" pitchFamily="34" charset="0"/>
                <a:ea typeface="Calibri" pitchFamily="34" charset="-122"/>
                <a:cs typeface="Calibri" pitchFamily="34" charset="-120"/>
              </a:rPr>
              <a:t>.</a:t>
            </a:r>
            <a:endParaRPr lang="en-US" sz="1800" dirty="0"/>
          </a:p>
        </p:txBody>
      </p:sp>
      <p:sp>
        <p:nvSpPr>
          <p:cNvPr id="11" name="TextBox 10">
            <a:extLst>
              <a:ext uri="{FF2B5EF4-FFF2-40B4-BE49-F238E27FC236}">
                <a16:creationId xmlns:a16="http://schemas.microsoft.com/office/drawing/2014/main" id="{E834CF55-04C6-468B-8636-110DBA5A48CF}"/>
              </a:ext>
            </a:extLst>
          </p:cNvPr>
          <p:cNvSpPr txBox="1"/>
          <p:nvPr/>
        </p:nvSpPr>
        <p:spPr>
          <a:xfrm>
            <a:off x="1003935" y="2747830"/>
            <a:ext cx="643890" cy="461665"/>
          </a:xfrm>
          <a:prstGeom prst="rect">
            <a:avLst/>
          </a:prstGeom>
          <a:noFill/>
        </p:spPr>
        <p:txBody>
          <a:bodyPr wrap="square" rtlCol="0">
            <a:spAutoFit/>
          </a:bodyPr>
          <a:lstStyle/>
          <a:p>
            <a:r>
              <a:rPr lang="en-US" sz="2400" b="1" dirty="0">
                <a:solidFill>
                  <a:srgbClr val="3F7F8A"/>
                </a:solidFill>
                <a:latin typeface="Calibri" pitchFamily="34" charset="0"/>
                <a:ea typeface="Calibri" pitchFamily="34" charset="-122"/>
                <a:cs typeface="Calibri" pitchFamily="34" charset="-120"/>
              </a:rPr>
              <a:t>01</a:t>
            </a:r>
            <a:endParaRPr lang="en-IE" sz="2400" dirty="0"/>
          </a:p>
        </p:txBody>
      </p:sp>
      <p:sp>
        <p:nvSpPr>
          <p:cNvPr id="12" name="TextBox 11">
            <a:extLst>
              <a:ext uri="{FF2B5EF4-FFF2-40B4-BE49-F238E27FC236}">
                <a16:creationId xmlns:a16="http://schemas.microsoft.com/office/drawing/2014/main" id="{2061D6F5-7E4F-43DA-8745-13F2E512C576}"/>
              </a:ext>
            </a:extLst>
          </p:cNvPr>
          <p:cNvSpPr txBox="1"/>
          <p:nvPr/>
        </p:nvSpPr>
        <p:spPr>
          <a:xfrm>
            <a:off x="1003935" y="3194428"/>
            <a:ext cx="1156855" cy="353943"/>
          </a:xfrm>
          <a:prstGeom prst="rect">
            <a:avLst/>
          </a:prstGeom>
          <a:noFill/>
        </p:spPr>
        <p:txBody>
          <a:bodyPr wrap="none" rtlCol="0">
            <a:spAutoFit/>
          </a:bodyPr>
          <a:lstStyle/>
          <a:p>
            <a:r>
              <a:rPr lang="en-US" sz="1700" b="1" dirty="0">
                <a:solidFill>
                  <a:srgbClr val="16293C"/>
                </a:solidFill>
                <a:latin typeface="Calibri" pitchFamily="34" charset="0"/>
                <a:ea typeface="Calibri" pitchFamily="34" charset="-122"/>
                <a:cs typeface="Calibri" pitchFamily="34" charset="-120"/>
              </a:rPr>
              <a:t>Measure it</a:t>
            </a:r>
            <a:endParaRPr lang="en-IE" sz="1700" dirty="0"/>
          </a:p>
        </p:txBody>
      </p:sp>
      <p:sp>
        <p:nvSpPr>
          <p:cNvPr id="13" name="TextBox 12">
            <a:extLst>
              <a:ext uri="{FF2B5EF4-FFF2-40B4-BE49-F238E27FC236}">
                <a16:creationId xmlns:a16="http://schemas.microsoft.com/office/drawing/2014/main" id="{626946C1-D07A-4201-A4C3-9A1B44DF9639}"/>
              </a:ext>
            </a:extLst>
          </p:cNvPr>
          <p:cNvSpPr txBox="1"/>
          <p:nvPr/>
        </p:nvSpPr>
        <p:spPr>
          <a:xfrm>
            <a:off x="4534314" y="3531503"/>
            <a:ext cx="3025141" cy="830997"/>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A raised result does not get its own label. It moves this patient up a risk category — which turns a difficult judgement call into a straightforward one.</a:t>
            </a:r>
            <a:endParaRPr lang="en-US" sz="1200" dirty="0"/>
          </a:p>
        </p:txBody>
      </p:sp>
      <p:sp>
        <p:nvSpPr>
          <p:cNvPr id="14" name="TextBox 13">
            <a:extLst>
              <a:ext uri="{FF2B5EF4-FFF2-40B4-BE49-F238E27FC236}">
                <a16:creationId xmlns:a16="http://schemas.microsoft.com/office/drawing/2014/main" id="{50FC5DC0-C53A-4164-A58D-3D9AA97BB455}"/>
              </a:ext>
            </a:extLst>
          </p:cNvPr>
          <p:cNvSpPr txBox="1"/>
          <p:nvPr/>
        </p:nvSpPr>
        <p:spPr>
          <a:xfrm>
            <a:off x="4534314" y="3162171"/>
            <a:ext cx="1422697" cy="353943"/>
          </a:xfrm>
          <a:prstGeom prst="rect">
            <a:avLst/>
          </a:prstGeom>
          <a:noFill/>
        </p:spPr>
        <p:txBody>
          <a:bodyPr wrap="none" rtlCol="0">
            <a:spAutoFit/>
          </a:bodyPr>
          <a:lstStyle/>
          <a:p>
            <a:r>
              <a:rPr lang="en-US" sz="1700" b="1" dirty="0">
                <a:solidFill>
                  <a:srgbClr val="16293C"/>
                </a:solidFill>
                <a:latin typeface="Calibri" pitchFamily="34" charset="0"/>
                <a:ea typeface="Calibri" pitchFamily="34" charset="-122"/>
                <a:cs typeface="Calibri" pitchFamily="34" charset="-120"/>
              </a:rPr>
              <a:t>Move the risk</a:t>
            </a:r>
            <a:endParaRPr lang="en-US" sz="1700" dirty="0"/>
          </a:p>
        </p:txBody>
      </p:sp>
      <p:sp>
        <p:nvSpPr>
          <p:cNvPr id="15" name="TextBox 14">
            <a:extLst>
              <a:ext uri="{FF2B5EF4-FFF2-40B4-BE49-F238E27FC236}">
                <a16:creationId xmlns:a16="http://schemas.microsoft.com/office/drawing/2014/main" id="{E89D52DD-3FB1-4B85-B3DF-0A183CA07962}"/>
              </a:ext>
            </a:extLst>
          </p:cNvPr>
          <p:cNvSpPr txBox="1"/>
          <p:nvPr/>
        </p:nvSpPr>
        <p:spPr>
          <a:xfrm>
            <a:off x="4551630" y="2732763"/>
            <a:ext cx="495649" cy="461665"/>
          </a:xfrm>
          <a:prstGeom prst="rect">
            <a:avLst/>
          </a:prstGeom>
          <a:noFill/>
        </p:spPr>
        <p:txBody>
          <a:bodyPr wrap="none" rtlCol="0">
            <a:spAutoFit/>
          </a:bodyPr>
          <a:lstStyle/>
          <a:p>
            <a:r>
              <a:rPr lang="en-US" sz="2400" b="1" dirty="0">
                <a:solidFill>
                  <a:srgbClr val="3F7F8A"/>
                </a:solidFill>
                <a:latin typeface="Calibri" pitchFamily="34" charset="0"/>
                <a:ea typeface="Calibri" pitchFamily="34" charset="-122"/>
                <a:cs typeface="Calibri" pitchFamily="34" charset="-120"/>
              </a:rPr>
              <a:t>02</a:t>
            </a:r>
            <a:endParaRPr lang="en-US" sz="2400" dirty="0"/>
          </a:p>
        </p:txBody>
      </p:sp>
      <p:sp>
        <p:nvSpPr>
          <p:cNvPr id="16" name="TextBox 15">
            <a:extLst>
              <a:ext uri="{FF2B5EF4-FFF2-40B4-BE49-F238E27FC236}">
                <a16:creationId xmlns:a16="http://schemas.microsoft.com/office/drawing/2014/main" id="{70D389B5-64A0-430D-82A6-1E51DAEB1F0B}"/>
              </a:ext>
            </a:extLst>
          </p:cNvPr>
          <p:cNvSpPr txBox="1"/>
          <p:nvPr/>
        </p:nvSpPr>
        <p:spPr>
          <a:xfrm>
            <a:off x="8064693" y="3531503"/>
            <a:ext cx="2748534" cy="830997"/>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There is no </a:t>
            </a:r>
            <a:r>
              <a:rPr lang="en-US" sz="1200" dirty="0" err="1">
                <a:solidFill>
                  <a:srgbClr val="6B7580"/>
                </a:solidFill>
                <a:latin typeface="Calibri" pitchFamily="34" charset="0"/>
                <a:ea typeface="Calibri" pitchFamily="34" charset="-122"/>
                <a:cs typeface="Calibri" pitchFamily="34" charset="-120"/>
              </a:rPr>
              <a:t>Lp</a:t>
            </a:r>
            <a:r>
              <a:rPr lang="en-US" sz="1200" dirty="0">
                <a:solidFill>
                  <a:srgbClr val="6B7580"/>
                </a:solidFill>
                <a:latin typeface="Calibri" pitchFamily="34" charset="0"/>
                <a:ea typeface="Calibri" pitchFamily="34" charset="-122"/>
                <a:cs typeface="Calibri" pitchFamily="34" charset="-120"/>
              </a:rPr>
              <a:t>(a) drug. So you go harder on the LDL, the blood pressure and the smoking — and you offer the test to first-degree relatives.</a:t>
            </a:r>
            <a:endParaRPr lang="en-US" sz="1200" dirty="0"/>
          </a:p>
        </p:txBody>
      </p:sp>
      <p:sp>
        <p:nvSpPr>
          <p:cNvPr id="17" name="TextBox 16">
            <a:extLst>
              <a:ext uri="{FF2B5EF4-FFF2-40B4-BE49-F238E27FC236}">
                <a16:creationId xmlns:a16="http://schemas.microsoft.com/office/drawing/2014/main" id="{6DCFDC15-BE62-4AE8-A71B-76ACFA8E16A6}"/>
              </a:ext>
            </a:extLst>
          </p:cNvPr>
          <p:cNvSpPr txBox="1"/>
          <p:nvPr/>
        </p:nvSpPr>
        <p:spPr>
          <a:xfrm>
            <a:off x="8064693" y="3155095"/>
            <a:ext cx="1902572" cy="353943"/>
          </a:xfrm>
          <a:prstGeom prst="rect">
            <a:avLst/>
          </a:prstGeom>
          <a:noFill/>
        </p:spPr>
        <p:txBody>
          <a:bodyPr wrap="none" rtlCol="0">
            <a:spAutoFit/>
          </a:bodyPr>
          <a:lstStyle/>
          <a:p>
            <a:r>
              <a:rPr lang="en-US" sz="1700" b="1" dirty="0">
                <a:solidFill>
                  <a:srgbClr val="16293C"/>
                </a:solidFill>
                <a:latin typeface="Calibri" pitchFamily="34" charset="0"/>
                <a:ea typeface="Calibri" pitchFamily="34" charset="-122"/>
                <a:cs typeface="Calibri" pitchFamily="34" charset="-120"/>
              </a:rPr>
              <a:t>Treat what you can</a:t>
            </a:r>
            <a:endParaRPr lang="en-US" sz="1700" dirty="0"/>
          </a:p>
        </p:txBody>
      </p:sp>
      <p:sp>
        <p:nvSpPr>
          <p:cNvPr id="18" name="TextBox 17">
            <a:extLst>
              <a:ext uri="{FF2B5EF4-FFF2-40B4-BE49-F238E27FC236}">
                <a16:creationId xmlns:a16="http://schemas.microsoft.com/office/drawing/2014/main" id="{E1E59F54-5DE6-4D86-9B32-D7B620144BF4}"/>
              </a:ext>
            </a:extLst>
          </p:cNvPr>
          <p:cNvSpPr txBox="1"/>
          <p:nvPr/>
        </p:nvSpPr>
        <p:spPr>
          <a:xfrm>
            <a:off x="8101843" y="2726536"/>
            <a:ext cx="495649" cy="461665"/>
          </a:xfrm>
          <a:prstGeom prst="rect">
            <a:avLst/>
          </a:prstGeom>
          <a:noFill/>
        </p:spPr>
        <p:txBody>
          <a:bodyPr wrap="none" rtlCol="0">
            <a:spAutoFit/>
          </a:bodyPr>
          <a:lstStyle/>
          <a:p>
            <a:r>
              <a:rPr lang="en-US" sz="2400" b="1" dirty="0">
                <a:solidFill>
                  <a:srgbClr val="3F7F8A"/>
                </a:solidFill>
                <a:latin typeface="Calibri" pitchFamily="34" charset="0"/>
                <a:ea typeface="Calibri" pitchFamily="34" charset="-122"/>
                <a:cs typeface="Calibri" pitchFamily="34" charset="-120"/>
              </a:rPr>
              <a:t>03</a:t>
            </a:r>
            <a:endParaRPr lang="en-IE" sz="2400" dirty="0"/>
          </a:p>
        </p:txBody>
      </p:sp>
      <p:sp>
        <p:nvSpPr>
          <p:cNvPr id="19" name="TextBox 18">
            <a:extLst>
              <a:ext uri="{FF2B5EF4-FFF2-40B4-BE49-F238E27FC236}">
                <a16:creationId xmlns:a16="http://schemas.microsoft.com/office/drawing/2014/main" id="{1FB299FB-8B61-41BA-BA35-0263A238DFE9}"/>
              </a:ext>
            </a:extLst>
          </p:cNvPr>
          <p:cNvSpPr txBox="1"/>
          <p:nvPr/>
        </p:nvSpPr>
        <p:spPr>
          <a:xfrm>
            <a:off x="1273859" y="1849397"/>
            <a:ext cx="2421625" cy="307777"/>
          </a:xfrm>
          <a:prstGeom prst="rect">
            <a:avLst/>
          </a:prstGeom>
          <a:noFill/>
        </p:spPr>
        <p:txBody>
          <a:bodyPr wrap="none" rtlCol="0">
            <a:spAutoFit/>
          </a:bodyPr>
          <a:lstStyle/>
          <a:p>
            <a:r>
              <a:rPr lang="en-US" sz="1400" dirty="0">
                <a:solidFill>
                  <a:srgbClr val="16293C"/>
                </a:solidFill>
                <a:latin typeface="Calibri" pitchFamily="34" charset="0"/>
                <a:ea typeface="Calibri" pitchFamily="34" charset="-122"/>
                <a:cs typeface="Calibri" pitchFamily="34" charset="-120"/>
              </a:rPr>
              <a:t>adults are above the threshold</a:t>
            </a:r>
            <a:endParaRPr lang="en-US" sz="1400" dirty="0"/>
          </a:p>
        </p:txBody>
      </p:sp>
      <p:sp>
        <p:nvSpPr>
          <p:cNvPr id="20" name="TextBox 19">
            <a:extLst>
              <a:ext uri="{FF2B5EF4-FFF2-40B4-BE49-F238E27FC236}">
                <a16:creationId xmlns:a16="http://schemas.microsoft.com/office/drawing/2014/main" id="{2AA302C5-DC3F-4E1F-8566-26C1C7452872}"/>
              </a:ext>
            </a:extLst>
          </p:cNvPr>
          <p:cNvSpPr txBox="1"/>
          <p:nvPr/>
        </p:nvSpPr>
        <p:spPr>
          <a:xfrm>
            <a:off x="4695252" y="1849397"/>
            <a:ext cx="2550698" cy="307777"/>
          </a:xfrm>
          <a:prstGeom prst="rect">
            <a:avLst/>
          </a:prstGeom>
          <a:noFill/>
        </p:spPr>
        <p:txBody>
          <a:bodyPr wrap="none" rtlCol="0">
            <a:spAutoFit/>
          </a:bodyPr>
          <a:lstStyle/>
          <a:p>
            <a:r>
              <a:rPr lang="en-US" sz="1400" dirty="0">
                <a:solidFill>
                  <a:srgbClr val="16293C"/>
                </a:solidFill>
                <a:latin typeface="Calibri" pitchFamily="34" charset="0"/>
                <a:ea typeface="Calibri" pitchFamily="34" charset="-122"/>
                <a:cs typeface="Calibri" pitchFamily="34" charset="-120"/>
              </a:rPr>
              <a:t>of those with premature disease</a:t>
            </a:r>
            <a:endParaRPr lang="en-US" sz="1400" dirty="0"/>
          </a:p>
        </p:txBody>
      </p:sp>
      <p:sp>
        <p:nvSpPr>
          <p:cNvPr id="21" name="TextBox 20">
            <a:extLst>
              <a:ext uri="{FF2B5EF4-FFF2-40B4-BE49-F238E27FC236}">
                <a16:creationId xmlns:a16="http://schemas.microsoft.com/office/drawing/2014/main" id="{A0E59F34-9BCF-489C-9568-2C00E732A4BA}"/>
              </a:ext>
            </a:extLst>
          </p:cNvPr>
          <p:cNvSpPr txBox="1"/>
          <p:nvPr/>
        </p:nvSpPr>
        <p:spPr>
          <a:xfrm>
            <a:off x="8246934" y="1818619"/>
            <a:ext cx="2384051" cy="369332"/>
          </a:xfrm>
          <a:prstGeom prst="rect">
            <a:avLst/>
          </a:prstGeom>
          <a:noFill/>
        </p:spPr>
        <p:txBody>
          <a:bodyPr wrap="none" rtlCol="0">
            <a:spAutoFit/>
          </a:bodyPr>
          <a:lstStyle/>
          <a:p>
            <a:r>
              <a:rPr lang="en-US" sz="1400" dirty="0">
                <a:solidFill>
                  <a:srgbClr val="16293C"/>
                </a:solidFill>
                <a:latin typeface="Calibri" pitchFamily="34" charset="0"/>
                <a:ea typeface="Calibri" pitchFamily="34" charset="-122"/>
                <a:cs typeface="Calibri" pitchFamily="34" charset="-120"/>
              </a:rPr>
              <a:t>in a lifetime. It never changes</a:t>
            </a:r>
            <a:r>
              <a:rPr lang="en-US" sz="1800" dirty="0">
                <a:solidFill>
                  <a:srgbClr val="16293C"/>
                </a:solidFill>
                <a:latin typeface="Calibri" pitchFamily="34" charset="0"/>
                <a:ea typeface="Calibri" pitchFamily="34" charset="-122"/>
                <a:cs typeface="Calibri" pitchFamily="34" charset="-120"/>
              </a:rPr>
              <a:t>.</a:t>
            </a:r>
            <a:endParaRPr lang="en-US" sz="1800" dirty="0"/>
          </a:p>
        </p:txBody>
      </p:sp>
    </p:spTree>
    <p:extLst>
      <p:ext uri="{BB962C8B-B14F-4D97-AF65-F5344CB8AC3E}">
        <p14:creationId xmlns:p14="http://schemas.microsoft.com/office/powerpoint/2010/main" val="1544664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25212E-88E4-4674-A8C5-17D2A04946B2}"/>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B3F352CA-31DF-4794-A6E3-6B954C9115CE}"/>
              </a:ext>
            </a:extLst>
          </p:cNvPr>
          <p:cNvSpPr>
            <a:spLocks noGrp="1"/>
          </p:cNvSpPr>
          <p:nvPr>
            <p:ph type="sldNum" sz="quarter" idx="12"/>
          </p:nvPr>
        </p:nvSpPr>
        <p:spPr/>
        <p:txBody>
          <a:bodyPr/>
          <a:lstStyle/>
          <a:p>
            <a:fld id="{8261ACF1-7EB5-A94B-A38A-B3243CD45D89}" type="slidenum">
              <a:rPr lang="en-US" smtClean="0"/>
              <a:t>8</a:t>
            </a:fld>
            <a:endParaRPr lang="en-US"/>
          </a:p>
        </p:txBody>
      </p:sp>
      <p:sp>
        <p:nvSpPr>
          <p:cNvPr id="4" name="Title 3">
            <a:extLst>
              <a:ext uri="{FF2B5EF4-FFF2-40B4-BE49-F238E27FC236}">
                <a16:creationId xmlns:a16="http://schemas.microsoft.com/office/drawing/2014/main" id="{EBDE32E1-1810-41B4-9F26-F25CE2E35B37}"/>
              </a:ext>
            </a:extLst>
          </p:cNvPr>
          <p:cNvSpPr>
            <a:spLocks noGrp="1"/>
          </p:cNvSpPr>
          <p:nvPr>
            <p:ph type="title"/>
          </p:nvPr>
        </p:nvSpPr>
        <p:spPr>
          <a:xfrm>
            <a:off x="679257" y="114356"/>
            <a:ext cx="10972800" cy="851092"/>
          </a:xfrm>
        </p:spPr>
        <p:txBody>
          <a:bodyPr>
            <a:normAutofit/>
          </a:bodyPr>
          <a:lstStyle/>
          <a:p>
            <a:r>
              <a:rPr lang="en-IE" sz="2000" dirty="0"/>
              <a:t>One test, once in a lifetime – and what to do with the answer</a:t>
            </a:r>
          </a:p>
        </p:txBody>
      </p:sp>
      <p:sp>
        <p:nvSpPr>
          <p:cNvPr id="5" name="TextBox 4">
            <a:extLst>
              <a:ext uri="{FF2B5EF4-FFF2-40B4-BE49-F238E27FC236}">
                <a16:creationId xmlns:a16="http://schemas.microsoft.com/office/drawing/2014/main" id="{F08C9313-A362-42D0-8DE3-BDE9766D86FE}"/>
              </a:ext>
            </a:extLst>
          </p:cNvPr>
          <p:cNvSpPr txBox="1"/>
          <p:nvPr/>
        </p:nvSpPr>
        <p:spPr>
          <a:xfrm>
            <a:off x="1435207" y="1194164"/>
            <a:ext cx="7045455" cy="307777"/>
          </a:xfrm>
          <a:prstGeom prst="rect">
            <a:avLst/>
          </a:prstGeom>
          <a:noFill/>
        </p:spPr>
        <p:txBody>
          <a:bodyPr wrap="none" rtlCol="0">
            <a:spAutoFit/>
          </a:bodyPr>
          <a:lstStyle/>
          <a:p>
            <a:r>
              <a:rPr lang="en-US" sz="1400" i="1" dirty="0">
                <a:solidFill>
                  <a:schemeClr val="accent1"/>
                </a:solidFill>
                <a:latin typeface="Calibri" pitchFamily="34" charset="0"/>
                <a:ea typeface="Calibri" pitchFamily="34" charset="-122"/>
                <a:cs typeface="Calibri" pitchFamily="34" charset="-120"/>
              </a:rPr>
              <a:t>About 1 in 5 adults has a raised level — and the test is already on the form you use every day.</a:t>
            </a:r>
            <a:endParaRPr lang="en-US" sz="1400" dirty="0">
              <a:solidFill>
                <a:schemeClr val="accent1"/>
              </a:solidFill>
            </a:endParaRPr>
          </a:p>
        </p:txBody>
      </p:sp>
      <p:sp>
        <p:nvSpPr>
          <p:cNvPr id="6" name="Shape 3">
            <a:extLst>
              <a:ext uri="{FF2B5EF4-FFF2-40B4-BE49-F238E27FC236}">
                <a16:creationId xmlns:a16="http://schemas.microsoft.com/office/drawing/2014/main" id="{C445D43B-814C-4755-924A-704445F4B0FA}"/>
              </a:ext>
            </a:extLst>
          </p:cNvPr>
          <p:cNvSpPr/>
          <p:nvPr/>
        </p:nvSpPr>
        <p:spPr>
          <a:xfrm>
            <a:off x="1550435" y="1821751"/>
            <a:ext cx="4149090" cy="1508760"/>
          </a:xfrm>
          <a:prstGeom prst="roundRect">
            <a:avLst>
              <a:gd name="adj" fmla="val 4545"/>
            </a:avLst>
          </a:prstGeom>
          <a:solidFill>
            <a:srgbClr val="F1F4F6"/>
          </a:solidFill>
          <a:ln w="12700">
            <a:solidFill>
              <a:srgbClr val="DCE4E9"/>
            </a:solidFill>
            <a:prstDash val="solid"/>
          </a:ln>
        </p:spPr>
        <p:txBody>
          <a:bodyPr/>
          <a:lstStyle/>
          <a:p>
            <a:pPr defTabSz="457200"/>
            <a:endParaRPr lang="en-US" sz="1350">
              <a:solidFill>
                <a:prstClr val="black"/>
              </a:solidFill>
              <a:latin typeface="Calibri"/>
            </a:endParaRPr>
          </a:p>
        </p:txBody>
      </p:sp>
      <p:sp>
        <p:nvSpPr>
          <p:cNvPr id="7" name="Shape 7">
            <a:extLst>
              <a:ext uri="{FF2B5EF4-FFF2-40B4-BE49-F238E27FC236}">
                <a16:creationId xmlns:a16="http://schemas.microsoft.com/office/drawing/2014/main" id="{80D57396-5658-4909-9147-64BBE933D05E}"/>
              </a:ext>
            </a:extLst>
          </p:cNvPr>
          <p:cNvSpPr/>
          <p:nvPr/>
        </p:nvSpPr>
        <p:spPr>
          <a:xfrm>
            <a:off x="1550435" y="3536679"/>
            <a:ext cx="4149090" cy="301752"/>
          </a:xfrm>
          <a:prstGeom prst="roundRect">
            <a:avLst>
              <a:gd name="adj" fmla="val 11364"/>
            </a:avLst>
          </a:prstGeom>
          <a:solidFill>
            <a:srgbClr val="F1F4F6"/>
          </a:solidFill>
          <a:ln w="12700">
            <a:solidFill>
              <a:srgbClr val="DCE4E9"/>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6E8493"/>
                </a:solidFill>
                <a:effectLst/>
                <a:uLnTx/>
                <a:uFillTx/>
                <a:latin typeface="Calibri" pitchFamily="34" charset="0"/>
                <a:ea typeface="Calibri" pitchFamily="34" charset="-122"/>
                <a:cs typeface="Calibri" pitchFamily="34" charset="-120"/>
              </a:rPr>
              <a:t>Below 30 mg/dL  </a:t>
            </a:r>
            <a:r>
              <a:rPr kumimoji="0" lang="en-US" sz="1000" b="0" i="0" u="none" strike="noStrike" kern="1200" cap="none" spc="0" normalizeH="0" baseline="0" noProof="0" dirty="0">
                <a:ln>
                  <a:noFill/>
                </a:ln>
                <a:solidFill>
                  <a:srgbClr val="5D6B78"/>
                </a:solidFill>
                <a:effectLst/>
                <a:uLnTx/>
                <a:uFillTx/>
                <a:latin typeface="Calibri" pitchFamily="34" charset="0"/>
                <a:ea typeface="Calibri" pitchFamily="34" charset="-122"/>
                <a:cs typeface="Calibri" pitchFamily="34" charset="-120"/>
              </a:rPr>
              <a:t>(&lt;62 nmol/L)   ·   </a:t>
            </a:r>
            <a:r>
              <a:rPr kumimoji="0" lang="en-US" sz="1000" b="0"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Normal. No action, no repeat.</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Shape 9">
            <a:extLst>
              <a:ext uri="{FF2B5EF4-FFF2-40B4-BE49-F238E27FC236}">
                <a16:creationId xmlns:a16="http://schemas.microsoft.com/office/drawing/2014/main" id="{D2E43CA3-644F-4262-B92D-1ECB10270F20}"/>
              </a:ext>
            </a:extLst>
          </p:cNvPr>
          <p:cNvSpPr/>
          <p:nvPr/>
        </p:nvSpPr>
        <p:spPr>
          <a:xfrm>
            <a:off x="1550435" y="4134859"/>
            <a:ext cx="4149090" cy="301752"/>
          </a:xfrm>
          <a:prstGeom prst="roundRect">
            <a:avLst>
              <a:gd name="adj" fmla="val 11364"/>
            </a:avLst>
          </a:prstGeom>
          <a:solidFill>
            <a:srgbClr val="FAF1DC"/>
          </a:solidFill>
          <a:ln w="12700">
            <a:solidFill>
              <a:srgbClr val="FAF1DC"/>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BE8C1F"/>
                </a:solidFill>
                <a:effectLst/>
                <a:uLnTx/>
                <a:uFillTx/>
                <a:latin typeface="Calibri" pitchFamily="34" charset="0"/>
                <a:ea typeface="Calibri" pitchFamily="34" charset="-122"/>
                <a:cs typeface="Calibri" pitchFamily="34" charset="-120"/>
              </a:rPr>
              <a:t>30–50 mg/dL  </a:t>
            </a:r>
            <a:r>
              <a:rPr kumimoji="0" lang="en-US" sz="1000" b="0" i="0" u="none" strike="noStrike" kern="1200" cap="none" spc="0" normalizeH="0" baseline="0" noProof="0" dirty="0">
                <a:ln>
                  <a:noFill/>
                </a:ln>
                <a:solidFill>
                  <a:srgbClr val="5D6B78"/>
                </a:solidFill>
                <a:effectLst/>
                <a:uLnTx/>
                <a:uFillTx/>
                <a:latin typeface="Calibri" pitchFamily="34" charset="0"/>
                <a:ea typeface="Calibri" pitchFamily="34" charset="-122"/>
                <a:cs typeface="Calibri" pitchFamily="34" charset="-120"/>
              </a:rPr>
              <a:t>(62–105 nmol/L)   ·   </a:t>
            </a:r>
            <a:r>
              <a:rPr kumimoji="0" lang="en-US" sz="1000" b="0"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Risk begins to rise. Grey zone.</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Shape 11">
            <a:extLst>
              <a:ext uri="{FF2B5EF4-FFF2-40B4-BE49-F238E27FC236}">
                <a16:creationId xmlns:a16="http://schemas.microsoft.com/office/drawing/2014/main" id="{19205185-FE9C-4CDA-BFF5-D87846B841CD}"/>
              </a:ext>
            </a:extLst>
          </p:cNvPr>
          <p:cNvSpPr/>
          <p:nvPr/>
        </p:nvSpPr>
        <p:spPr>
          <a:xfrm>
            <a:off x="1550435" y="4699150"/>
            <a:ext cx="4149090" cy="301752"/>
          </a:xfrm>
          <a:prstGeom prst="roundRect">
            <a:avLst>
              <a:gd name="adj" fmla="val 11364"/>
            </a:avLst>
          </a:prstGeom>
          <a:solidFill>
            <a:srgbClr val="F6E4E5"/>
          </a:solidFill>
          <a:ln w="12700">
            <a:solidFill>
              <a:srgbClr val="F6E4E5"/>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A4343A"/>
                </a:solidFill>
                <a:effectLst/>
                <a:uLnTx/>
                <a:uFillTx/>
                <a:latin typeface="Calibri" pitchFamily="34" charset="0"/>
                <a:ea typeface="Calibri" pitchFamily="34" charset="-122"/>
                <a:cs typeface="Calibri" pitchFamily="34" charset="-120"/>
              </a:rPr>
              <a:t>Above 50 mg/dL  </a:t>
            </a:r>
            <a:r>
              <a:rPr kumimoji="0" lang="en-US" sz="1000" b="0" i="0" u="none" strike="noStrike" kern="1200" cap="none" spc="0" normalizeH="0" baseline="0" noProof="0" dirty="0">
                <a:ln>
                  <a:noFill/>
                </a:ln>
                <a:solidFill>
                  <a:srgbClr val="5D6B78"/>
                </a:solidFill>
                <a:effectLst/>
                <a:uLnTx/>
                <a:uFillTx/>
                <a:latin typeface="Calibri" pitchFamily="34" charset="0"/>
                <a:ea typeface="Calibri" pitchFamily="34" charset="-122"/>
                <a:cs typeface="Calibri" pitchFamily="34" charset="-120"/>
              </a:rPr>
              <a:t>(&gt;105 nmol/L)   ·   </a:t>
            </a:r>
            <a:r>
              <a:rPr kumimoji="0" lang="en-US" sz="1000" b="0" i="0" u="none" strike="noStrike" kern="1200" cap="none" spc="0" normalizeH="0" baseline="0" noProof="0" dirty="0">
                <a:ln>
                  <a:noFill/>
                </a:ln>
                <a:solidFill>
                  <a:srgbClr val="0E2A47"/>
                </a:solidFill>
                <a:effectLst/>
                <a:uLnTx/>
                <a:uFillTx/>
                <a:latin typeface="Calibri" pitchFamily="34" charset="0"/>
                <a:ea typeface="Calibri" pitchFamily="34" charset="-122"/>
                <a:cs typeface="Calibri" pitchFamily="34" charset="-120"/>
              </a:rPr>
              <a:t>Risk enhancer. Roughly 1 in 5 adults.</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Shape 19">
            <a:extLst>
              <a:ext uri="{FF2B5EF4-FFF2-40B4-BE49-F238E27FC236}">
                <a16:creationId xmlns:a16="http://schemas.microsoft.com/office/drawing/2014/main" id="{B813EC1C-6ED6-4F36-AD03-3BEB35C6997F}"/>
              </a:ext>
            </a:extLst>
          </p:cNvPr>
          <p:cNvSpPr/>
          <p:nvPr/>
        </p:nvSpPr>
        <p:spPr>
          <a:xfrm>
            <a:off x="6331740" y="3281393"/>
            <a:ext cx="4764885" cy="1937542"/>
          </a:xfrm>
          <a:prstGeom prst="roundRect">
            <a:avLst>
              <a:gd name="adj" fmla="val 4132"/>
            </a:avLst>
          </a:prstGeom>
          <a:solidFill>
            <a:srgbClr val="0E2A47"/>
          </a:solidFill>
          <a:ln w="6350">
            <a:solidFill>
              <a:srgbClr val="0E2A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BE8C1F"/>
                </a:solidFill>
                <a:effectLst/>
                <a:uLnTx/>
                <a:uFillTx/>
                <a:latin typeface="Calibri" pitchFamily="34" charset="0"/>
                <a:ea typeface="Calibri" pitchFamily="34" charset="-122"/>
                <a:cs typeface="Calibri" pitchFamily="34" charset="-120"/>
              </a:rPr>
              <a:t>So the result comes back high. Now what?</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Shape 22">
            <a:extLst>
              <a:ext uri="{FF2B5EF4-FFF2-40B4-BE49-F238E27FC236}">
                <a16:creationId xmlns:a16="http://schemas.microsoft.com/office/drawing/2014/main" id="{D7435B1A-8C9A-4772-8798-D2AD1D242FDD}"/>
              </a:ext>
            </a:extLst>
          </p:cNvPr>
          <p:cNvSpPr/>
          <p:nvPr/>
        </p:nvSpPr>
        <p:spPr>
          <a:xfrm>
            <a:off x="1301625" y="5403499"/>
            <a:ext cx="10060230" cy="416815"/>
          </a:xfrm>
          <a:prstGeom prst="roundRect">
            <a:avLst>
              <a:gd name="adj" fmla="val 14706"/>
            </a:avLst>
          </a:prstGeom>
          <a:solidFill>
            <a:srgbClr val="0E2A47"/>
          </a:solidFill>
          <a:ln w="6350">
            <a:solidFill>
              <a:srgbClr val="0E2A47"/>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Lp</a:t>
            </a:r>
            <a:r>
              <a:rPr kumimoji="0" lang="en-US" sz="1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 does not change what you prescribe for </a:t>
            </a:r>
            <a:r>
              <a:rPr kumimoji="0" lang="en-US" sz="1200" b="1"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Lp</a:t>
            </a:r>
            <a:r>
              <a:rPr kumimoji="0" lang="en-US" sz="1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 It changes how hard you treat everything else — and it explains the family history</a:t>
            </a:r>
            <a:r>
              <a:rPr kumimoji="0" lang="en-US" sz="11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Shape 16">
            <a:extLst>
              <a:ext uri="{FF2B5EF4-FFF2-40B4-BE49-F238E27FC236}">
                <a16:creationId xmlns:a16="http://schemas.microsoft.com/office/drawing/2014/main" id="{8C7F7036-28BE-4C96-85BF-002D6201EF3F}"/>
              </a:ext>
            </a:extLst>
          </p:cNvPr>
          <p:cNvSpPr/>
          <p:nvPr/>
        </p:nvSpPr>
        <p:spPr>
          <a:xfrm>
            <a:off x="8846392" y="1888697"/>
            <a:ext cx="2145937" cy="1117381"/>
          </a:xfrm>
          <a:prstGeom prst="roundRect">
            <a:avLst>
              <a:gd name="adj" fmla="val 7692"/>
            </a:avLst>
          </a:prstGeom>
          <a:solidFill>
            <a:schemeClr val="accent1">
              <a:lumMod val="20000"/>
              <a:lumOff val="80000"/>
            </a:schemeClr>
          </a:solidFill>
          <a:ln w="6350">
            <a:solidFill>
              <a:srgbClr val="FAF1DC"/>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chemeClr val="tx2">
                    <a:lumMod val="60000"/>
                    <a:lumOff val="40000"/>
                  </a:schemeClr>
                </a:solidFill>
                <a:effectLst/>
                <a:uLnTx/>
                <a:uFillTx/>
                <a:latin typeface="Cambria" pitchFamily="34" charset="0"/>
                <a:ea typeface="Cambria" pitchFamily="34" charset="-122"/>
                <a:cs typeface="Cambria" pitchFamily="34" charset="-120"/>
              </a:rPr>
              <a:t>1 in 3</a:t>
            </a:r>
            <a:endParaRPr kumimoji="0" lang="en-US" sz="3000" b="0" i="0" u="none" strike="noStrike" kern="1200" cap="none" spc="0" normalizeH="0" baseline="0" noProof="0" dirty="0">
              <a:ln>
                <a:noFill/>
              </a:ln>
              <a:solidFill>
                <a:schemeClr val="tx2">
                  <a:lumMod val="60000"/>
                  <a:lumOff val="40000"/>
                </a:schemeClr>
              </a:solidFill>
              <a:effectLst/>
              <a:uLnTx/>
              <a:uFillTx/>
              <a:latin typeface="Calibri"/>
              <a:ea typeface="+mn-ea"/>
              <a:cs typeface="+mn-cs"/>
            </a:endParaRPr>
          </a:p>
        </p:txBody>
      </p:sp>
      <p:sp>
        <p:nvSpPr>
          <p:cNvPr id="13" name="Shape 13">
            <a:extLst>
              <a:ext uri="{FF2B5EF4-FFF2-40B4-BE49-F238E27FC236}">
                <a16:creationId xmlns:a16="http://schemas.microsoft.com/office/drawing/2014/main" id="{56DB6382-51B9-4244-9560-02989A660596}"/>
              </a:ext>
            </a:extLst>
          </p:cNvPr>
          <p:cNvSpPr/>
          <p:nvPr/>
        </p:nvSpPr>
        <p:spPr>
          <a:xfrm>
            <a:off x="6331740" y="1888231"/>
            <a:ext cx="2145938" cy="1132730"/>
          </a:xfrm>
          <a:prstGeom prst="roundRect">
            <a:avLst>
              <a:gd name="adj" fmla="val 7692"/>
            </a:avLst>
          </a:prstGeom>
          <a:solidFill>
            <a:srgbClr val="E3F0F2"/>
          </a:solidFill>
          <a:ln w="6350">
            <a:solidFill>
              <a:srgbClr val="E3F0F2"/>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F7B8A"/>
                </a:solidFill>
                <a:effectLst/>
                <a:uLnTx/>
                <a:uFillTx/>
                <a:latin typeface="Cambria" pitchFamily="34" charset="0"/>
                <a:ea typeface="Cambria" pitchFamily="34" charset="-122"/>
                <a:cs typeface="Cambria" pitchFamily="34" charset="-120"/>
              </a:rPr>
              <a:t>1 in 5</a:t>
            </a:r>
            <a:endParaRPr kumimoji="0" lang="en-US" sz="3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92163F99-4326-489C-8A06-AD4928D43F99}"/>
              </a:ext>
            </a:extLst>
          </p:cNvPr>
          <p:cNvSpPr txBox="1"/>
          <p:nvPr/>
        </p:nvSpPr>
        <p:spPr>
          <a:xfrm>
            <a:off x="6601068" y="2411590"/>
            <a:ext cx="1658082" cy="461665"/>
          </a:xfrm>
          <a:prstGeom prst="rect">
            <a:avLst/>
          </a:prstGeom>
          <a:noFill/>
        </p:spPr>
        <p:txBody>
          <a:bodyPr wrap="none" rtlCol="0">
            <a:spAutoFit/>
          </a:bodyPr>
          <a:lstStyle/>
          <a:p>
            <a:pPr algn="ctr"/>
            <a:r>
              <a:rPr lang="en-US" sz="1200" dirty="0">
                <a:solidFill>
                  <a:srgbClr val="0E2A47"/>
                </a:solidFill>
                <a:latin typeface="Calibri" pitchFamily="34" charset="0"/>
                <a:ea typeface="Calibri" pitchFamily="34" charset="-122"/>
                <a:cs typeface="Calibri" pitchFamily="34" charset="-120"/>
              </a:rPr>
              <a:t>adults are above</a:t>
            </a:r>
            <a:endParaRPr lang="en-US" sz="1200" dirty="0"/>
          </a:p>
          <a:p>
            <a:pPr algn="ctr"/>
            <a:r>
              <a:rPr lang="en-US" sz="1200" dirty="0">
                <a:solidFill>
                  <a:srgbClr val="0E2A47"/>
                </a:solidFill>
                <a:latin typeface="Calibri" pitchFamily="34" charset="0"/>
                <a:ea typeface="Calibri" pitchFamily="34" charset="-122"/>
                <a:cs typeface="Calibri" pitchFamily="34" charset="-120"/>
              </a:rPr>
              <a:t>the 50 mg/dL threshold</a:t>
            </a:r>
            <a:endParaRPr lang="en-US" sz="1200" dirty="0"/>
          </a:p>
        </p:txBody>
      </p:sp>
      <p:sp>
        <p:nvSpPr>
          <p:cNvPr id="15" name="TextBox 14">
            <a:extLst>
              <a:ext uri="{FF2B5EF4-FFF2-40B4-BE49-F238E27FC236}">
                <a16:creationId xmlns:a16="http://schemas.microsoft.com/office/drawing/2014/main" id="{A75FAA54-C4CB-4764-9445-0C77DC738827}"/>
              </a:ext>
            </a:extLst>
          </p:cNvPr>
          <p:cNvSpPr txBox="1"/>
          <p:nvPr/>
        </p:nvSpPr>
        <p:spPr>
          <a:xfrm>
            <a:off x="9145616" y="2418332"/>
            <a:ext cx="1710019" cy="461665"/>
          </a:xfrm>
          <a:prstGeom prst="rect">
            <a:avLst/>
          </a:prstGeom>
          <a:noFill/>
        </p:spPr>
        <p:txBody>
          <a:bodyPr wrap="none" rtlCol="0">
            <a:spAutoFit/>
          </a:bodyPr>
          <a:lstStyle/>
          <a:p>
            <a:pPr algn="ctr"/>
            <a:r>
              <a:rPr lang="en-US" sz="1200" dirty="0">
                <a:solidFill>
                  <a:srgbClr val="0E2A47"/>
                </a:solidFill>
                <a:latin typeface="Calibri" pitchFamily="34" charset="0"/>
                <a:ea typeface="Calibri" pitchFamily="34" charset="-122"/>
                <a:cs typeface="Calibri" pitchFamily="34" charset="-120"/>
              </a:rPr>
              <a:t>of those with premature</a:t>
            </a:r>
            <a:endParaRPr lang="en-US" sz="1200" dirty="0"/>
          </a:p>
          <a:p>
            <a:pPr algn="ctr"/>
            <a:r>
              <a:rPr lang="en-US" sz="1200" dirty="0">
                <a:solidFill>
                  <a:srgbClr val="0E2A47"/>
                </a:solidFill>
                <a:latin typeface="Calibri" pitchFamily="34" charset="0"/>
                <a:ea typeface="Calibri" pitchFamily="34" charset="-122"/>
                <a:cs typeface="Calibri" pitchFamily="34" charset="-120"/>
              </a:rPr>
              <a:t>cardiovascular disease</a:t>
            </a:r>
            <a:endParaRPr lang="en-US" sz="1200" dirty="0"/>
          </a:p>
        </p:txBody>
      </p:sp>
      <p:sp>
        <p:nvSpPr>
          <p:cNvPr id="16" name="TextBox 15">
            <a:extLst>
              <a:ext uri="{FF2B5EF4-FFF2-40B4-BE49-F238E27FC236}">
                <a16:creationId xmlns:a16="http://schemas.microsoft.com/office/drawing/2014/main" id="{86C12606-874A-4A99-B5DC-6A91FD38E89A}"/>
              </a:ext>
            </a:extLst>
          </p:cNvPr>
          <p:cNvSpPr txBox="1"/>
          <p:nvPr/>
        </p:nvSpPr>
        <p:spPr>
          <a:xfrm>
            <a:off x="6373713" y="3522011"/>
            <a:ext cx="4618616" cy="1600438"/>
          </a:xfrm>
          <a:prstGeom prst="rect">
            <a:avLst/>
          </a:prstGeom>
          <a:noFill/>
        </p:spPr>
        <p:txBody>
          <a:bodyPr wrap="square" rtlCol="0">
            <a:spAutoFit/>
          </a:bodyPr>
          <a:lstStyle/>
          <a:p>
            <a:pPr marL="257175" indent="-257175">
              <a:spcAft>
                <a:spcPts val="375"/>
              </a:spcAft>
              <a:buSzPct val="100000"/>
              <a:buChar char="•"/>
            </a:pPr>
            <a:r>
              <a:rPr lang="en-US" sz="1100" dirty="0">
                <a:solidFill>
                  <a:srgbClr val="DCE6EE"/>
                </a:solidFill>
                <a:latin typeface="Calibri" pitchFamily="34" charset="0"/>
                <a:ea typeface="Calibri" pitchFamily="34" charset="-122"/>
                <a:cs typeface="Calibri" pitchFamily="34" charset="-120"/>
              </a:rPr>
              <a:t>It is genetic and lifelong. Diet, exercise and statins will not move it — so do not repeat the test.</a:t>
            </a:r>
            <a:endParaRPr lang="en-US" sz="1100" dirty="0"/>
          </a:p>
          <a:p>
            <a:pPr marL="257175" indent="-257175">
              <a:spcAft>
                <a:spcPts val="375"/>
              </a:spcAft>
              <a:buSzPct val="100000"/>
              <a:buChar char="•"/>
            </a:pPr>
            <a:r>
              <a:rPr lang="en-US" sz="1100" dirty="0">
                <a:solidFill>
                  <a:srgbClr val="DCE6EE"/>
                </a:solidFill>
                <a:latin typeface="Calibri" pitchFamily="34" charset="0"/>
                <a:ea typeface="Calibri" pitchFamily="34" charset="-122"/>
                <a:cs typeface="Calibri" pitchFamily="34" charset="-120"/>
              </a:rPr>
              <a:t>It moves a moderate-risk patient into the high-risk category. Treat them as such.</a:t>
            </a:r>
            <a:endParaRPr lang="en-US" sz="1100" dirty="0"/>
          </a:p>
          <a:p>
            <a:pPr marL="257175" indent="-257175">
              <a:spcAft>
                <a:spcPts val="375"/>
              </a:spcAft>
              <a:buSzPct val="100000"/>
              <a:buChar char="•"/>
            </a:pPr>
            <a:r>
              <a:rPr lang="en-US" sz="1100" dirty="0">
                <a:solidFill>
                  <a:srgbClr val="DCE6EE"/>
                </a:solidFill>
                <a:latin typeface="Calibri" pitchFamily="34" charset="0"/>
                <a:ea typeface="Calibri" pitchFamily="34" charset="-122"/>
                <a:cs typeface="Calibri" pitchFamily="34" charset="-120"/>
              </a:rPr>
              <a:t>There is no drug for </a:t>
            </a:r>
            <a:r>
              <a:rPr lang="en-US" sz="1100" dirty="0" err="1">
                <a:solidFill>
                  <a:srgbClr val="DCE6EE"/>
                </a:solidFill>
                <a:latin typeface="Calibri" pitchFamily="34" charset="0"/>
                <a:ea typeface="Calibri" pitchFamily="34" charset="-122"/>
                <a:cs typeface="Calibri" pitchFamily="34" charset="-120"/>
              </a:rPr>
              <a:t>Lp</a:t>
            </a:r>
            <a:r>
              <a:rPr lang="en-US" sz="1100" dirty="0">
                <a:solidFill>
                  <a:srgbClr val="DCE6EE"/>
                </a:solidFill>
                <a:latin typeface="Calibri" pitchFamily="34" charset="0"/>
                <a:ea typeface="Calibri" pitchFamily="34" charset="-122"/>
                <a:cs typeface="Calibri" pitchFamily="34" charset="-120"/>
              </a:rPr>
              <a:t>(a) itself. You lower the LDL harder, treat the BP, stop the smoking.</a:t>
            </a:r>
            <a:endParaRPr lang="en-US" sz="1100" dirty="0"/>
          </a:p>
          <a:p>
            <a:pPr marL="257175" indent="-257175">
              <a:spcAft>
                <a:spcPts val="375"/>
              </a:spcAft>
              <a:buSzPct val="100000"/>
              <a:buChar char="•"/>
            </a:pPr>
            <a:r>
              <a:rPr lang="en-US" sz="1100" dirty="0">
                <a:solidFill>
                  <a:srgbClr val="DCE6EE"/>
                </a:solidFill>
                <a:latin typeface="Calibri" pitchFamily="34" charset="0"/>
                <a:ea typeface="Calibri" pitchFamily="34" charset="-122"/>
                <a:cs typeface="Calibri" pitchFamily="34" charset="-120"/>
              </a:rPr>
              <a:t>Offer to test first-degree relatives. This is often the missing piece of a family history.</a:t>
            </a:r>
            <a:endParaRPr lang="en-IE" sz="1200" dirty="0"/>
          </a:p>
        </p:txBody>
      </p:sp>
      <p:sp>
        <p:nvSpPr>
          <p:cNvPr id="19" name="TextBox 18">
            <a:extLst>
              <a:ext uri="{FF2B5EF4-FFF2-40B4-BE49-F238E27FC236}">
                <a16:creationId xmlns:a16="http://schemas.microsoft.com/office/drawing/2014/main" id="{5A9E21F5-FDB6-48BD-9E2F-545151866759}"/>
              </a:ext>
            </a:extLst>
          </p:cNvPr>
          <p:cNvSpPr txBox="1"/>
          <p:nvPr/>
        </p:nvSpPr>
        <p:spPr>
          <a:xfrm>
            <a:off x="1550435" y="1864597"/>
            <a:ext cx="6100762" cy="276999"/>
          </a:xfrm>
          <a:prstGeom prst="rect">
            <a:avLst/>
          </a:prstGeom>
          <a:noFill/>
        </p:spPr>
        <p:txBody>
          <a:bodyPr wrap="square">
            <a:spAutoFit/>
          </a:bodyPr>
          <a:lstStyle/>
          <a:p>
            <a:r>
              <a:rPr lang="en-US" sz="1200" b="1" dirty="0">
                <a:solidFill>
                  <a:srgbClr val="0E2A47"/>
                </a:solidFill>
                <a:latin typeface="Calibri" pitchFamily="34" charset="0"/>
                <a:ea typeface="Calibri" pitchFamily="34" charset="-122"/>
                <a:cs typeface="Calibri" pitchFamily="34" charset="-120"/>
              </a:rPr>
              <a:t>Who should you test?</a:t>
            </a:r>
            <a:endParaRPr lang="en-US" sz="1200" dirty="0"/>
          </a:p>
        </p:txBody>
      </p:sp>
      <p:sp>
        <p:nvSpPr>
          <p:cNvPr id="20" name="TextBox 19">
            <a:extLst>
              <a:ext uri="{FF2B5EF4-FFF2-40B4-BE49-F238E27FC236}">
                <a16:creationId xmlns:a16="http://schemas.microsoft.com/office/drawing/2014/main" id="{647E5D38-16A3-4587-8F6A-8DD7DE53ED60}"/>
              </a:ext>
            </a:extLst>
          </p:cNvPr>
          <p:cNvSpPr txBox="1"/>
          <p:nvPr/>
        </p:nvSpPr>
        <p:spPr>
          <a:xfrm>
            <a:off x="1547872" y="2302985"/>
            <a:ext cx="4174541" cy="1041311"/>
          </a:xfrm>
          <a:prstGeom prst="rect">
            <a:avLst/>
          </a:prstGeom>
          <a:noFill/>
        </p:spPr>
        <p:txBody>
          <a:bodyPr wrap="none" rtlCol="0">
            <a:spAutoFit/>
          </a:bodyPr>
          <a:lstStyle/>
          <a:p>
            <a:pPr marL="257175" indent="-257175">
              <a:spcAft>
                <a:spcPts val="225"/>
              </a:spcAft>
              <a:buSzPct val="100000"/>
              <a:buChar char="•"/>
            </a:pPr>
            <a:r>
              <a:rPr lang="en-US" sz="1100" dirty="0">
                <a:solidFill>
                  <a:srgbClr val="0E2A47"/>
                </a:solidFill>
                <a:latin typeface="Calibri" pitchFamily="34" charset="0"/>
                <a:ea typeface="Calibri" pitchFamily="34" charset="-122"/>
                <a:cs typeface="Calibri" pitchFamily="34" charset="-120"/>
              </a:rPr>
              <a:t>Premature ASCVD — their own, or in a first-degree relative</a:t>
            </a:r>
            <a:endParaRPr lang="en-US" sz="1100" dirty="0"/>
          </a:p>
          <a:p>
            <a:pPr marL="257175" indent="-257175">
              <a:spcAft>
                <a:spcPts val="225"/>
              </a:spcAft>
              <a:buSzPct val="100000"/>
              <a:buChar char="•"/>
            </a:pPr>
            <a:r>
              <a:rPr lang="en-US" sz="1100" dirty="0">
                <a:solidFill>
                  <a:srgbClr val="0E2A47"/>
                </a:solidFill>
                <a:latin typeface="Calibri" pitchFamily="34" charset="0"/>
                <a:ea typeface="Calibri" pitchFamily="34" charset="-122"/>
                <a:cs typeface="Calibri" pitchFamily="34" charset="-120"/>
              </a:rPr>
              <a:t>A family history of raised </a:t>
            </a:r>
            <a:r>
              <a:rPr lang="en-US" sz="1100" dirty="0" err="1">
                <a:solidFill>
                  <a:srgbClr val="0E2A47"/>
                </a:solidFill>
                <a:latin typeface="Calibri" pitchFamily="34" charset="0"/>
                <a:ea typeface="Calibri" pitchFamily="34" charset="-122"/>
                <a:cs typeface="Calibri" pitchFamily="34" charset="-120"/>
              </a:rPr>
              <a:t>Lp</a:t>
            </a:r>
            <a:r>
              <a:rPr lang="en-US" sz="1100" dirty="0">
                <a:solidFill>
                  <a:srgbClr val="0E2A47"/>
                </a:solidFill>
                <a:latin typeface="Calibri" pitchFamily="34" charset="0"/>
                <a:ea typeface="Calibri" pitchFamily="34" charset="-122"/>
                <a:cs typeface="Calibri" pitchFamily="34" charset="-120"/>
              </a:rPr>
              <a:t>(a), or familial hypercholesterolaemia</a:t>
            </a:r>
            <a:endParaRPr lang="en-US" sz="1100" dirty="0"/>
          </a:p>
          <a:p>
            <a:pPr marL="257175" indent="-257175">
              <a:spcAft>
                <a:spcPts val="225"/>
              </a:spcAft>
              <a:buSzPct val="100000"/>
              <a:buChar char="•"/>
            </a:pPr>
            <a:r>
              <a:rPr lang="en-US" sz="1100" dirty="0">
                <a:solidFill>
                  <a:srgbClr val="0E2A47"/>
                </a:solidFill>
                <a:latin typeface="Calibri" pitchFamily="34" charset="0"/>
                <a:ea typeface="Calibri" pitchFamily="34" charset="-122"/>
                <a:cs typeface="Calibri" pitchFamily="34" charset="-120"/>
              </a:rPr>
              <a:t>Recurrent events despite an LDL that is genuinely at target</a:t>
            </a:r>
            <a:endParaRPr lang="en-US" sz="1100" dirty="0"/>
          </a:p>
          <a:p>
            <a:pPr marL="257175" indent="-257175">
              <a:spcAft>
                <a:spcPts val="225"/>
              </a:spcAft>
              <a:buSzPct val="100000"/>
              <a:buChar char="•"/>
            </a:pPr>
            <a:r>
              <a:rPr lang="en-US" sz="1100" dirty="0">
                <a:solidFill>
                  <a:srgbClr val="0E2A47"/>
                </a:solidFill>
                <a:latin typeface="Calibri" pitchFamily="34" charset="0"/>
                <a:ea typeface="Calibri" pitchFamily="34" charset="-122"/>
                <a:cs typeface="Calibri" pitchFamily="34" charset="-120"/>
              </a:rPr>
              <a:t>Moderate risk, where the statin decision is finely balanced</a:t>
            </a:r>
            <a:endParaRPr lang="en-US" sz="1100" dirty="0"/>
          </a:p>
          <a:p>
            <a:pPr marL="257175" indent="-257175">
              <a:spcAft>
                <a:spcPts val="225"/>
              </a:spcAft>
              <a:buSzPct val="100000"/>
              <a:buChar char="•"/>
            </a:pPr>
            <a:r>
              <a:rPr lang="en-US" sz="1100" dirty="0">
                <a:solidFill>
                  <a:srgbClr val="0E2A47"/>
                </a:solidFill>
                <a:latin typeface="Calibri" pitchFamily="34" charset="0"/>
                <a:ea typeface="Calibri" pitchFamily="34" charset="-122"/>
                <a:cs typeface="Calibri" pitchFamily="34" charset="-120"/>
              </a:rPr>
              <a:t>Calcific aortic stenosis — </a:t>
            </a:r>
            <a:r>
              <a:rPr lang="en-US" sz="1100" dirty="0" err="1">
                <a:solidFill>
                  <a:srgbClr val="0E2A47"/>
                </a:solidFill>
                <a:latin typeface="Calibri" pitchFamily="34" charset="0"/>
                <a:ea typeface="Calibri" pitchFamily="34" charset="-122"/>
                <a:cs typeface="Calibri" pitchFamily="34" charset="-120"/>
              </a:rPr>
              <a:t>Lp</a:t>
            </a:r>
            <a:r>
              <a:rPr lang="en-US" sz="1100" dirty="0">
                <a:solidFill>
                  <a:srgbClr val="0E2A47"/>
                </a:solidFill>
                <a:latin typeface="Calibri" pitchFamily="34" charset="0"/>
                <a:ea typeface="Calibri" pitchFamily="34" charset="-122"/>
                <a:cs typeface="Calibri" pitchFamily="34" charset="-120"/>
              </a:rPr>
              <a:t>(a) drives that too</a:t>
            </a:r>
            <a:endParaRPr lang="en-US" sz="1100" dirty="0"/>
          </a:p>
        </p:txBody>
      </p:sp>
      <p:sp>
        <p:nvSpPr>
          <p:cNvPr id="21" name="TextBox 20">
            <a:extLst>
              <a:ext uri="{FF2B5EF4-FFF2-40B4-BE49-F238E27FC236}">
                <a16:creationId xmlns:a16="http://schemas.microsoft.com/office/drawing/2014/main" id="{7D9C0747-20C7-49ED-A333-F3011F392053}"/>
              </a:ext>
            </a:extLst>
          </p:cNvPr>
          <p:cNvSpPr txBox="1"/>
          <p:nvPr/>
        </p:nvSpPr>
        <p:spPr>
          <a:xfrm>
            <a:off x="1550435" y="2070765"/>
            <a:ext cx="4062331" cy="246221"/>
          </a:xfrm>
          <a:prstGeom prst="rect">
            <a:avLst/>
          </a:prstGeom>
          <a:noFill/>
        </p:spPr>
        <p:txBody>
          <a:bodyPr wrap="none" rtlCol="0">
            <a:spAutoFit/>
          </a:bodyPr>
          <a:lstStyle/>
          <a:p>
            <a:r>
              <a:rPr lang="en-US" sz="1000" i="1" dirty="0">
                <a:solidFill>
                  <a:schemeClr val="accent1"/>
                </a:solidFill>
                <a:latin typeface="Calibri" pitchFamily="34" charset="0"/>
                <a:ea typeface="Calibri" pitchFamily="34" charset="-122"/>
                <a:cs typeface="Calibri" pitchFamily="34" charset="-120"/>
              </a:rPr>
              <a:t>Every adult, at least once — ESC/EAS 2025, Class </a:t>
            </a:r>
            <a:r>
              <a:rPr lang="en-US" sz="1000" i="1" dirty="0" err="1">
                <a:solidFill>
                  <a:schemeClr val="accent1"/>
                </a:solidFill>
                <a:latin typeface="Calibri" pitchFamily="34" charset="0"/>
                <a:ea typeface="Calibri" pitchFamily="34" charset="-122"/>
                <a:cs typeface="Calibri" pitchFamily="34" charset="-120"/>
              </a:rPr>
              <a:t>IIa</a:t>
            </a:r>
            <a:r>
              <a:rPr lang="en-US" sz="1000" i="1" dirty="0">
                <a:solidFill>
                  <a:schemeClr val="accent1"/>
                </a:solidFill>
                <a:latin typeface="Calibri" pitchFamily="34" charset="0"/>
                <a:ea typeface="Calibri" pitchFamily="34" charset="-122"/>
                <a:cs typeface="Calibri" pitchFamily="34" charset="-120"/>
              </a:rPr>
              <a:t>. In practice, start with:</a:t>
            </a:r>
            <a:endParaRPr lang="en-US" sz="1000" dirty="0">
              <a:solidFill>
                <a:schemeClr val="accent1"/>
              </a:solidFill>
            </a:endParaRPr>
          </a:p>
        </p:txBody>
      </p:sp>
      <p:sp>
        <p:nvSpPr>
          <p:cNvPr id="22" name="TextBox 21">
            <a:extLst>
              <a:ext uri="{FF2B5EF4-FFF2-40B4-BE49-F238E27FC236}">
                <a16:creationId xmlns:a16="http://schemas.microsoft.com/office/drawing/2014/main" id="{6395F956-2055-4718-A162-B40732B5FAC2}"/>
              </a:ext>
            </a:extLst>
          </p:cNvPr>
          <p:cNvSpPr txBox="1"/>
          <p:nvPr/>
        </p:nvSpPr>
        <p:spPr>
          <a:xfrm>
            <a:off x="1435207" y="5956343"/>
            <a:ext cx="9793065" cy="215444"/>
          </a:xfrm>
          <a:prstGeom prst="rect">
            <a:avLst/>
          </a:prstGeom>
          <a:noFill/>
        </p:spPr>
        <p:txBody>
          <a:bodyPr wrap="none" rtlCol="0">
            <a:spAutoFit/>
          </a:bodyPr>
          <a:lstStyle/>
          <a:p>
            <a:r>
              <a:rPr lang="en-US" sz="800" dirty="0">
                <a:solidFill>
                  <a:srgbClr val="5D6B78"/>
                </a:solidFill>
                <a:latin typeface="Calibri" pitchFamily="34" charset="0"/>
                <a:ea typeface="Calibri" pitchFamily="34" charset="-122"/>
                <a:cs typeface="Calibri" pitchFamily="34" charset="-120"/>
              </a:rPr>
              <a:t>Thresholds: 2025 Focused Update of the 2019 ESC/EAS </a:t>
            </a:r>
            <a:r>
              <a:rPr lang="en-US" sz="800" dirty="0" err="1">
                <a:solidFill>
                  <a:srgbClr val="5D6B78"/>
                </a:solidFill>
                <a:latin typeface="Calibri" pitchFamily="34" charset="0"/>
                <a:ea typeface="Calibri" pitchFamily="34" charset="-122"/>
                <a:cs typeface="Calibri" pitchFamily="34" charset="-120"/>
              </a:rPr>
              <a:t>Dyslipidaemia</a:t>
            </a:r>
            <a:r>
              <a:rPr lang="en-US" sz="800" dirty="0">
                <a:solidFill>
                  <a:srgbClr val="5D6B78"/>
                </a:solidFill>
                <a:latin typeface="Calibri" pitchFamily="34" charset="0"/>
                <a:ea typeface="Calibri" pitchFamily="34" charset="-122"/>
                <a:cs typeface="Calibri" pitchFamily="34" charset="-120"/>
              </a:rPr>
              <a:t> Guidelines. Report in nmol/L where the lab offers it; assays vary. Levels can rise after menopause — one repeat is reasonable if the earlier value was borderline. </a:t>
            </a:r>
            <a:endParaRPr lang="en-US" sz="800" dirty="0"/>
          </a:p>
        </p:txBody>
      </p:sp>
      <p:sp>
        <p:nvSpPr>
          <p:cNvPr id="23" name="TextBox 22">
            <a:extLst>
              <a:ext uri="{FF2B5EF4-FFF2-40B4-BE49-F238E27FC236}">
                <a16:creationId xmlns:a16="http://schemas.microsoft.com/office/drawing/2014/main" id="{A722AC7C-B783-4B0E-9EE8-50C52EBDEFC2}"/>
              </a:ext>
            </a:extLst>
          </p:cNvPr>
          <p:cNvSpPr txBox="1"/>
          <p:nvPr/>
        </p:nvSpPr>
        <p:spPr>
          <a:xfrm>
            <a:off x="619267" y="162288"/>
            <a:ext cx="1109278" cy="230832"/>
          </a:xfrm>
          <a:prstGeom prst="rect">
            <a:avLst/>
          </a:prstGeom>
          <a:noFill/>
        </p:spPr>
        <p:txBody>
          <a:bodyPr wrap="none" rtlCol="0">
            <a:spAutoFit/>
          </a:bodyPr>
          <a:lstStyle/>
          <a:p>
            <a:r>
              <a:rPr lang="en-US" sz="900" b="1" kern="0" spc="165" dirty="0">
                <a:solidFill>
                  <a:schemeClr val="accent1"/>
                </a:solidFill>
                <a:latin typeface="Calibri" pitchFamily="34" charset="0"/>
                <a:ea typeface="Calibri" pitchFamily="34" charset="-122"/>
                <a:cs typeface="Calibri" pitchFamily="34" charset="-120"/>
              </a:rPr>
              <a:t>LIPIDS · LP(A)</a:t>
            </a:r>
            <a:endParaRPr lang="en-US" sz="900" dirty="0">
              <a:solidFill>
                <a:schemeClr val="accent1"/>
              </a:solidFill>
            </a:endParaRPr>
          </a:p>
        </p:txBody>
      </p:sp>
    </p:spTree>
    <p:extLst>
      <p:ext uri="{BB962C8B-B14F-4D97-AF65-F5344CB8AC3E}">
        <p14:creationId xmlns:p14="http://schemas.microsoft.com/office/powerpoint/2010/main" val="3816620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F98319-035C-4BE2-8998-873F7F614632}"/>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3310333D-B3F1-4C82-A074-0E5586D011C0}"/>
              </a:ext>
            </a:extLst>
          </p:cNvPr>
          <p:cNvSpPr>
            <a:spLocks noGrp="1"/>
          </p:cNvSpPr>
          <p:nvPr>
            <p:ph type="sldNum" sz="quarter" idx="12"/>
          </p:nvPr>
        </p:nvSpPr>
        <p:spPr/>
        <p:txBody>
          <a:bodyPr/>
          <a:lstStyle/>
          <a:p>
            <a:fld id="{8261ACF1-7EB5-A94B-A38A-B3243CD45D89}" type="slidenum">
              <a:rPr lang="en-US" smtClean="0"/>
              <a:t>9</a:t>
            </a:fld>
            <a:endParaRPr lang="en-US" dirty="0"/>
          </a:p>
        </p:txBody>
      </p:sp>
      <p:sp>
        <p:nvSpPr>
          <p:cNvPr id="4" name="Title 3">
            <a:extLst>
              <a:ext uri="{FF2B5EF4-FFF2-40B4-BE49-F238E27FC236}">
                <a16:creationId xmlns:a16="http://schemas.microsoft.com/office/drawing/2014/main" id="{B4D73187-7E78-4D23-8E09-80468D664BC0}"/>
              </a:ext>
            </a:extLst>
          </p:cNvPr>
          <p:cNvSpPr>
            <a:spLocks noGrp="1"/>
          </p:cNvSpPr>
          <p:nvPr>
            <p:ph type="title"/>
          </p:nvPr>
        </p:nvSpPr>
        <p:spPr>
          <a:xfrm>
            <a:off x="679257" y="85375"/>
            <a:ext cx="10972800" cy="851092"/>
          </a:xfrm>
        </p:spPr>
        <p:txBody>
          <a:bodyPr>
            <a:normAutofit/>
          </a:bodyPr>
          <a:lstStyle/>
          <a:p>
            <a:r>
              <a:rPr lang="en-IE" sz="2000" dirty="0" err="1"/>
              <a:t>HFpEF</a:t>
            </a:r>
            <a:r>
              <a:rPr lang="en-IE" sz="2000" dirty="0"/>
              <a:t> is now treatable </a:t>
            </a:r>
          </a:p>
        </p:txBody>
      </p:sp>
      <p:sp>
        <p:nvSpPr>
          <p:cNvPr id="5" name="Shape 4">
            <a:extLst>
              <a:ext uri="{FF2B5EF4-FFF2-40B4-BE49-F238E27FC236}">
                <a16:creationId xmlns:a16="http://schemas.microsoft.com/office/drawing/2014/main" id="{1C8D5007-A2E3-4BF2-8B80-6CE720450BD5}"/>
              </a:ext>
            </a:extLst>
          </p:cNvPr>
          <p:cNvSpPr/>
          <p:nvPr/>
        </p:nvSpPr>
        <p:spPr>
          <a:xfrm>
            <a:off x="7313295" y="1277812"/>
            <a:ext cx="3518704" cy="781812"/>
          </a:xfrm>
          <a:prstGeom prst="roundRect">
            <a:avLst>
              <a:gd name="adj" fmla="val 5714"/>
            </a:avLst>
          </a:prstGeom>
          <a:solidFill>
            <a:srgbClr val="0E2A47"/>
          </a:solidFill>
          <a:ln w="6350">
            <a:solidFill>
              <a:srgbClr val="0E2A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chemeClr val="bg1"/>
                </a:solidFill>
                <a:effectLst/>
                <a:uLnTx/>
                <a:uFillTx/>
                <a:latin typeface="Calibri" pitchFamily="34" charset="0"/>
                <a:ea typeface="Calibri" pitchFamily="34" charset="-122"/>
                <a:cs typeface="Calibri" pitchFamily="34" charset="-120"/>
              </a:rPr>
              <a:t>NEW · 2026 ESC HF guideline</a:t>
            </a:r>
            <a:endParaRPr lang="en-US" dirty="0">
              <a:solidFill>
                <a:prstClr val="black"/>
              </a:solidFill>
              <a:latin typeface="Calibri"/>
            </a:endParaRPr>
          </a:p>
        </p:txBody>
      </p:sp>
      <p:sp>
        <p:nvSpPr>
          <p:cNvPr id="6" name="Shape 5">
            <a:extLst>
              <a:ext uri="{FF2B5EF4-FFF2-40B4-BE49-F238E27FC236}">
                <a16:creationId xmlns:a16="http://schemas.microsoft.com/office/drawing/2014/main" id="{0E5319B6-38CB-41CF-9226-5D51F32ECE80}"/>
              </a:ext>
            </a:extLst>
          </p:cNvPr>
          <p:cNvSpPr/>
          <p:nvPr/>
        </p:nvSpPr>
        <p:spPr>
          <a:xfrm>
            <a:off x="7311559" y="2231751"/>
            <a:ext cx="3520440" cy="1051560"/>
          </a:xfrm>
          <a:prstGeom prst="roundRect">
            <a:avLst>
              <a:gd name="adj" fmla="val 5217"/>
            </a:avLst>
          </a:prstGeom>
          <a:solidFill>
            <a:schemeClr val="accent1">
              <a:lumMod val="20000"/>
              <a:lumOff val="80000"/>
            </a:schemeClr>
          </a:solidFill>
          <a:ln w="9525">
            <a:solidFill>
              <a:srgbClr val="F6EADB"/>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tx2"/>
                </a:solidFill>
                <a:effectLst/>
                <a:uLnTx/>
                <a:uFillTx/>
                <a:latin typeface="Calibri" pitchFamily="34" charset="0"/>
                <a:ea typeface="Calibri" pitchFamily="34" charset="-122"/>
                <a:cs typeface="Calibri" pitchFamily="34" charset="-120"/>
              </a:rPr>
              <a:t>First, confirm the syndrome.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Symptoms and signs, natriuretic peptides, and a comprehensive echo. An ejection fraction of 58% is not a diagnosis.</a:t>
            </a:r>
            <a:endParaRPr kumimoji="0" lang="en-US" sz="105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Shape 8">
            <a:extLst>
              <a:ext uri="{FF2B5EF4-FFF2-40B4-BE49-F238E27FC236}">
                <a16:creationId xmlns:a16="http://schemas.microsoft.com/office/drawing/2014/main" id="{19739D53-58A4-49F6-8421-D0E0694097A2}"/>
              </a:ext>
            </a:extLst>
          </p:cNvPr>
          <p:cNvSpPr/>
          <p:nvPr/>
        </p:nvSpPr>
        <p:spPr>
          <a:xfrm>
            <a:off x="7311559" y="3411579"/>
            <a:ext cx="3520440" cy="1508760"/>
          </a:xfrm>
          <a:prstGeom prst="roundRect">
            <a:avLst>
              <a:gd name="adj" fmla="val 3636"/>
            </a:avLst>
          </a:prstGeom>
          <a:solidFill>
            <a:schemeClr val="accent1">
              <a:lumMod val="40000"/>
              <a:lumOff val="60000"/>
            </a:schemeClr>
          </a:solidFill>
          <a:ln w="9525">
            <a:solidFill>
              <a:srgbClr val="E4EDEE"/>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tx2"/>
                </a:solidFill>
                <a:effectLst/>
                <a:uLnTx/>
                <a:uFillTx/>
                <a:latin typeface="Calibri" pitchFamily="34" charset="0"/>
                <a:ea typeface="Calibri" pitchFamily="34" charset="-122"/>
                <a:cs typeface="Calibri" pitchFamily="34" charset="-120"/>
              </a:rPr>
              <a:t>Then treat it, in three lines.</a:t>
            </a:r>
            <a:endParaRPr kumimoji="0" lang="en-US" sz="1300" b="0" i="0" u="none" strike="noStrike" kern="1200" cap="none" spc="0" normalizeH="0" baseline="0" noProof="0" dirty="0">
              <a:ln>
                <a:noFill/>
              </a:ln>
              <a:solidFill>
                <a:schemeClr val="tx2"/>
              </a:solidFill>
              <a:effectLst/>
              <a:uLnTx/>
              <a:uFillTx/>
              <a:latin typeface="Calibri"/>
              <a:ea typeface="+mn-ea"/>
              <a:cs typeface="+mn-cs"/>
            </a:endParaRPr>
          </a:p>
        </p:txBody>
      </p:sp>
      <p:sp>
        <p:nvSpPr>
          <p:cNvPr id="8" name="Shape 11">
            <a:extLst>
              <a:ext uri="{FF2B5EF4-FFF2-40B4-BE49-F238E27FC236}">
                <a16:creationId xmlns:a16="http://schemas.microsoft.com/office/drawing/2014/main" id="{F589F6A4-0E8A-46C3-917F-CE3D30468632}"/>
              </a:ext>
            </a:extLst>
          </p:cNvPr>
          <p:cNvSpPr/>
          <p:nvPr/>
        </p:nvSpPr>
        <p:spPr>
          <a:xfrm>
            <a:off x="1370563" y="5276235"/>
            <a:ext cx="9450873" cy="658368"/>
          </a:xfrm>
          <a:prstGeom prst="roundRect">
            <a:avLst>
              <a:gd name="adj" fmla="val 8333"/>
            </a:avLst>
          </a:prstGeom>
          <a:solidFill>
            <a:schemeClr val="accent1">
              <a:lumMod val="40000"/>
              <a:lumOff val="60000"/>
            </a:schemeClr>
          </a:solidFill>
          <a:ln w="9525">
            <a:solidFill>
              <a:srgbClr val="DAD6CC"/>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Three drug classes as per ESC 2026 guidelines now change outcomes in preserved ejection fraction.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Two months ago we had none.</a:t>
            </a:r>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9" name="Chart 0">
            <a:extLst>
              <a:ext uri="{FF2B5EF4-FFF2-40B4-BE49-F238E27FC236}">
                <a16:creationId xmlns:a16="http://schemas.microsoft.com/office/drawing/2014/main" id="{2B6A981C-4EEC-445F-8A4E-7AA10C1E25F0}"/>
              </a:ext>
            </a:extLst>
          </p:cNvPr>
          <p:cNvGraphicFramePr/>
          <p:nvPr>
            <p:extLst>
              <p:ext uri="{D42A27DB-BD31-4B8C-83A1-F6EECF244321}">
                <p14:modId xmlns:p14="http://schemas.microsoft.com/office/powerpoint/2010/main" val="422212505"/>
              </p:ext>
            </p:extLst>
          </p:nvPr>
        </p:nvGraphicFramePr>
        <p:xfrm>
          <a:off x="1080135" y="1252581"/>
          <a:ext cx="5844540" cy="311512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063AA274-FC8E-4539-A8A8-F167B4BA287C}"/>
              </a:ext>
            </a:extLst>
          </p:cNvPr>
          <p:cNvSpPr txBox="1"/>
          <p:nvPr/>
        </p:nvSpPr>
        <p:spPr>
          <a:xfrm>
            <a:off x="1370563" y="4452982"/>
            <a:ext cx="5654040"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EMPEROR and DELIVER: first HF event or CV death. FINEARTS: total worsening-HF events plus CV death. Different endpoints — this is not a ranking.</a:t>
            </a:r>
            <a:endParaRPr lang="en-US" sz="1200" dirty="0"/>
          </a:p>
        </p:txBody>
      </p:sp>
      <p:sp>
        <p:nvSpPr>
          <p:cNvPr id="11" name="TextBox 10">
            <a:extLst>
              <a:ext uri="{FF2B5EF4-FFF2-40B4-BE49-F238E27FC236}">
                <a16:creationId xmlns:a16="http://schemas.microsoft.com/office/drawing/2014/main" id="{5E33B370-60FF-4952-80EF-7FD8F1A9F1D7}"/>
              </a:ext>
            </a:extLst>
          </p:cNvPr>
          <p:cNvSpPr txBox="1"/>
          <p:nvPr/>
        </p:nvSpPr>
        <p:spPr>
          <a:xfrm>
            <a:off x="7311560" y="3807128"/>
            <a:ext cx="3404066" cy="852990"/>
          </a:xfrm>
          <a:prstGeom prst="rect">
            <a:avLst/>
          </a:prstGeom>
          <a:noFill/>
        </p:spPr>
        <p:txBody>
          <a:bodyPr wrap="square" rtlCol="0">
            <a:spAutoFit/>
          </a:bodyPr>
          <a:lstStyle/>
          <a:p>
            <a:pPr marL="0" indent="0">
              <a:lnSpc>
                <a:spcPts val="1500"/>
              </a:lnSpc>
              <a:buNone/>
            </a:pPr>
            <a:r>
              <a:rPr lang="en-US" sz="1050" b="1" dirty="0">
                <a:solidFill>
                  <a:srgbClr val="16293C"/>
                </a:solidFill>
                <a:latin typeface="Calibri" pitchFamily="34" charset="0"/>
                <a:ea typeface="Calibri" pitchFamily="34" charset="-122"/>
                <a:cs typeface="Calibri" pitchFamily="34" charset="-120"/>
              </a:rPr>
              <a:t>Start:  </a:t>
            </a:r>
            <a:r>
              <a:rPr lang="en-US" sz="1050" dirty="0">
                <a:solidFill>
                  <a:srgbClr val="16293C"/>
                </a:solidFill>
                <a:latin typeface="Calibri" pitchFamily="34" charset="0"/>
                <a:ea typeface="Calibri" pitchFamily="34" charset="-122"/>
                <a:cs typeface="Calibri" pitchFamily="34" charset="-120"/>
              </a:rPr>
              <a:t>SGLT2 inhibitor + a MRA (eplerenone/spironolactone)</a:t>
            </a:r>
            <a:endParaRPr lang="en-US" sz="1050" dirty="0"/>
          </a:p>
          <a:p>
            <a:pPr marL="0" indent="0">
              <a:lnSpc>
                <a:spcPts val="1500"/>
              </a:lnSpc>
              <a:buNone/>
            </a:pPr>
            <a:r>
              <a:rPr lang="en-US" sz="1050" b="1" dirty="0">
                <a:solidFill>
                  <a:srgbClr val="16293C"/>
                </a:solidFill>
                <a:latin typeface="Calibri" pitchFamily="34" charset="0"/>
                <a:ea typeface="Calibri" pitchFamily="34" charset="-122"/>
                <a:cs typeface="Calibri" pitchFamily="34" charset="-120"/>
              </a:rPr>
              <a:t>If obesity:  </a:t>
            </a:r>
            <a:r>
              <a:rPr lang="en-US" sz="1050" dirty="0">
                <a:solidFill>
                  <a:srgbClr val="16293C"/>
                </a:solidFill>
                <a:latin typeface="Calibri" pitchFamily="34" charset="0"/>
                <a:ea typeface="Calibri" pitchFamily="34" charset="-122"/>
                <a:cs typeface="Calibri" pitchFamily="34" charset="-120"/>
              </a:rPr>
              <a:t>semaglutide or tirzepatide (Class </a:t>
            </a:r>
            <a:r>
              <a:rPr lang="en-US" sz="1050" dirty="0" err="1">
                <a:solidFill>
                  <a:srgbClr val="16293C"/>
                </a:solidFill>
                <a:latin typeface="Calibri" pitchFamily="34" charset="0"/>
                <a:ea typeface="Calibri" pitchFamily="34" charset="-122"/>
                <a:cs typeface="Calibri" pitchFamily="34" charset="-120"/>
              </a:rPr>
              <a:t>IIa</a:t>
            </a:r>
            <a:r>
              <a:rPr lang="en-US" sz="1050" dirty="0">
                <a:solidFill>
                  <a:srgbClr val="16293C"/>
                </a:solidFill>
                <a:latin typeface="Calibri" pitchFamily="34" charset="0"/>
                <a:ea typeface="Calibri" pitchFamily="34" charset="-122"/>
                <a:cs typeface="Calibri" pitchFamily="34" charset="-120"/>
              </a:rPr>
              <a:t>)</a:t>
            </a:r>
            <a:endParaRPr lang="en-US" sz="1050" dirty="0"/>
          </a:p>
          <a:p>
            <a:pPr marL="0" indent="0">
              <a:lnSpc>
                <a:spcPts val="1500"/>
              </a:lnSpc>
              <a:buNone/>
            </a:pPr>
            <a:r>
              <a:rPr lang="en-US" sz="1050" b="1" dirty="0">
                <a:solidFill>
                  <a:srgbClr val="16293C"/>
                </a:solidFill>
                <a:latin typeface="Calibri" pitchFamily="34" charset="0"/>
                <a:ea typeface="Calibri" pitchFamily="34" charset="-122"/>
                <a:cs typeface="Calibri" pitchFamily="34" charset="-120"/>
              </a:rPr>
              <a:t>Then:  </a:t>
            </a:r>
            <a:r>
              <a:rPr lang="en-US" sz="1050" dirty="0">
                <a:solidFill>
                  <a:srgbClr val="16293C"/>
                </a:solidFill>
                <a:latin typeface="Calibri" pitchFamily="34" charset="0"/>
                <a:ea typeface="Calibri" pitchFamily="34" charset="-122"/>
                <a:cs typeface="Calibri" pitchFamily="34" charset="-120"/>
              </a:rPr>
              <a:t>treat the phenotype that produced it</a:t>
            </a:r>
            <a:endParaRPr lang="en-US" sz="1050" dirty="0"/>
          </a:p>
        </p:txBody>
      </p:sp>
      <p:sp>
        <p:nvSpPr>
          <p:cNvPr id="12" name="TextBox 11">
            <a:extLst>
              <a:ext uri="{FF2B5EF4-FFF2-40B4-BE49-F238E27FC236}">
                <a16:creationId xmlns:a16="http://schemas.microsoft.com/office/drawing/2014/main" id="{1A0DF074-3433-4D25-87CF-35F8376CFDBB}"/>
              </a:ext>
            </a:extLst>
          </p:cNvPr>
          <p:cNvSpPr txBox="1"/>
          <p:nvPr/>
        </p:nvSpPr>
        <p:spPr>
          <a:xfrm>
            <a:off x="679257" y="6069102"/>
            <a:ext cx="10248318" cy="2308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EMPEROR-Preserved 2021 · DELIVER 2022 · FINEARTS-HF 2024 · 2026 ESC HF guideline: </a:t>
            </a:r>
            <a:r>
              <a:rPr lang="en-US" sz="900" dirty="0" err="1">
                <a:solidFill>
                  <a:srgbClr val="6B7580"/>
                </a:solidFill>
                <a:latin typeface="Calibri" pitchFamily="34" charset="0"/>
                <a:ea typeface="Calibri" pitchFamily="34" charset="-122"/>
                <a:cs typeface="Calibri" pitchFamily="34" charset="-120"/>
              </a:rPr>
              <a:t>HFmrEF</a:t>
            </a:r>
            <a:r>
              <a:rPr lang="en-US" sz="900" dirty="0">
                <a:solidFill>
                  <a:srgbClr val="6B7580"/>
                </a:solidFill>
                <a:latin typeface="Calibri" pitchFamily="34" charset="0"/>
                <a:ea typeface="Calibri" pitchFamily="34" charset="-122"/>
                <a:cs typeface="Calibri" pitchFamily="34" charset="-120"/>
              </a:rPr>
              <a:t> removed; </a:t>
            </a:r>
            <a:r>
              <a:rPr lang="en-US" sz="900" dirty="0" err="1">
                <a:solidFill>
                  <a:srgbClr val="6B7580"/>
                </a:solidFill>
                <a:latin typeface="Calibri" pitchFamily="34" charset="0"/>
                <a:ea typeface="Calibri" pitchFamily="34" charset="-122"/>
                <a:cs typeface="Calibri" pitchFamily="34" charset="-120"/>
              </a:rPr>
              <a:t>HFrEF</a:t>
            </a:r>
            <a:r>
              <a:rPr lang="en-US" sz="900" dirty="0">
                <a:solidFill>
                  <a:srgbClr val="6B7580"/>
                </a:solidFill>
                <a:latin typeface="Calibri" pitchFamily="34" charset="0"/>
                <a:ea typeface="Calibri" pitchFamily="34" charset="-122"/>
                <a:cs typeface="Calibri" pitchFamily="34" charset="-120"/>
              </a:rPr>
              <a:t> &lt;50%, HFpEF ≥50%; MRAs Class I irrespective of EF. Check potassium, renal function and volume status</a:t>
            </a:r>
            <a:endParaRPr lang="en-US" sz="900" dirty="0"/>
          </a:p>
        </p:txBody>
      </p:sp>
      <p:sp>
        <p:nvSpPr>
          <p:cNvPr id="13" name="TextBox 12">
            <a:extLst>
              <a:ext uri="{FF2B5EF4-FFF2-40B4-BE49-F238E27FC236}">
                <a16:creationId xmlns:a16="http://schemas.microsoft.com/office/drawing/2014/main" id="{D6CC25C6-F31A-4682-8672-8585265ED03C}"/>
              </a:ext>
            </a:extLst>
          </p:cNvPr>
          <p:cNvSpPr txBox="1"/>
          <p:nvPr/>
        </p:nvSpPr>
        <p:spPr>
          <a:xfrm>
            <a:off x="587517" y="140703"/>
            <a:ext cx="1198405" cy="2308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HEART FAILURE</a:t>
            </a:r>
            <a:endParaRPr lang="en-US" sz="900" dirty="0">
              <a:solidFill>
                <a:schemeClr val="accent1"/>
              </a:solidFill>
            </a:endParaRPr>
          </a:p>
        </p:txBody>
      </p:sp>
      <p:sp>
        <p:nvSpPr>
          <p:cNvPr id="15" name="TextBox 14">
            <a:extLst>
              <a:ext uri="{FF2B5EF4-FFF2-40B4-BE49-F238E27FC236}">
                <a16:creationId xmlns:a16="http://schemas.microsoft.com/office/drawing/2014/main" id="{3C37893D-1929-4DC7-8A1B-1C64EB011827}"/>
              </a:ext>
            </a:extLst>
          </p:cNvPr>
          <p:cNvSpPr txBox="1"/>
          <p:nvPr/>
        </p:nvSpPr>
        <p:spPr>
          <a:xfrm>
            <a:off x="7325553" y="1499356"/>
            <a:ext cx="3310522"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HFmrEF</a:t>
            </a:r>
            <a:r>
              <a:rPr kumimoji="0" lang="en-US" sz="9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is gone. Two phenotypes only:</a:t>
            </a: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HFrEF</a:t>
            </a:r>
            <a:r>
              <a:rPr kumimoji="0" lang="en-US" sz="9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 LVEF &lt;50%  ·  </a:t>
            </a:r>
            <a:r>
              <a:rPr kumimoji="0" lang="en-US" sz="900" b="0" i="0" u="none" strike="noStrike" kern="1200" cap="none" spc="0" normalizeH="0" baseline="0" noProof="0" dirty="0" err="1">
                <a:ln>
                  <a:noFill/>
                </a:ln>
                <a:solidFill>
                  <a:srgbClr val="FFFFFF"/>
                </a:solidFill>
                <a:effectLst/>
                <a:uLnTx/>
                <a:uFillTx/>
                <a:latin typeface="Calibri" pitchFamily="34" charset="0"/>
                <a:ea typeface="Calibri" pitchFamily="34" charset="-122"/>
                <a:cs typeface="Calibri" pitchFamily="34" charset="-120"/>
              </a:rPr>
              <a:t>HFpEF</a:t>
            </a:r>
            <a:r>
              <a:rPr kumimoji="0" lang="en-US" sz="9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 LVEF ≥50%.</a:t>
            </a: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MRAs are now Class I in chronic HF irrespective of ejection fraction</a:t>
            </a:r>
            <a:endParaRPr lang="en-US" sz="900" dirty="0">
              <a:solidFill>
                <a:prstClr val="black"/>
              </a:solidFill>
              <a:latin typeface="Calibri"/>
            </a:endParaRPr>
          </a:p>
          <a:p>
            <a:endParaRPr lang="en-IE" sz="900" dirty="0"/>
          </a:p>
        </p:txBody>
      </p:sp>
    </p:spTree>
    <p:extLst>
      <p:ext uri="{BB962C8B-B14F-4D97-AF65-F5344CB8AC3E}">
        <p14:creationId xmlns:p14="http://schemas.microsoft.com/office/powerpoint/2010/main" val="177860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24AAE6-34B5-4F97-A6F7-42946810E957}"/>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7C0104D8-CD1F-4F5C-A9F3-C2A3420973E2}"/>
              </a:ext>
            </a:extLst>
          </p:cNvPr>
          <p:cNvSpPr>
            <a:spLocks noGrp="1"/>
          </p:cNvSpPr>
          <p:nvPr>
            <p:ph type="sldNum" sz="quarter" idx="12"/>
          </p:nvPr>
        </p:nvSpPr>
        <p:spPr/>
        <p:txBody>
          <a:bodyPr/>
          <a:lstStyle/>
          <a:p>
            <a:fld id="{8261ACF1-7EB5-A94B-A38A-B3243CD45D89}" type="slidenum">
              <a:rPr lang="en-US" smtClean="0"/>
              <a:t>10</a:t>
            </a:fld>
            <a:endParaRPr lang="en-US" dirty="0"/>
          </a:p>
        </p:txBody>
      </p:sp>
      <p:sp>
        <p:nvSpPr>
          <p:cNvPr id="4" name="Title 3">
            <a:extLst>
              <a:ext uri="{FF2B5EF4-FFF2-40B4-BE49-F238E27FC236}">
                <a16:creationId xmlns:a16="http://schemas.microsoft.com/office/drawing/2014/main" id="{A26CB999-8BCA-4549-A62C-D7AB3EEAF07E}"/>
              </a:ext>
            </a:extLst>
          </p:cNvPr>
          <p:cNvSpPr>
            <a:spLocks noGrp="1"/>
          </p:cNvSpPr>
          <p:nvPr>
            <p:ph type="title"/>
          </p:nvPr>
        </p:nvSpPr>
        <p:spPr>
          <a:xfrm>
            <a:off x="679257" y="114356"/>
            <a:ext cx="10972800" cy="851092"/>
          </a:xfrm>
        </p:spPr>
        <p:txBody>
          <a:bodyPr>
            <a:normAutofit/>
          </a:bodyPr>
          <a:lstStyle/>
          <a:p>
            <a:r>
              <a:rPr lang="en-IE" sz="2000" dirty="0"/>
              <a:t>Obesity is Cardiovascular medicine now</a:t>
            </a:r>
          </a:p>
        </p:txBody>
      </p:sp>
      <p:sp>
        <p:nvSpPr>
          <p:cNvPr id="5" name="Shape 10">
            <a:extLst>
              <a:ext uri="{FF2B5EF4-FFF2-40B4-BE49-F238E27FC236}">
                <a16:creationId xmlns:a16="http://schemas.microsoft.com/office/drawing/2014/main" id="{1414DE2A-FB4E-45CC-ADC5-6E072D3A404E}"/>
              </a:ext>
            </a:extLst>
          </p:cNvPr>
          <p:cNvSpPr/>
          <p:nvPr/>
        </p:nvSpPr>
        <p:spPr>
          <a:xfrm>
            <a:off x="995073" y="4871887"/>
            <a:ext cx="10341168" cy="566928"/>
          </a:xfrm>
          <a:prstGeom prst="roundRect">
            <a:avLst>
              <a:gd name="adj" fmla="val 9677"/>
            </a:avLst>
          </a:prstGeom>
          <a:solidFill>
            <a:schemeClr val="accent1">
              <a:lumMod val="40000"/>
              <a:lumOff val="60000"/>
            </a:schemeClr>
          </a:solidFill>
          <a:ln w="9525">
            <a:solidFill>
              <a:srgbClr val="E4EDEE"/>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The question has moved from “should she lose weight?” to “does she have obesity-related cardiovascular disease?” — a far easier conversation to have</a:t>
            </a:r>
            <a:r>
              <a:rPr kumimoji="0" lang="en-US" sz="12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Chart 1">
            <a:extLst>
              <a:ext uri="{FF2B5EF4-FFF2-40B4-BE49-F238E27FC236}">
                <a16:creationId xmlns:a16="http://schemas.microsoft.com/office/drawing/2014/main" id="{15E011E1-4443-4233-818E-1433CBABEE6D}"/>
              </a:ext>
            </a:extLst>
          </p:cNvPr>
          <p:cNvGraphicFramePr/>
          <p:nvPr>
            <p:extLst>
              <p:ext uri="{D42A27DB-BD31-4B8C-83A1-F6EECF244321}">
                <p14:modId xmlns:p14="http://schemas.microsoft.com/office/powerpoint/2010/main" val="950200088"/>
              </p:ext>
            </p:extLst>
          </p:nvPr>
        </p:nvGraphicFramePr>
        <p:xfrm>
          <a:off x="6426322" y="1678972"/>
          <a:ext cx="4626417" cy="19419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0">
            <a:extLst>
              <a:ext uri="{FF2B5EF4-FFF2-40B4-BE49-F238E27FC236}">
                <a16:creationId xmlns:a16="http://schemas.microsoft.com/office/drawing/2014/main" id="{92AC3FD1-C5D4-4120-83F9-F579BE0A8828}"/>
              </a:ext>
            </a:extLst>
          </p:cNvPr>
          <p:cNvGraphicFramePr/>
          <p:nvPr>
            <p:extLst>
              <p:ext uri="{D42A27DB-BD31-4B8C-83A1-F6EECF244321}">
                <p14:modId xmlns:p14="http://schemas.microsoft.com/office/powerpoint/2010/main" val="3764076782"/>
              </p:ext>
            </p:extLst>
          </p:nvPr>
        </p:nvGraphicFramePr>
        <p:xfrm>
          <a:off x="995074" y="1678971"/>
          <a:ext cx="4770606" cy="1941957"/>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E2A04FB6-C963-49D3-A7E9-7625AD3DE668}"/>
              </a:ext>
            </a:extLst>
          </p:cNvPr>
          <p:cNvSpPr txBox="1"/>
          <p:nvPr/>
        </p:nvSpPr>
        <p:spPr>
          <a:xfrm>
            <a:off x="1143000" y="3827398"/>
            <a:ext cx="4622680" cy="592470"/>
          </a:xfrm>
          <a:prstGeom prst="rect">
            <a:avLst/>
          </a:prstGeom>
          <a:noFill/>
        </p:spPr>
        <p:txBody>
          <a:bodyPr wrap="square" rtlCol="0">
            <a:spAutoFit/>
          </a:bodyPr>
          <a:lstStyle/>
          <a:p>
            <a:pPr marL="0" indent="0">
              <a:lnSpc>
                <a:spcPts val="1300"/>
              </a:lnSpc>
              <a:buNone/>
            </a:pPr>
            <a:r>
              <a:rPr lang="en-US" sz="1200" b="1" dirty="0">
                <a:solidFill>
                  <a:srgbClr val="16293C"/>
                </a:solidFill>
                <a:latin typeface="Calibri" pitchFamily="34" charset="0"/>
                <a:ea typeface="Calibri" pitchFamily="34" charset="-122"/>
                <a:cs typeface="Calibri" pitchFamily="34" charset="-120"/>
              </a:rPr>
              <a:t>First MACE: 6.5% vs 8.0%. HR 0.80 (0.72–0.90). = 20% reduction</a:t>
            </a:r>
            <a:endParaRPr lang="en-US" sz="1200" dirty="0"/>
          </a:p>
          <a:p>
            <a:pPr marL="0" indent="0">
              <a:lnSpc>
                <a:spcPts val="1300"/>
              </a:lnSpc>
              <a:buNone/>
            </a:pPr>
            <a:r>
              <a:rPr lang="en-US" sz="1200" dirty="0">
                <a:solidFill>
                  <a:srgbClr val="6B7580"/>
                </a:solidFill>
                <a:latin typeface="Calibri" pitchFamily="34" charset="0"/>
                <a:ea typeface="Calibri" pitchFamily="34" charset="-122"/>
                <a:cs typeface="Calibri" pitchFamily="34" charset="-120"/>
              </a:rPr>
              <a:t>n=17,604, mean follow-up 39.8 months. Discontinuation for adverse events 16.6% vs 8.2%.</a:t>
            </a:r>
            <a:endParaRPr lang="en-US" sz="1200" dirty="0"/>
          </a:p>
        </p:txBody>
      </p:sp>
      <p:sp>
        <p:nvSpPr>
          <p:cNvPr id="9" name="TextBox 8">
            <a:extLst>
              <a:ext uri="{FF2B5EF4-FFF2-40B4-BE49-F238E27FC236}">
                <a16:creationId xmlns:a16="http://schemas.microsoft.com/office/drawing/2014/main" id="{7ED71571-3D12-423A-ADA9-1BD0E15386FF}"/>
              </a:ext>
            </a:extLst>
          </p:cNvPr>
          <p:cNvSpPr txBox="1"/>
          <p:nvPr/>
        </p:nvSpPr>
        <p:spPr>
          <a:xfrm>
            <a:off x="7010400" y="3827398"/>
            <a:ext cx="3914775" cy="759182"/>
          </a:xfrm>
          <a:prstGeom prst="rect">
            <a:avLst/>
          </a:prstGeom>
          <a:noFill/>
        </p:spPr>
        <p:txBody>
          <a:bodyPr wrap="square" rtlCol="0">
            <a:spAutoFit/>
          </a:bodyPr>
          <a:lstStyle/>
          <a:p>
            <a:pPr marL="0" indent="0">
              <a:lnSpc>
                <a:spcPts val="1300"/>
              </a:lnSpc>
              <a:buNone/>
            </a:pPr>
            <a:r>
              <a:rPr lang="en-US" sz="1200" b="1" dirty="0">
                <a:solidFill>
                  <a:srgbClr val="16293C"/>
                </a:solidFill>
                <a:latin typeface="Calibri" pitchFamily="34" charset="0"/>
                <a:ea typeface="Calibri" pitchFamily="34" charset="-122"/>
                <a:cs typeface="Calibri" pitchFamily="34" charset="-120"/>
              </a:rPr>
              <a:t>CV death or worsening HF: 9.9% vs 15.3%. HR 0.62 (0.41–0.95).</a:t>
            </a:r>
            <a:endParaRPr lang="en-US" sz="1200" dirty="0"/>
          </a:p>
          <a:p>
            <a:pPr marL="0" indent="0">
              <a:lnSpc>
                <a:spcPts val="1300"/>
              </a:lnSpc>
              <a:buNone/>
            </a:pPr>
            <a:r>
              <a:rPr lang="en-US" sz="1200" dirty="0">
                <a:solidFill>
                  <a:srgbClr val="6B7580"/>
                </a:solidFill>
                <a:latin typeface="Calibri" pitchFamily="34" charset="0"/>
                <a:ea typeface="Calibri" pitchFamily="34" charset="-122"/>
                <a:cs typeface="Calibri" pitchFamily="34" charset="-120"/>
              </a:rPr>
              <a:t>n=731, median 104 weeks. Mainly fewer worsening-HF events. GI discontinuation 6.3% vs 1.4%.</a:t>
            </a:r>
            <a:endParaRPr lang="en-US" sz="1200" dirty="0"/>
          </a:p>
        </p:txBody>
      </p:sp>
      <p:sp>
        <p:nvSpPr>
          <p:cNvPr id="10" name="TextBox 9">
            <a:extLst>
              <a:ext uri="{FF2B5EF4-FFF2-40B4-BE49-F238E27FC236}">
                <a16:creationId xmlns:a16="http://schemas.microsoft.com/office/drawing/2014/main" id="{9894F65B-B5A6-4A9A-AC76-FAFEDCE5D05F}"/>
              </a:ext>
            </a:extLst>
          </p:cNvPr>
          <p:cNvSpPr txBox="1"/>
          <p:nvPr/>
        </p:nvSpPr>
        <p:spPr>
          <a:xfrm>
            <a:off x="701289" y="5809405"/>
            <a:ext cx="11158824" cy="2308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SELECT, N </a:t>
            </a:r>
            <a:r>
              <a:rPr lang="en-US" sz="900" dirty="0" err="1">
                <a:solidFill>
                  <a:srgbClr val="6B7580"/>
                </a:solidFill>
                <a:latin typeface="Calibri" pitchFamily="34" charset="0"/>
                <a:ea typeface="Calibri" pitchFamily="34" charset="-122"/>
                <a:cs typeface="Calibri" pitchFamily="34" charset="-120"/>
              </a:rPr>
              <a:t>Engl</a:t>
            </a:r>
            <a:r>
              <a:rPr lang="en-US" sz="900" dirty="0">
                <a:solidFill>
                  <a:srgbClr val="6B7580"/>
                </a:solidFill>
                <a:latin typeface="Calibri" pitchFamily="34" charset="0"/>
                <a:ea typeface="Calibri" pitchFamily="34" charset="-122"/>
                <a:cs typeface="Calibri" pitchFamily="34" charset="-120"/>
              </a:rPr>
              <a:t> J Med 2023 · SUMMIT, N </a:t>
            </a:r>
            <a:r>
              <a:rPr lang="en-US" sz="900" dirty="0" err="1">
                <a:solidFill>
                  <a:srgbClr val="6B7580"/>
                </a:solidFill>
                <a:latin typeface="Calibri" pitchFamily="34" charset="0"/>
                <a:ea typeface="Calibri" pitchFamily="34" charset="-122"/>
                <a:cs typeface="Calibri" pitchFamily="34" charset="-120"/>
              </a:rPr>
              <a:t>Engl</a:t>
            </a:r>
            <a:r>
              <a:rPr lang="en-US" sz="900" dirty="0">
                <a:solidFill>
                  <a:srgbClr val="6B7580"/>
                </a:solidFill>
                <a:latin typeface="Calibri" pitchFamily="34" charset="0"/>
                <a:ea typeface="Calibri" pitchFamily="34" charset="-122"/>
                <a:cs typeface="Calibri" pitchFamily="34" charset="-120"/>
              </a:rPr>
              <a:t> J Med 2024 · 2026 ESC HF guideline (Class </a:t>
            </a:r>
            <a:r>
              <a:rPr lang="en-US" sz="900" dirty="0" err="1">
                <a:solidFill>
                  <a:srgbClr val="6B7580"/>
                </a:solidFill>
                <a:latin typeface="Calibri" pitchFamily="34" charset="0"/>
                <a:ea typeface="Calibri" pitchFamily="34" charset="-122"/>
                <a:cs typeface="Calibri" pitchFamily="34" charset="-120"/>
              </a:rPr>
              <a:t>IIa</a:t>
            </a:r>
            <a:r>
              <a:rPr lang="en-US" sz="900" dirty="0">
                <a:solidFill>
                  <a:srgbClr val="6B7580"/>
                </a:solidFill>
                <a:latin typeface="Calibri" pitchFamily="34" charset="0"/>
                <a:ea typeface="Calibri" pitchFamily="34" charset="-122"/>
                <a:cs typeface="Calibri" pitchFamily="34" charset="-120"/>
              </a:rPr>
              <a:t> in HFpEF with obesity). </a:t>
            </a:r>
            <a:r>
              <a:rPr lang="en-US" sz="900" dirty="0" err="1">
                <a:solidFill>
                  <a:srgbClr val="6B7580"/>
                </a:solidFill>
                <a:latin typeface="Calibri" pitchFamily="34" charset="0"/>
                <a:ea typeface="Calibri" pitchFamily="34" charset="-122"/>
                <a:cs typeface="Calibri" pitchFamily="34" charset="-120"/>
              </a:rPr>
              <a:t>Randomised</a:t>
            </a:r>
            <a:r>
              <a:rPr lang="en-US" sz="900" dirty="0">
                <a:solidFill>
                  <a:srgbClr val="6B7580"/>
                </a:solidFill>
                <a:latin typeface="Calibri" pitchFamily="34" charset="0"/>
                <a:ea typeface="Calibri" pitchFamily="34" charset="-122"/>
                <a:cs typeface="Calibri" pitchFamily="34" charset="-120"/>
              </a:rPr>
              <a:t> trials; redrawn event proportions. Eligibility, tolerability and Irish reimbursement need checking separately.</a:t>
            </a:r>
            <a:endParaRPr lang="en-US" sz="900" dirty="0"/>
          </a:p>
        </p:txBody>
      </p:sp>
      <p:sp>
        <p:nvSpPr>
          <p:cNvPr id="11" name="TextBox 10">
            <a:extLst>
              <a:ext uri="{FF2B5EF4-FFF2-40B4-BE49-F238E27FC236}">
                <a16:creationId xmlns:a16="http://schemas.microsoft.com/office/drawing/2014/main" id="{6737B5B3-765A-48C3-B733-F41EA6F30470}"/>
              </a:ext>
            </a:extLst>
          </p:cNvPr>
          <p:cNvSpPr txBox="1"/>
          <p:nvPr/>
        </p:nvSpPr>
        <p:spPr>
          <a:xfrm>
            <a:off x="628045" y="114356"/>
            <a:ext cx="2716449" cy="2308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OBESITY · TWO DIFFERENT QUESTIONS</a:t>
            </a:r>
            <a:endParaRPr lang="en-US" sz="900" dirty="0">
              <a:solidFill>
                <a:schemeClr val="accent1"/>
              </a:solidFill>
            </a:endParaRPr>
          </a:p>
        </p:txBody>
      </p:sp>
    </p:spTree>
    <p:extLst>
      <p:ext uri="{BB962C8B-B14F-4D97-AF65-F5344CB8AC3E}">
        <p14:creationId xmlns:p14="http://schemas.microsoft.com/office/powerpoint/2010/main" val="3557857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1E78C5-8208-40DE-B5E9-960E7BC2FF22}"/>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C444688D-0A99-4633-83C9-EF9E9DDDEFDD}"/>
              </a:ext>
            </a:extLst>
          </p:cNvPr>
          <p:cNvSpPr>
            <a:spLocks noGrp="1"/>
          </p:cNvSpPr>
          <p:nvPr>
            <p:ph type="sldNum" sz="quarter" idx="12"/>
          </p:nvPr>
        </p:nvSpPr>
        <p:spPr/>
        <p:txBody>
          <a:bodyPr/>
          <a:lstStyle/>
          <a:p>
            <a:fld id="{8261ACF1-7EB5-A94B-A38A-B3243CD45D89}" type="slidenum">
              <a:rPr lang="en-US" smtClean="0"/>
              <a:t>11</a:t>
            </a:fld>
            <a:endParaRPr lang="en-US"/>
          </a:p>
        </p:txBody>
      </p:sp>
      <p:sp>
        <p:nvSpPr>
          <p:cNvPr id="4" name="Title 3">
            <a:extLst>
              <a:ext uri="{FF2B5EF4-FFF2-40B4-BE49-F238E27FC236}">
                <a16:creationId xmlns:a16="http://schemas.microsoft.com/office/drawing/2014/main" id="{9A4CD6D5-751D-4512-957A-F94EEAF8C845}"/>
              </a:ext>
            </a:extLst>
          </p:cNvPr>
          <p:cNvSpPr>
            <a:spLocks noGrp="1"/>
          </p:cNvSpPr>
          <p:nvPr>
            <p:ph type="title"/>
          </p:nvPr>
        </p:nvSpPr>
        <p:spPr>
          <a:xfrm>
            <a:off x="679257" y="85294"/>
            <a:ext cx="10972800" cy="851092"/>
          </a:xfrm>
        </p:spPr>
        <p:txBody>
          <a:bodyPr>
            <a:normAutofit/>
          </a:bodyPr>
          <a:lstStyle/>
          <a:p>
            <a:r>
              <a:rPr lang="en-IE" sz="2000" dirty="0"/>
              <a:t>New AF is a decision point, not a rate problem. </a:t>
            </a:r>
          </a:p>
        </p:txBody>
      </p:sp>
      <p:sp>
        <p:nvSpPr>
          <p:cNvPr id="5" name="Shape 9">
            <a:extLst>
              <a:ext uri="{FF2B5EF4-FFF2-40B4-BE49-F238E27FC236}">
                <a16:creationId xmlns:a16="http://schemas.microsoft.com/office/drawing/2014/main" id="{E85835DD-EA0B-4010-97CC-CF094FAEC6FC}"/>
              </a:ext>
            </a:extLst>
          </p:cNvPr>
          <p:cNvSpPr/>
          <p:nvPr/>
        </p:nvSpPr>
        <p:spPr>
          <a:xfrm>
            <a:off x="6907530" y="1695450"/>
            <a:ext cx="4251960" cy="1600200"/>
          </a:xfrm>
          <a:prstGeom prst="roundRect">
            <a:avLst>
              <a:gd name="adj" fmla="val 3429"/>
            </a:avLst>
          </a:prstGeom>
          <a:solidFill>
            <a:schemeClr val="accent1">
              <a:lumMod val="40000"/>
              <a:lumOff val="60000"/>
            </a:schemeClr>
          </a:solidFill>
          <a:ln w="9525">
            <a:solidFill>
              <a:srgbClr val="E4EDEE"/>
            </a:solidFill>
            <a:prstDash val="solid"/>
          </a:ln>
        </p:spPr>
        <p:txBody>
          <a:bodyPr/>
          <a:lstStyle/>
          <a:p>
            <a:pPr marL="0" marR="0" lvl="0" indent="0" algn="l" defTabSz="457200" rtl="0" eaLnBrk="1" fontAlgn="auto" latinLnBrk="0" hangingPunct="1">
              <a:lnSpc>
                <a:spcPts val="19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endParaRPr>
          </a:p>
          <a:p>
            <a:pPr marL="0" marR="0" lvl="0" indent="0" algn="l" defTabSz="457200" rtl="0" eaLnBrk="1" fontAlgn="auto" latinLnBrk="0" hangingPunct="1">
              <a:lnSpc>
                <a:spcPts val="19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6293C"/>
                </a:solidFill>
                <a:effectLst/>
                <a:uLnTx/>
                <a:uFillTx/>
                <a:latin typeface="Calibri" pitchFamily="34" charset="0"/>
                <a:ea typeface="Calibri" pitchFamily="34" charset="-122"/>
                <a:cs typeface="Calibri" pitchFamily="34" charset="-120"/>
              </a:rPr>
              <a:t>Ask about rhythm control early.</a:t>
            </a: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hape 12">
            <a:extLst>
              <a:ext uri="{FF2B5EF4-FFF2-40B4-BE49-F238E27FC236}">
                <a16:creationId xmlns:a16="http://schemas.microsoft.com/office/drawing/2014/main" id="{C4EEC9B7-960F-4BB3-BE79-6928E15F6E54}"/>
              </a:ext>
            </a:extLst>
          </p:cNvPr>
          <p:cNvSpPr/>
          <p:nvPr/>
        </p:nvSpPr>
        <p:spPr>
          <a:xfrm flipV="1">
            <a:off x="1211290" y="3564341"/>
            <a:ext cx="9908733" cy="19135"/>
          </a:xfrm>
          <a:prstGeom prst="line">
            <a:avLst/>
          </a:prstGeom>
          <a:noFill/>
          <a:ln w="9525">
            <a:solidFill>
              <a:srgbClr val="DAD6CC"/>
            </a:solidFill>
            <a:prstDash val="solid"/>
          </a:ln>
        </p:spPr>
        <p:txBody>
          <a:bodyPr/>
          <a:lstStyle/>
          <a:p>
            <a:pPr defTabSz="457200"/>
            <a:endParaRPr lang="en-US">
              <a:solidFill>
                <a:prstClr val="black"/>
              </a:solidFill>
              <a:latin typeface="Calibri"/>
            </a:endParaRPr>
          </a:p>
        </p:txBody>
      </p:sp>
      <p:sp>
        <p:nvSpPr>
          <p:cNvPr id="7" name="TextBox 6">
            <a:extLst>
              <a:ext uri="{FF2B5EF4-FFF2-40B4-BE49-F238E27FC236}">
                <a16:creationId xmlns:a16="http://schemas.microsoft.com/office/drawing/2014/main" id="{0C9B4BF2-EA0C-42EE-88E7-CBC67069785C}"/>
              </a:ext>
            </a:extLst>
          </p:cNvPr>
          <p:cNvSpPr txBox="1"/>
          <p:nvPr/>
        </p:nvSpPr>
        <p:spPr>
          <a:xfrm>
            <a:off x="1250757" y="2715860"/>
            <a:ext cx="5416743" cy="592470"/>
          </a:xfrm>
          <a:prstGeom prst="rect">
            <a:avLst/>
          </a:prstGeom>
          <a:noFill/>
        </p:spPr>
        <p:txBody>
          <a:bodyPr wrap="square" rtlCol="0">
            <a:spAutoFit/>
          </a:bodyPr>
          <a:lstStyle/>
          <a:p>
            <a:pPr marL="0" indent="0">
              <a:lnSpc>
                <a:spcPts val="1300"/>
              </a:lnSpc>
              <a:buNone/>
            </a:pPr>
            <a:r>
              <a:rPr lang="en-US" sz="1200" dirty="0">
                <a:solidFill>
                  <a:srgbClr val="6B7580"/>
                </a:solidFill>
                <a:latin typeface="Calibri" pitchFamily="34" charset="0"/>
                <a:ea typeface="Calibri" pitchFamily="34" charset="-122"/>
                <a:cs typeface="Calibri" pitchFamily="34" charset="-120"/>
              </a:rPr>
              <a:t>EAST-AFNET 4 · early rhythm control vs usual care. – 21% relative reduction </a:t>
            </a:r>
          </a:p>
          <a:p>
            <a:pPr marL="0" indent="0">
              <a:lnSpc>
                <a:spcPts val="1300"/>
              </a:lnSpc>
              <a:buNone/>
            </a:pPr>
            <a:r>
              <a:rPr lang="en-US" sz="1200" dirty="0">
                <a:solidFill>
                  <a:srgbClr val="6B7580"/>
                </a:solidFill>
                <a:latin typeface="Calibri" pitchFamily="34" charset="0"/>
                <a:ea typeface="Calibri" pitchFamily="34" charset="-122"/>
                <a:cs typeface="Calibri" pitchFamily="34" charset="-120"/>
              </a:rPr>
              <a:t>AF diagnosed within 1 year, plus cardiovascular conditions. HR 0.79 (96% CI 0.66–0.94), median follow-up 5.1 years.</a:t>
            </a:r>
            <a:endParaRPr lang="en-US" sz="1200" dirty="0"/>
          </a:p>
        </p:txBody>
      </p:sp>
      <p:sp>
        <p:nvSpPr>
          <p:cNvPr id="8" name="TextBox 7">
            <a:extLst>
              <a:ext uri="{FF2B5EF4-FFF2-40B4-BE49-F238E27FC236}">
                <a16:creationId xmlns:a16="http://schemas.microsoft.com/office/drawing/2014/main" id="{FCB92571-5831-418B-8779-ADBAAD839EB3}"/>
              </a:ext>
            </a:extLst>
          </p:cNvPr>
          <p:cNvSpPr txBox="1"/>
          <p:nvPr/>
        </p:nvSpPr>
        <p:spPr>
          <a:xfrm>
            <a:off x="1211290" y="2368473"/>
            <a:ext cx="1969065" cy="276999"/>
          </a:xfrm>
          <a:prstGeom prst="rect">
            <a:avLst/>
          </a:prstGeom>
          <a:noFill/>
        </p:spPr>
        <p:txBody>
          <a:bodyPr wrap="none" rtlCol="0">
            <a:spAutoFit/>
          </a:bodyPr>
          <a:lstStyle/>
          <a:p>
            <a:r>
              <a:rPr lang="en-US" sz="1200" dirty="0">
                <a:solidFill>
                  <a:srgbClr val="16293C"/>
                </a:solidFill>
                <a:latin typeface="Calibri" pitchFamily="34" charset="0"/>
                <a:ea typeface="Calibri" pitchFamily="34" charset="-122"/>
                <a:cs typeface="Calibri" pitchFamily="34" charset="-120"/>
              </a:rPr>
              <a:t>events per 100 patient-years</a:t>
            </a:r>
            <a:endParaRPr lang="en-US" sz="1200" dirty="0"/>
          </a:p>
        </p:txBody>
      </p:sp>
      <p:sp>
        <p:nvSpPr>
          <p:cNvPr id="9" name="TextBox 8">
            <a:extLst>
              <a:ext uri="{FF2B5EF4-FFF2-40B4-BE49-F238E27FC236}">
                <a16:creationId xmlns:a16="http://schemas.microsoft.com/office/drawing/2014/main" id="{36498FD0-22EE-4C06-9994-7675407A3D0F}"/>
              </a:ext>
            </a:extLst>
          </p:cNvPr>
          <p:cNvSpPr txBox="1"/>
          <p:nvPr/>
        </p:nvSpPr>
        <p:spPr>
          <a:xfrm>
            <a:off x="1211290" y="1595728"/>
            <a:ext cx="840295" cy="707886"/>
          </a:xfrm>
          <a:prstGeom prst="rect">
            <a:avLst/>
          </a:prstGeom>
          <a:noFill/>
        </p:spPr>
        <p:txBody>
          <a:bodyPr wrap="none" rtlCol="0">
            <a:spAutoFit/>
          </a:bodyPr>
          <a:lstStyle/>
          <a:p>
            <a:r>
              <a:rPr lang="en-US" sz="4000" b="1" dirty="0">
                <a:solidFill>
                  <a:schemeClr val="accent1">
                    <a:lumMod val="60000"/>
                    <a:lumOff val="40000"/>
                  </a:schemeClr>
                </a:solidFill>
                <a:latin typeface="Calibri" pitchFamily="34" charset="0"/>
                <a:ea typeface="Calibri" pitchFamily="34" charset="-122"/>
                <a:cs typeface="Calibri" pitchFamily="34" charset="-120"/>
              </a:rPr>
              <a:t>3.9</a:t>
            </a:r>
            <a:endParaRPr lang="en-IE" sz="4000" dirty="0">
              <a:solidFill>
                <a:schemeClr val="accent1">
                  <a:lumMod val="60000"/>
                  <a:lumOff val="40000"/>
                </a:schemeClr>
              </a:solidFill>
            </a:endParaRPr>
          </a:p>
        </p:txBody>
      </p:sp>
      <p:sp>
        <p:nvSpPr>
          <p:cNvPr id="10" name="TextBox 9">
            <a:extLst>
              <a:ext uri="{FF2B5EF4-FFF2-40B4-BE49-F238E27FC236}">
                <a16:creationId xmlns:a16="http://schemas.microsoft.com/office/drawing/2014/main" id="{9FF4276D-1682-4B03-986F-10DB3C884F92}"/>
              </a:ext>
            </a:extLst>
          </p:cNvPr>
          <p:cNvSpPr txBox="1"/>
          <p:nvPr/>
        </p:nvSpPr>
        <p:spPr>
          <a:xfrm>
            <a:off x="2102813" y="1845748"/>
            <a:ext cx="377604" cy="369332"/>
          </a:xfrm>
          <a:prstGeom prst="rect">
            <a:avLst/>
          </a:prstGeom>
          <a:noFill/>
        </p:spPr>
        <p:txBody>
          <a:bodyPr wrap="none" rtlCol="0">
            <a:spAutoFit/>
          </a:bodyPr>
          <a:lstStyle/>
          <a:p>
            <a:r>
              <a:rPr lang="en-US" sz="1800" dirty="0">
                <a:solidFill>
                  <a:srgbClr val="6B7580"/>
                </a:solidFill>
                <a:latin typeface="Calibri" pitchFamily="34" charset="0"/>
                <a:ea typeface="Calibri" pitchFamily="34" charset="-122"/>
                <a:cs typeface="Calibri" pitchFamily="34" charset="-120"/>
              </a:rPr>
              <a:t>vs</a:t>
            </a:r>
            <a:endParaRPr lang="en-IE" dirty="0"/>
          </a:p>
        </p:txBody>
      </p:sp>
      <p:sp>
        <p:nvSpPr>
          <p:cNvPr id="11" name="TextBox 10">
            <a:extLst>
              <a:ext uri="{FF2B5EF4-FFF2-40B4-BE49-F238E27FC236}">
                <a16:creationId xmlns:a16="http://schemas.microsoft.com/office/drawing/2014/main" id="{41E556D5-C016-4ADF-AA3F-9C9F5D174F4B}"/>
              </a:ext>
            </a:extLst>
          </p:cNvPr>
          <p:cNvSpPr txBox="1"/>
          <p:nvPr/>
        </p:nvSpPr>
        <p:spPr>
          <a:xfrm>
            <a:off x="2583618" y="1573502"/>
            <a:ext cx="840295" cy="707886"/>
          </a:xfrm>
          <a:prstGeom prst="rect">
            <a:avLst/>
          </a:prstGeom>
          <a:noFill/>
        </p:spPr>
        <p:txBody>
          <a:bodyPr wrap="none" rtlCol="0">
            <a:spAutoFit/>
          </a:bodyPr>
          <a:lstStyle/>
          <a:p>
            <a:r>
              <a:rPr lang="en-US" sz="4000" b="1" dirty="0">
                <a:solidFill>
                  <a:schemeClr val="tx2"/>
                </a:solidFill>
                <a:latin typeface="Calibri" pitchFamily="34" charset="0"/>
                <a:ea typeface="Calibri" pitchFamily="34" charset="-122"/>
                <a:cs typeface="Calibri" pitchFamily="34" charset="-120"/>
              </a:rPr>
              <a:t>5.0</a:t>
            </a:r>
            <a:endParaRPr lang="en-US" sz="4000" dirty="0">
              <a:solidFill>
                <a:schemeClr val="tx2"/>
              </a:solidFill>
            </a:endParaRPr>
          </a:p>
        </p:txBody>
      </p:sp>
      <p:sp>
        <p:nvSpPr>
          <p:cNvPr id="12" name="TextBox 11">
            <a:extLst>
              <a:ext uri="{FF2B5EF4-FFF2-40B4-BE49-F238E27FC236}">
                <a16:creationId xmlns:a16="http://schemas.microsoft.com/office/drawing/2014/main" id="{E4EF84AD-15D8-4E8E-B848-F003AFEC189B}"/>
              </a:ext>
            </a:extLst>
          </p:cNvPr>
          <p:cNvSpPr txBox="1"/>
          <p:nvPr/>
        </p:nvSpPr>
        <p:spPr>
          <a:xfrm>
            <a:off x="6910802" y="2645472"/>
            <a:ext cx="4248688"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Refer within the first year rather than later— the benefit was there even in patients who were barely symptomatic.</a:t>
            </a:r>
            <a:endParaRPr lang="en-US" sz="1200" dirty="0"/>
          </a:p>
        </p:txBody>
      </p:sp>
      <p:sp>
        <p:nvSpPr>
          <p:cNvPr id="13" name="TextBox 12">
            <a:extLst>
              <a:ext uri="{FF2B5EF4-FFF2-40B4-BE49-F238E27FC236}">
                <a16:creationId xmlns:a16="http://schemas.microsoft.com/office/drawing/2014/main" id="{A4EBEBB2-6494-4783-94E2-397863578992}"/>
              </a:ext>
            </a:extLst>
          </p:cNvPr>
          <p:cNvSpPr txBox="1"/>
          <p:nvPr/>
        </p:nvSpPr>
        <p:spPr>
          <a:xfrm>
            <a:off x="1211290" y="3846107"/>
            <a:ext cx="314787" cy="430887"/>
          </a:xfrm>
          <a:prstGeom prst="rect">
            <a:avLst/>
          </a:prstGeom>
          <a:noFill/>
        </p:spPr>
        <p:txBody>
          <a:bodyPr wrap="square" rtlCol="0">
            <a:spAutoFit/>
          </a:bodyPr>
          <a:lstStyle/>
          <a:p>
            <a:r>
              <a:rPr lang="en-US" sz="2200" b="1" dirty="0">
                <a:solidFill>
                  <a:srgbClr val="3F7F8A"/>
                </a:solidFill>
                <a:latin typeface="Calibri" pitchFamily="34" charset="0"/>
                <a:ea typeface="Calibri" pitchFamily="34" charset="-122"/>
                <a:cs typeface="Calibri" pitchFamily="34" charset="-120"/>
              </a:rPr>
              <a:t>C</a:t>
            </a:r>
            <a:endParaRPr lang="en-US" sz="2200" dirty="0"/>
          </a:p>
        </p:txBody>
      </p:sp>
      <p:sp>
        <p:nvSpPr>
          <p:cNvPr id="14" name="TextBox 13">
            <a:extLst>
              <a:ext uri="{FF2B5EF4-FFF2-40B4-BE49-F238E27FC236}">
                <a16:creationId xmlns:a16="http://schemas.microsoft.com/office/drawing/2014/main" id="{45DA7081-42B5-4BC0-8FC4-DCD412CAB7F6}"/>
              </a:ext>
            </a:extLst>
          </p:cNvPr>
          <p:cNvSpPr txBox="1"/>
          <p:nvPr/>
        </p:nvSpPr>
        <p:spPr>
          <a:xfrm>
            <a:off x="3533775" y="3846107"/>
            <a:ext cx="356188" cy="430887"/>
          </a:xfrm>
          <a:prstGeom prst="rect">
            <a:avLst/>
          </a:prstGeom>
          <a:noFill/>
        </p:spPr>
        <p:txBody>
          <a:bodyPr wrap="none" rtlCol="0">
            <a:spAutoFit/>
          </a:bodyPr>
          <a:lstStyle/>
          <a:p>
            <a:r>
              <a:rPr lang="en-US" sz="2200" b="1" dirty="0">
                <a:solidFill>
                  <a:srgbClr val="3F7F8A"/>
                </a:solidFill>
                <a:latin typeface="Calibri" pitchFamily="34" charset="0"/>
                <a:ea typeface="Calibri" pitchFamily="34" charset="-122"/>
                <a:cs typeface="Calibri" pitchFamily="34" charset="-120"/>
              </a:rPr>
              <a:t>A</a:t>
            </a:r>
            <a:endParaRPr lang="en-US" sz="2200" dirty="0"/>
          </a:p>
        </p:txBody>
      </p:sp>
      <p:sp>
        <p:nvSpPr>
          <p:cNvPr id="16" name="TextBox 15">
            <a:extLst>
              <a:ext uri="{FF2B5EF4-FFF2-40B4-BE49-F238E27FC236}">
                <a16:creationId xmlns:a16="http://schemas.microsoft.com/office/drawing/2014/main" id="{56ABAA9F-4C3C-4AA7-A033-78E55DF7628D}"/>
              </a:ext>
            </a:extLst>
          </p:cNvPr>
          <p:cNvSpPr txBox="1"/>
          <p:nvPr/>
        </p:nvSpPr>
        <p:spPr>
          <a:xfrm>
            <a:off x="5897661" y="3848614"/>
            <a:ext cx="343364" cy="430887"/>
          </a:xfrm>
          <a:prstGeom prst="rect">
            <a:avLst/>
          </a:prstGeom>
          <a:noFill/>
        </p:spPr>
        <p:txBody>
          <a:bodyPr wrap="none" rtlCol="0">
            <a:spAutoFit/>
          </a:bodyPr>
          <a:lstStyle/>
          <a:p>
            <a:r>
              <a:rPr lang="en-US" sz="2200" b="1" dirty="0">
                <a:solidFill>
                  <a:srgbClr val="3F7F8A"/>
                </a:solidFill>
                <a:latin typeface="Calibri" pitchFamily="34" charset="0"/>
                <a:ea typeface="Calibri" pitchFamily="34" charset="-122"/>
                <a:cs typeface="Calibri" pitchFamily="34" charset="-120"/>
              </a:rPr>
              <a:t>R</a:t>
            </a:r>
            <a:endParaRPr lang="en-IE" sz="2200" dirty="0"/>
          </a:p>
        </p:txBody>
      </p:sp>
      <p:sp>
        <p:nvSpPr>
          <p:cNvPr id="17" name="TextBox 16">
            <a:extLst>
              <a:ext uri="{FF2B5EF4-FFF2-40B4-BE49-F238E27FC236}">
                <a16:creationId xmlns:a16="http://schemas.microsoft.com/office/drawing/2014/main" id="{A2D8BAF1-CB2B-4795-8421-B531F5C1CAE7}"/>
              </a:ext>
            </a:extLst>
          </p:cNvPr>
          <p:cNvSpPr txBox="1"/>
          <p:nvPr/>
        </p:nvSpPr>
        <p:spPr>
          <a:xfrm>
            <a:off x="8248723" y="3848613"/>
            <a:ext cx="322524" cy="430887"/>
          </a:xfrm>
          <a:prstGeom prst="rect">
            <a:avLst/>
          </a:prstGeom>
          <a:noFill/>
        </p:spPr>
        <p:txBody>
          <a:bodyPr wrap="none" rtlCol="0">
            <a:spAutoFit/>
          </a:bodyPr>
          <a:lstStyle/>
          <a:p>
            <a:r>
              <a:rPr lang="en-US" sz="2200" b="1" dirty="0">
                <a:solidFill>
                  <a:srgbClr val="3F7F8A"/>
                </a:solidFill>
                <a:latin typeface="Calibri" pitchFamily="34" charset="0"/>
                <a:ea typeface="Calibri" pitchFamily="34" charset="-122"/>
                <a:cs typeface="Calibri" pitchFamily="34" charset="-120"/>
              </a:rPr>
              <a:t>E</a:t>
            </a:r>
            <a:endParaRPr lang="en-US" sz="2200" dirty="0"/>
          </a:p>
        </p:txBody>
      </p:sp>
      <p:sp>
        <p:nvSpPr>
          <p:cNvPr id="18" name="TextBox 17">
            <a:extLst>
              <a:ext uri="{FF2B5EF4-FFF2-40B4-BE49-F238E27FC236}">
                <a16:creationId xmlns:a16="http://schemas.microsoft.com/office/drawing/2014/main" id="{B42199C8-E162-445A-B58D-38C19060B672}"/>
              </a:ext>
            </a:extLst>
          </p:cNvPr>
          <p:cNvSpPr txBox="1"/>
          <p:nvPr/>
        </p:nvSpPr>
        <p:spPr>
          <a:xfrm>
            <a:off x="1211290" y="4392796"/>
            <a:ext cx="1085554" cy="276999"/>
          </a:xfrm>
          <a:prstGeom prst="rect">
            <a:avLst/>
          </a:prstGeom>
          <a:noFill/>
        </p:spPr>
        <p:txBody>
          <a:bodyPr wrap="none" rtlCol="0">
            <a:spAutoFit/>
          </a:bodyPr>
          <a:lstStyle/>
          <a:p>
            <a:r>
              <a:rPr lang="en-US" sz="1200" b="1" dirty="0">
                <a:solidFill>
                  <a:srgbClr val="16293C"/>
                </a:solidFill>
                <a:latin typeface="Calibri" pitchFamily="34" charset="0"/>
                <a:ea typeface="Calibri" pitchFamily="34" charset="-122"/>
                <a:cs typeface="Calibri" pitchFamily="34" charset="-120"/>
              </a:rPr>
              <a:t>Comorbidities</a:t>
            </a:r>
            <a:endParaRPr lang="en-IE" sz="1200" dirty="0"/>
          </a:p>
        </p:txBody>
      </p:sp>
      <p:sp>
        <p:nvSpPr>
          <p:cNvPr id="19" name="TextBox 18">
            <a:extLst>
              <a:ext uri="{FF2B5EF4-FFF2-40B4-BE49-F238E27FC236}">
                <a16:creationId xmlns:a16="http://schemas.microsoft.com/office/drawing/2014/main" id="{99D7A53B-22A5-4F63-98A4-4CE67E803E61}"/>
              </a:ext>
            </a:extLst>
          </p:cNvPr>
          <p:cNvSpPr txBox="1"/>
          <p:nvPr/>
        </p:nvSpPr>
        <p:spPr>
          <a:xfrm>
            <a:off x="3533775" y="4392794"/>
            <a:ext cx="979564" cy="276999"/>
          </a:xfrm>
          <a:prstGeom prst="rect">
            <a:avLst/>
          </a:prstGeom>
          <a:noFill/>
        </p:spPr>
        <p:txBody>
          <a:bodyPr wrap="none" rtlCol="0">
            <a:spAutoFit/>
          </a:bodyPr>
          <a:lstStyle/>
          <a:p>
            <a:r>
              <a:rPr lang="en-US" sz="1200" b="1" dirty="0">
                <a:solidFill>
                  <a:srgbClr val="16293C"/>
                </a:solidFill>
                <a:latin typeface="Calibri" pitchFamily="34" charset="0"/>
                <a:ea typeface="Calibri" pitchFamily="34" charset="-122"/>
                <a:cs typeface="Calibri" pitchFamily="34" charset="-120"/>
              </a:rPr>
              <a:t>Avoid stroke</a:t>
            </a:r>
            <a:endParaRPr lang="en-US" sz="1200" dirty="0"/>
          </a:p>
        </p:txBody>
      </p:sp>
      <p:sp>
        <p:nvSpPr>
          <p:cNvPr id="20" name="TextBox 19">
            <a:extLst>
              <a:ext uri="{FF2B5EF4-FFF2-40B4-BE49-F238E27FC236}">
                <a16:creationId xmlns:a16="http://schemas.microsoft.com/office/drawing/2014/main" id="{AC7C2B50-0043-4EBA-93DA-F4E03265D921}"/>
              </a:ext>
            </a:extLst>
          </p:cNvPr>
          <p:cNvSpPr txBox="1"/>
          <p:nvPr/>
        </p:nvSpPr>
        <p:spPr>
          <a:xfrm>
            <a:off x="5897661" y="4392795"/>
            <a:ext cx="1121974" cy="276999"/>
          </a:xfrm>
          <a:prstGeom prst="rect">
            <a:avLst/>
          </a:prstGeom>
          <a:noFill/>
        </p:spPr>
        <p:txBody>
          <a:bodyPr wrap="none" rtlCol="0">
            <a:spAutoFit/>
          </a:bodyPr>
          <a:lstStyle/>
          <a:p>
            <a:r>
              <a:rPr lang="en-US" sz="1200" b="1" dirty="0">
                <a:solidFill>
                  <a:srgbClr val="16293C"/>
                </a:solidFill>
                <a:latin typeface="Calibri" pitchFamily="34" charset="0"/>
                <a:ea typeface="Calibri" pitchFamily="34" charset="-122"/>
                <a:cs typeface="Calibri" pitchFamily="34" charset="-120"/>
              </a:rPr>
              <a:t>Rate &amp; rhythm</a:t>
            </a:r>
            <a:endParaRPr lang="en-US" sz="1200" dirty="0"/>
          </a:p>
        </p:txBody>
      </p:sp>
      <p:sp>
        <p:nvSpPr>
          <p:cNvPr id="21" name="TextBox 20">
            <a:extLst>
              <a:ext uri="{FF2B5EF4-FFF2-40B4-BE49-F238E27FC236}">
                <a16:creationId xmlns:a16="http://schemas.microsoft.com/office/drawing/2014/main" id="{0B310171-7FE8-4FFC-913E-742C816073B2}"/>
              </a:ext>
            </a:extLst>
          </p:cNvPr>
          <p:cNvSpPr txBox="1"/>
          <p:nvPr/>
        </p:nvSpPr>
        <p:spPr>
          <a:xfrm>
            <a:off x="8248723" y="4392794"/>
            <a:ext cx="1103892" cy="276999"/>
          </a:xfrm>
          <a:prstGeom prst="rect">
            <a:avLst/>
          </a:prstGeom>
          <a:noFill/>
        </p:spPr>
        <p:txBody>
          <a:bodyPr wrap="none" rtlCol="0">
            <a:spAutoFit/>
          </a:bodyPr>
          <a:lstStyle/>
          <a:p>
            <a:r>
              <a:rPr lang="en-US" sz="1200" b="1" dirty="0">
                <a:solidFill>
                  <a:srgbClr val="16293C"/>
                </a:solidFill>
                <a:latin typeface="Calibri" pitchFamily="34" charset="0"/>
                <a:ea typeface="Calibri" pitchFamily="34" charset="-122"/>
                <a:cs typeface="Calibri" pitchFamily="34" charset="-120"/>
              </a:rPr>
              <a:t>Evaluate again</a:t>
            </a:r>
            <a:endParaRPr lang="en-US" sz="1200" dirty="0"/>
          </a:p>
        </p:txBody>
      </p:sp>
      <p:sp>
        <p:nvSpPr>
          <p:cNvPr id="22" name="TextBox 21">
            <a:extLst>
              <a:ext uri="{FF2B5EF4-FFF2-40B4-BE49-F238E27FC236}">
                <a16:creationId xmlns:a16="http://schemas.microsoft.com/office/drawing/2014/main" id="{B251DE0B-4258-448A-BB9C-ADA0B073DC73}"/>
              </a:ext>
            </a:extLst>
          </p:cNvPr>
          <p:cNvSpPr txBox="1"/>
          <p:nvPr/>
        </p:nvSpPr>
        <p:spPr>
          <a:xfrm>
            <a:off x="1211290" y="4735293"/>
            <a:ext cx="2212623"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BP, weight, alcohol, sleep apnoea, heart failure.</a:t>
            </a:r>
            <a:endParaRPr lang="en-US" sz="1200" dirty="0"/>
          </a:p>
        </p:txBody>
      </p:sp>
      <p:sp>
        <p:nvSpPr>
          <p:cNvPr id="23" name="TextBox 22">
            <a:extLst>
              <a:ext uri="{FF2B5EF4-FFF2-40B4-BE49-F238E27FC236}">
                <a16:creationId xmlns:a16="http://schemas.microsoft.com/office/drawing/2014/main" id="{7FE67057-BF67-485A-8705-337F0929B89E}"/>
              </a:ext>
            </a:extLst>
          </p:cNvPr>
          <p:cNvSpPr txBox="1"/>
          <p:nvPr/>
        </p:nvSpPr>
        <p:spPr>
          <a:xfrm>
            <a:off x="3533775" y="4735293"/>
            <a:ext cx="2212623"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Anticoagulate on risk. Do not wait for rhythm success.</a:t>
            </a:r>
            <a:endParaRPr lang="en-US" sz="1200" dirty="0"/>
          </a:p>
        </p:txBody>
      </p:sp>
      <p:sp>
        <p:nvSpPr>
          <p:cNvPr id="24" name="TextBox 23">
            <a:extLst>
              <a:ext uri="{FF2B5EF4-FFF2-40B4-BE49-F238E27FC236}">
                <a16:creationId xmlns:a16="http://schemas.microsoft.com/office/drawing/2014/main" id="{802AD582-FF9D-4436-A63C-9DDE4A77D0E9}"/>
              </a:ext>
            </a:extLst>
          </p:cNvPr>
          <p:cNvSpPr txBox="1"/>
          <p:nvPr/>
        </p:nvSpPr>
        <p:spPr>
          <a:xfrm>
            <a:off x="5897661" y="4708907"/>
            <a:ext cx="2363886"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Arrange a timely discussion of early rhythm control.</a:t>
            </a:r>
            <a:endParaRPr lang="en-US" sz="1200" dirty="0"/>
          </a:p>
        </p:txBody>
      </p:sp>
      <p:sp>
        <p:nvSpPr>
          <p:cNvPr id="25" name="TextBox 24">
            <a:extLst>
              <a:ext uri="{FF2B5EF4-FFF2-40B4-BE49-F238E27FC236}">
                <a16:creationId xmlns:a16="http://schemas.microsoft.com/office/drawing/2014/main" id="{D6C9CC12-78C1-426C-B6A4-073A18C14B21}"/>
              </a:ext>
            </a:extLst>
          </p:cNvPr>
          <p:cNvSpPr txBox="1"/>
          <p:nvPr/>
        </p:nvSpPr>
        <p:spPr>
          <a:xfrm>
            <a:off x="8265053" y="4736661"/>
            <a:ext cx="2854970"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Symptoms, safety, adherence and changing risk.</a:t>
            </a:r>
            <a:endParaRPr lang="en-US" sz="1200" dirty="0"/>
          </a:p>
        </p:txBody>
      </p:sp>
      <p:sp>
        <p:nvSpPr>
          <p:cNvPr id="26" name="TextBox 25">
            <a:extLst>
              <a:ext uri="{FF2B5EF4-FFF2-40B4-BE49-F238E27FC236}">
                <a16:creationId xmlns:a16="http://schemas.microsoft.com/office/drawing/2014/main" id="{36F661C5-F781-418B-9A82-C18FF10060EF}"/>
              </a:ext>
            </a:extLst>
          </p:cNvPr>
          <p:cNvSpPr txBox="1"/>
          <p:nvPr/>
        </p:nvSpPr>
        <p:spPr>
          <a:xfrm>
            <a:off x="600192" y="93062"/>
            <a:ext cx="1595630" cy="2308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ATRIAL FIBRILLATION</a:t>
            </a:r>
            <a:endParaRPr lang="en-US" sz="900" dirty="0">
              <a:solidFill>
                <a:schemeClr val="accent1"/>
              </a:solidFill>
            </a:endParaRPr>
          </a:p>
        </p:txBody>
      </p:sp>
      <p:sp>
        <p:nvSpPr>
          <p:cNvPr id="27" name="TextBox 26">
            <a:extLst>
              <a:ext uri="{FF2B5EF4-FFF2-40B4-BE49-F238E27FC236}">
                <a16:creationId xmlns:a16="http://schemas.microsoft.com/office/drawing/2014/main" id="{3865B797-2B29-4188-A1D2-3FED6694C38F}"/>
              </a:ext>
            </a:extLst>
          </p:cNvPr>
          <p:cNvSpPr txBox="1"/>
          <p:nvPr/>
        </p:nvSpPr>
        <p:spPr>
          <a:xfrm>
            <a:off x="1207896" y="5891539"/>
            <a:ext cx="6864380" cy="230832"/>
          </a:xfrm>
          <a:prstGeom prst="rect">
            <a:avLst/>
          </a:prstGeom>
          <a:noFill/>
        </p:spPr>
        <p:txBody>
          <a:bodyPr wrap="none" rtlCol="0">
            <a:spAutoFit/>
          </a:bodyPr>
          <a:lstStyle/>
          <a:p>
            <a:r>
              <a:rPr lang="en-US" sz="900" dirty="0" err="1">
                <a:solidFill>
                  <a:srgbClr val="6B7580"/>
                </a:solidFill>
                <a:latin typeface="Calibri" pitchFamily="34" charset="0"/>
                <a:ea typeface="Calibri" pitchFamily="34" charset="-122"/>
                <a:cs typeface="Calibri" pitchFamily="34" charset="-120"/>
              </a:rPr>
              <a:t>Kirchhof</a:t>
            </a:r>
            <a:r>
              <a:rPr lang="en-US" sz="900" dirty="0">
                <a:solidFill>
                  <a:srgbClr val="6B7580"/>
                </a:solidFill>
                <a:latin typeface="Calibri" pitchFamily="34" charset="0"/>
                <a:ea typeface="Calibri" pitchFamily="34" charset="-122"/>
                <a:cs typeface="Calibri" pitchFamily="34" charset="-120"/>
              </a:rPr>
              <a:t> et al. N </a:t>
            </a:r>
            <a:r>
              <a:rPr lang="en-US" sz="900" dirty="0" err="1">
                <a:solidFill>
                  <a:srgbClr val="6B7580"/>
                </a:solidFill>
                <a:latin typeface="Calibri" pitchFamily="34" charset="0"/>
                <a:ea typeface="Calibri" pitchFamily="34" charset="-122"/>
                <a:cs typeface="Calibri" pitchFamily="34" charset="-120"/>
              </a:rPr>
              <a:t>Engl</a:t>
            </a:r>
            <a:r>
              <a:rPr lang="en-US" sz="900" dirty="0">
                <a:solidFill>
                  <a:srgbClr val="6B7580"/>
                </a:solidFill>
                <a:latin typeface="Calibri" pitchFamily="34" charset="0"/>
                <a:ea typeface="Calibri" pitchFamily="34" charset="-122"/>
                <a:cs typeface="Calibri" pitchFamily="34" charset="-120"/>
              </a:rPr>
              <a:t> J Med 2020;383:1305–16 · ESC AF-CARE 2024. Composite of CV death, stroke, or </a:t>
            </a:r>
            <a:r>
              <a:rPr lang="en-US" sz="900" dirty="0" err="1">
                <a:solidFill>
                  <a:srgbClr val="6B7580"/>
                </a:solidFill>
                <a:latin typeface="Calibri" pitchFamily="34" charset="0"/>
                <a:ea typeface="Calibri" pitchFamily="34" charset="-122"/>
                <a:cs typeface="Calibri" pitchFamily="34" charset="-120"/>
              </a:rPr>
              <a:t>hospitalisation</a:t>
            </a:r>
            <a:r>
              <a:rPr lang="en-US" sz="900" dirty="0">
                <a:solidFill>
                  <a:srgbClr val="6B7580"/>
                </a:solidFill>
                <a:latin typeface="Calibri" pitchFamily="34" charset="0"/>
                <a:ea typeface="Calibri" pitchFamily="34" charset="-122"/>
                <a:cs typeface="Calibri" pitchFamily="34" charset="-120"/>
              </a:rPr>
              <a:t> for worsening HF or ACS..</a:t>
            </a:r>
            <a:endParaRPr lang="en-US" sz="900" dirty="0"/>
          </a:p>
        </p:txBody>
      </p:sp>
    </p:spTree>
    <p:extLst>
      <p:ext uri="{BB962C8B-B14F-4D97-AF65-F5344CB8AC3E}">
        <p14:creationId xmlns:p14="http://schemas.microsoft.com/office/powerpoint/2010/main" val="728045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2D8996-13F7-423D-94CB-F7C003303344}"/>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18D1A9AB-F869-4D5D-9E27-2AF16FBFF7A6}"/>
              </a:ext>
            </a:extLst>
          </p:cNvPr>
          <p:cNvSpPr>
            <a:spLocks noGrp="1"/>
          </p:cNvSpPr>
          <p:nvPr>
            <p:ph type="sldNum" sz="quarter" idx="12"/>
          </p:nvPr>
        </p:nvSpPr>
        <p:spPr/>
        <p:txBody>
          <a:bodyPr/>
          <a:lstStyle/>
          <a:p>
            <a:fld id="{8261ACF1-7EB5-A94B-A38A-B3243CD45D89}" type="slidenum">
              <a:rPr lang="en-US" smtClean="0"/>
              <a:t>12</a:t>
            </a:fld>
            <a:endParaRPr lang="en-US"/>
          </a:p>
        </p:txBody>
      </p:sp>
      <p:sp>
        <p:nvSpPr>
          <p:cNvPr id="4" name="Title 3">
            <a:extLst>
              <a:ext uri="{FF2B5EF4-FFF2-40B4-BE49-F238E27FC236}">
                <a16:creationId xmlns:a16="http://schemas.microsoft.com/office/drawing/2014/main" id="{60503B91-7AD9-4D37-9795-7139009FD9C4}"/>
              </a:ext>
            </a:extLst>
          </p:cNvPr>
          <p:cNvSpPr>
            <a:spLocks noGrp="1"/>
          </p:cNvSpPr>
          <p:nvPr>
            <p:ph type="title"/>
          </p:nvPr>
        </p:nvSpPr>
        <p:spPr>
          <a:xfrm>
            <a:off x="679257" y="91769"/>
            <a:ext cx="10972800" cy="851092"/>
          </a:xfrm>
        </p:spPr>
        <p:txBody>
          <a:bodyPr>
            <a:normAutofit/>
          </a:bodyPr>
          <a:lstStyle/>
          <a:p>
            <a:r>
              <a:rPr lang="en-IE" sz="2000" dirty="0"/>
              <a:t>Aspirin needs an indication, not inertia </a:t>
            </a:r>
          </a:p>
        </p:txBody>
      </p:sp>
      <p:sp>
        <p:nvSpPr>
          <p:cNvPr id="5" name="Shape 11">
            <a:extLst>
              <a:ext uri="{FF2B5EF4-FFF2-40B4-BE49-F238E27FC236}">
                <a16:creationId xmlns:a16="http://schemas.microsoft.com/office/drawing/2014/main" id="{B3F29485-C494-4EAB-B7A8-D5FC3E5E359E}"/>
              </a:ext>
            </a:extLst>
          </p:cNvPr>
          <p:cNvSpPr/>
          <p:nvPr/>
        </p:nvSpPr>
        <p:spPr>
          <a:xfrm>
            <a:off x="1181100" y="4737217"/>
            <a:ext cx="10153650" cy="868680"/>
          </a:xfrm>
          <a:prstGeom prst="roundRect">
            <a:avLst>
              <a:gd name="adj" fmla="val 6316"/>
            </a:avLst>
          </a:prstGeom>
          <a:solidFill>
            <a:schemeClr val="accent1">
              <a:lumMod val="40000"/>
              <a:lumOff val="60000"/>
            </a:schemeClr>
          </a:solidFill>
          <a:ln w="9525">
            <a:solidFill>
              <a:srgbClr val="F6EADB"/>
            </a:solidFill>
            <a:prstDash val="soli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tx2"/>
                </a:solidFill>
                <a:effectLst/>
                <a:uLnTx/>
                <a:uFillTx/>
                <a:latin typeface="Calibri" pitchFamily="34" charset="0"/>
                <a:ea typeface="Calibri" pitchFamily="34" charset="-122"/>
                <a:cs typeface="Calibri" pitchFamily="34" charset="-120"/>
              </a:rPr>
              <a:t>But do not automatically stop, switch or add.</a:t>
            </a:r>
            <a:endParaRPr kumimoji="0" lang="en-US" sz="1300" b="0" i="0" u="none" strike="noStrike" kern="1200" cap="none" spc="0" normalizeH="0" baseline="0" noProof="0" dirty="0">
              <a:ln>
                <a:noFill/>
              </a:ln>
              <a:solidFill>
                <a:schemeClr val="tx2"/>
              </a:solidFill>
              <a:effectLst/>
              <a:uLnTx/>
              <a:uFillTx/>
              <a:latin typeface="Calibri"/>
              <a:ea typeface="+mn-ea"/>
              <a:cs typeface="+mn-cs"/>
            </a:endParaRPr>
          </a:p>
        </p:txBody>
      </p:sp>
      <p:graphicFrame>
        <p:nvGraphicFramePr>
          <p:cNvPr id="6" name="Chart 0">
            <a:extLst>
              <a:ext uri="{FF2B5EF4-FFF2-40B4-BE49-F238E27FC236}">
                <a16:creationId xmlns:a16="http://schemas.microsoft.com/office/drawing/2014/main" id="{FFF115FD-0E05-41F5-B11E-C6946C175F0E}"/>
              </a:ext>
            </a:extLst>
          </p:cNvPr>
          <p:cNvGraphicFramePr/>
          <p:nvPr>
            <p:extLst>
              <p:ext uri="{D42A27DB-BD31-4B8C-83A1-F6EECF244321}">
                <p14:modId xmlns:p14="http://schemas.microsoft.com/office/powerpoint/2010/main" val="543227685"/>
              </p:ext>
            </p:extLst>
          </p:nvPr>
        </p:nvGraphicFramePr>
        <p:xfrm>
          <a:off x="1181100" y="1427003"/>
          <a:ext cx="5543550" cy="29691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8">
            <a:extLst>
              <a:ext uri="{FF2B5EF4-FFF2-40B4-BE49-F238E27FC236}">
                <a16:creationId xmlns:a16="http://schemas.microsoft.com/office/drawing/2014/main" id="{28E70D2D-936D-4211-8D94-760481A1BAA9}"/>
              </a:ext>
            </a:extLst>
          </p:cNvPr>
          <p:cNvSpPr/>
          <p:nvPr/>
        </p:nvSpPr>
        <p:spPr>
          <a:xfrm>
            <a:off x="7226493" y="3211258"/>
            <a:ext cx="4095750" cy="868680"/>
          </a:xfrm>
          <a:prstGeom prst="roundRect">
            <a:avLst>
              <a:gd name="adj" fmla="val 6316"/>
            </a:avLst>
          </a:prstGeom>
          <a:solidFill>
            <a:schemeClr val="accent1">
              <a:lumMod val="20000"/>
              <a:lumOff val="80000"/>
            </a:schemeClr>
          </a:solidFill>
          <a:ln w="9525">
            <a:solidFill>
              <a:srgbClr val="E4EDEE"/>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3F7F8A"/>
                </a:solidFill>
                <a:effectLst/>
                <a:uLnTx/>
                <a:uFillTx/>
                <a:latin typeface="Calibri" pitchFamily="34" charset="0"/>
                <a:ea typeface="Calibri" pitchFamily="34" charset="-122"/>
                <a:cs typeface="Calibri" pitchFamily="34" charset="-120"/>
              </a:rPr>
              <a:t>Two questions at the next repeat:</a:t>
            </a: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426A344D-33C6-4EB3-A54B-6D803D5F65F1}"/>
              </a:ext>
            </a:extLst>
          </p:cNvPr>
          <p:cNvSpPr txBox="1"/>
          <p:nvPr/>
        </p:nvSpPr>
        <p:spPr>
          <a:xfrm>
            <a:off x="1447800" y="4389830"/>
            <a:ext cx="2998257" cy="276999"/>
          </a:xfrm>
          <a:prstGeom prst="rect">
            <a:avLst/>
          </a:prstGeom>
          <a:noFill/>
        </p:spPr>
        <p:txBody>
          <a:bodyPr wrap="none" rtlCol="0">
            <a:spAutoFit/>
          </a:bodyPr>
          <a:lstStyle/>
          <a:p>
            <a:r>
              <a:rPr lang="en-US" sz="1200" dirty="0">
                <a:solidFill>
                  <a:srgbClr val="6B7580"/>
                </a:solidFill>
                <a:latin typeface="Calibri" pitchFamily="34" charset="0"/>
                <a:ea typeface="Calibri" pitchFamily="34" charset="-122"/>
                <a:cs typeface="Calibri" pitchFamily="34" charset="-120"/>
              </a:rPr>
              <a:t>Hazard ratio vs placebo. 1.00 = no difference.</a:t>
            </a:r>
            <a:endParaRPr lang="en-US" sz="1200" dirty="0"/>
          </a:p>
        </p:txBody>
      </p:sp>
      <p:sp>
        <p:nvSpPr>
          <p:cNvPr id="9" name="TextBox 8">
            <a:extLst>
              <a:ext uri="{FF2B5EF4-FFF2-40B4-BE49-F238E27FC236}">
                <a16:creationId xmlns:a16="http://schemas.microsoft.com/office/drawing/2014/main" id="{71B830F4-E5B4-49B2-819D-57DAA8C6CFCB}"/>
              </a:ext>
            </a:extLst>
          </p:cNvPr>
          <p:cNvSpPr txBox="1"/>
          <p:nvPr/>
        </p:nvSpPr>
        <p:spPr>
          <a:xfrm>
            <a:off x="7226493" y="2553979"/>
            <a:ext cx="4095750"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CVD: HR 0.95 (95% CI 0.83–1.08). Major bleeding: HR 1.38 (1.18–1.62). n=19,114, median follow-up 4.7 years.</a:t>
            </a:r>
            <a:endParaRPr lang="en-US" sz="1200" dirty="0"/>
          </a:p>
        </p:txBody>
      </p:sp>
      <p:sp>
        <p:nvSpPr>
          <p:cNvPr id="10" name="TextBox 9">
            <a:extLst>
              <a:ext uri="{FF2B5EF4-FFF2-40B4-BE49-F238E27FC236}">
                <a16:creationId xmlns:a16="http://schemas.microsoft.com/office/drawing/2014/main" id="{341933CA-3ED7-4AB8-AB19-D94CEF3AD9E4}"/>
              </a:ext>
            </a:extLst>
          </p:cNvPr>
          <p:cNvSpPr txBox="1"/>
          <p:nvPr/>
        </p:nvSpPr>
        <p:spPr>
          <a:xfrm>
            <a:off x="7226493" y="1897470"/>
            <a:ext cx="2259593" cy="630942"/>
          </a:xfrm>
          <a:prstGeom prst="rect">
            <a:avLst/>
          </a:prstGeom>
          <a:noFill/>
        </p:spPr>
        <p:txBody>
          <a:bodyPr wrap="none" rtlCol="0">
            <a:spAutoFit/>
          </a:bodyPr>
          <a:lstStyle/>
          <a:p>
            <a:pPr marL="0" indent="0">
              <a:lnSpc>
                <a:spcPts val="2100"/>
              </a:lnSpc>
              <a:buNone/>
            </a:pPr>
            <a:r>
              <a:rPr lang="en-US" sz="1800" b="1" dirty="0">
                <a:solidFill>
                  <a:srgbClr val="16293C"/>
                </a:solidFill>
                <a:latin typeface="Calibri" pitchFamily="34" charset="0"/>
                <a:ea typeface="Calibri" pitchFamily="34" charset="-122"/>
                <a:cs typeface="Calibri" pitchFamily="34" charset="-120"/>
              </a:rPr>
              <a:t>No fewer events.</a:t>
            </a:r>
            <a:endParaRPr lang="en-US" sz="1800" dirty="0"/>
          </a:p>
          <a:p>
            <a:pPr marL="0" indent="0">
              <a:lnSpc>
                <a:spcPts val="2100"/>
              </a:lnSpc>
              <a:buNone/>
            </a:pPr>
            <a:r>
              <a:rPr lang="en-US" sz="1800" b="1" dirty="0">
                <a:solidFill>
                  <a:srgbClr val="16293C"/>
                </a:solidFill>
                <a:latin typeface="Calibri" pitchFamily="34" charset="0"/>
                <a:ea typeface="Calibri" pitchFamily="34" charset="-122"/>
                <a:cs typeface="Calibri" pitchFamily="34" charset="-120"/>
              </a:rPr>
              <a:t>More major bleeding.</a:t>
            </a:r>
            <a:endParaRPr lang="en-US" sz="1800" dirty="0"/>
          </a:p>
        </p:txBody>
      </p:sp>
      <p:sp>
        <p:nvSpPr>
          <p:cNvPr id="11" name="TextBox 10">
            <a:extLst>
              <a:ext uri="{FF2B5EF4-FFF2-40B4-BE49-F238E27FC236}">
                <a16:creationId xmlns:a16="http://schemas.microsoft.com/office/drawing/2014/main" id="{E579493A-4B3E-4BDC-9E64-E7BB2A1C7D8D}"/>
              </a:ext>
            </a:extLst>
          </p:cNvPr>
          <p:cNvSpPr txBox="1"/>
          <p:nvPr/>
        </p:nvSpPr>
        <p:spPr>
          <a:xfrm>
            <a:off x="7226493" y="1571051"/>
            <a:ext cx="3721212" cy="261610"/>
          </a:xfrm>
          <a:prstGeom prst="rect">
            <a:avLst/>
          </a:prstGeom>
          <a:noFill/>
        </p:spPr>
        <p:txBody>
          <a:bodyPr wrap="none" rtlCol="0">
            <a:spAutoFit/>
          </a:bodyPr>
          <a:lstStyle/>
          <a:p>
            <a:r>
              <a:rPr lang="en-US" sz="1100" b="1" kern="0" spc="120" dirty="0">
                <a:solidFill>
                  <a:schemeClr val="accent1"/>
                </a:solidFill>
                <a:latin typeface="Calibri" pitchFamily="34" charset="0"/>
                <a:ea typeface="Calibri" pitchFamily="34" charset="-122"/>
                <a:cs typeface="Calibri" pitchFamily="34" charset="-120"/>
              </a:rPr>
              <a:t>ASPREE · PRIMARY PREVENTION · OLDER ADULTS</a:t>
            </a:r>
            <a:endParaRPr lang="en-US" sz="1100" dirty="0">
              <a:solidFill>
                <a:schemeClr val="accent1"/>
              </a:solidFill>
            </a:endParaRPr>
          </a:p>
        </p:txBody>
      </p:sp>
      <p:sp>
        <p:nvSpPr>
          <p:cNvPr id="12" name="TextBox 11">
            <a:extLst>
              <a:ext uri="{FF2B5EF4-FFF2-40B4-BE49-F238E27FC236}">
                <a16:creationId xmlns:a16="http://schemas.microsoft.com/office/drawing/2014/main" id="{67131671-BA21-42B9-9928-9E5ABC87664A}"/>
              </a:ext>
            </a:extLst>
          </p:cNvPr>
          <p:cNvSpPr txBox="1"/>
          <p:nvPr/>
        </p:nvSpPr>
        <p:spPr>
          <a:xfrm>
            <a:off x="7226493" y="3506129"/>
            <a:ext cx="2843151" cy="461665"/>
          </a:xfrm>
          <a:prstGeom prst="rect">
            <a:avLst/>
          </a:prstGeom>
          <a:noFill/>
        </p:spPr>
        <p:txBody>
          <a:bodyPr wrap="none" rtlCol="0">
            <a:spAutoFit/>
          </a:bodyPr>
          <a:lstStyle/>
          <a:p>
            <a:pPr marL="0" indent="0">
              <a:buNone/>
            </a:pPr>
            <a:r>
              <a:rPr lang="en-US" sz="1200" b="1" dirty="0">
                <a:solidFill>
                  <a:srgbClr val="16293C"/>
                </a:solidFill>
                <a:latin typeface="Calibri" pitchFamily="34" charset="0"/>
                <a:ea typeface="Calibri" pitchFamily="34" charset="-122"/>
                <a:cs typeface="Calibri" pitchFamily="34" charset="-120"/>
              </a:rPr>
              <a:t>What was the original indication?</a:t>
            </a:r>
            <a:endParaRPr lang="en-US" sz="1200" dirty="0"/>
          </a:p>
          <a:p>
            <a:pPr marL="0" indent="0">
              <a:buNone/>
            </a:pPr>
            <a:r>
              <a:rPr lang="en-US" sz="1200" b="1" dirty="0">
                <a:solidFill>
                  <a:srgbClr val="16293C"/>
                </a:solidFill>
                <a:latin typeface="Calibri" pitchFamily="34" charset="0"/>
                <a:ea typeface="Calibri" pitchFamily="34" charset="-122"/>
                <a:cs typeface="Calibri" pitchFamily="34" charset="-120"/>
              </a:rPr>
              <a:t>Does the benefit still outweigh the harm?</a:t>
            </a:r>
            <a:endParaRPr lang="en-US" sz="1200" dirty="0"/>
          </a:p>
        </p:txBody>
      </p:sp>
      <p:sp>
        <p:nvSpPr>
          <p:cNvPr id="13" name="TextBox 12">
            <a:extLst>
              <a:ext uri="{FF2B5EF4-FFF2-40B4-BE49-F238E27FC236}">
                <a16:creationId xmlns:a16="http://schemas.microsoft.com/office/drawing/2014/main" id="{BE9FC5BA-7A24-48BF-9C47-1A4D03890855}"/>
              </a:ext>
            </a:extLst>
          </p:cNvPr>
          <p:cNvSpPr txBox="1"/>
          <p:nvPr/>
        </p:nvSpPr>
        <p:spPr>
          <a:xfrm>
            <a:off x="1371600" y="5064030"/>
            <a:ext cx="9772650" cy="461665"/>
          </a:xfrm>
          <a:prstGeom prst="rect">
            <a:avLst/>
          </a:prstGeom>
          <a:noFill/>
        </p:spPr>
        <p:txBody>
          <a:bodyPr wrap="square" rtlCol="0">
            <a:spAutoFit/>
          </a:bodyPr>
          <a:lstStyle/>
          <a:p>
            <a:pPr algn="ctr"/>
            <a:r>
              <a:rPr lang="en-US" sz="1200" dirty="0">
                <a:solidFill>
                  <a:srgbClr val="16293C"/>
                </a:solidFill>
                <a:latin typeface="Calibri" pitchFamily="34" charset="0"/>
                <a:ea typeface="Calibri" pitchFamily="34" charset="-122"/>
                <a:cs typeface="Calibri" pitchFamily="34" charset="-120"/>
              </a:rPr>
              <a:t>Significant obstructive CAD, previous MI, CVA or a stent is a different conversation — confirm the DAPT plan first. In AF, review the anticoagulant indication separately.</a:t>
            </a:r>
            <a:endParaRPr lang="en-US" sz="1200" dirty="0"/>
          </a:p>
        </p:txBody>
      </p:sp>
      <p:sp>
        <p:nvSpPr>
          <p:cNvPr id="14" name="TextBox 13">
            <a:extLst>
              <a:ext uri="{FF2B5EF4-FFF2-40B4-BE49-F238E27FC236}">
                <a16:creationId xmlns:a16="http://schemas.microsoft.com/office/drawing/2014/main" id="{9D72C530-F500-4998-81F4-C52611D5730C}"/>
              </a:ext>
            </a:extLst>
          </p:cNvPr>
          <p:cNvSpPr txBox="1"/>
          <p:nvPr/>
        </p:nvSpPr>
        <p:spPr>
          <a:xfrm>
            <a:off x="1181100" y="6032344"/>
            <a:ext cx="7285969" cy="2308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McNeil et al. N </a:t>
            </a:r>
            <a:r>
              <a:rPr lang="en-US" sz="900" dirty="0" err="1">
                <a:solidFill>
                  <a:srgbClr val="6B7580"/>
                </a:solidFill>
                <a:latin typeface="Calibri" pitchFamily="34" charset="0"/>
                <a:ea typeface="Calibri" pitchFamily="34" charset="-122"/>
                <a:cs typeface="Calibri" pitchFamily="34" charset="-120"/>
              </a:rPr>
              <a:t>Engl</a:t>
            </a:r>
            <a:r>
              <a:rPr lang="en-US" sz="900" dirty="0">
                <a:solidFill>
                  <a:srgbClr val="6B7580"/>
                </a:solidFill>
                <a:latin typeface="Calibri" pitchFamily="34" charset="0"/>
                <a:ea typeface="Calibri" pitchFamily="34" charset="-122"/>
                <a:cs typeface="Calibri" pitchFamily="34" charset="-120"/>
              </a:rPr>
              <a:t> J Med 2018;379:1509–18 · 2024 ESC chronic coronary syndromes guideline (ehae177). Chart redrawn from published hazard ratios. </a:t>
            </a:r>
            <a:endParaRPr lang="en-US" sz="900" dirty="0"/>
          </a:p>
        </p:txBody>
      </p:sp>
      <p:sp>
        <p:nvSpPr>
          <p:cNvPr id="15" name="TextBox 14">
            <a:extLst>
              <a:ext uri="{FF2B5EF4-FFF2-40B4-BE49-F238E27FC236}">
                <a16:creationId xmlns:a16="http://schemas.microsoft.com/office/drawing/2014/main" id="{6958AB81-78A8-4AA6-A468-DECEA881DC4F}"/>
              </a:ext>
            </a:extLst>
          </p:cNvPr>
          <p:cNvSpPr txBox="1"/>
          <p:nvPr/>
        </p:nvSpPr>
        <p:spPr>
          <a:xfrm>
            <a:off x="647684" y="106542"/>
            <a:ext cx="1447832" cy="2308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ANTITHROMBOTICS</a:t>
            </a:r>
            <a:endParaRPr lang="en-US" sz="900" dirty="0">
              <a:solidFill>
                <a:schemeClr val="accent1"/>
              </a:solidFill>
            </a:endParaRPr>
          </a:p>
        </p:txBody>
      </p:sp>
    </p:spTree>
    <p:extLst>
      <p:ext uri="{BB962C8B-B14F-4D97-AF65-F5344CB8AC3E}">
        <p14:creationId xmlns:p14="http://schemas.microsoft.com/office/powerpoint/2010/main" val="1767548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603C0B-87F2-4E98-8C55-430102340598}"/>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F967F7AC-E980-4A4E-816F-14D996025701}"/>
              </a:ext>
            </a:extLst>
          </p:cNvPr>
          <p:cNvSpPr>
            <a:spLocks noGrp="1"/>
          </p:cNvSpPr>
          <p:nvPr>
            <p:ph type="sldNum" sz="quarter" idx="12"/>
          </p:nvPr>
        </p:nvSpPr>
        <p:spPr/>
        <p:txBody>
          <a:bodyPr/>
          <a:lstStyle/>
          <a:p>
            <a:fld id="{8261ACF1-7EB5-A94B-A38A-B3243CD45D89}" type="slidenum">
              <a:rPr lang="en-US" smtClean="0"/>
              <a:t>13</a:t>
            </a:fld>
            <a:endParaRPr lang="en-US" dirty="0"/>
          </a:p>
        </p:txBody>
      </p:sp>
      <p:sp>
        <p:nvSpPr>
          <p:cNvPr id="4" name="Title 3">
            <a:extLst>
              <a:ext uri="{FF2B5EF4-FFF2-40B4-BE49-F238E27FC236}">
                <a16:creationId xmlns:a16="http://schemas.microsoft.com/office/drawing/2014/main" id="{F344D77A-8C61-4D0C-BDEE-7FB51ED50EFC}"/>
              </a:ext>
            </a:extLst>
          </p:cNvPr>
          <p:cNvSpPr>
            <a:spLocks noGrp="1"/>
          </p:cNvSpPr>
          <p:nvPr>
            <p:ph type="title"/>
          </p:nvPr>
        </p:nvSpPr>
        <p:spPr>
          <a:xfrm>
            <a:off x="679257" y="102297"/>
            <a:ext cx="10972800" cy="851092"/>
          </a:xfrm>
        </p:spPr>
        <p:txBody>
          <a:bodyPr>
            <a:normAutofit/>
          </a:bodyPr>
          <a:lstStyle/>
          <a:p>
            <a:r>
              <a:rPr lang="en-IE" sz="2000" dirty="0"/>
              <a:t>One person. One owned plan</a:t>
            </a:r>
          </a:p>
        </p:txBody>
      </p:sp>
      <p:sp>
        <p:nvSpPr>
          <p:cNvPr id="5" name="TextBox 4">
            <a:extLst>
              <a:ext uri="{FF2B5EF4-FFF2-40B4-BE49-F238E27FC236}">
                <a16:creationId xmlns:a16="http://schemas.microsoft.com/office/drawing/2014/main" id="{24575475-72E1-4AD8-840A-C1CE6ADE7E6E}"/>
              </a:ext>
            </a:extLst>
          </p:cNvPr>
          <p:cNvSpPr txBox="1"/>
          <p:nvPr/>
        </p:nvSpPr>
        <p:spPr>
          <a:xfrm>
            <a:off x="3424104" y="1245397"/>
            <a:ext cx="5483104" cy="338554"/>
          </a:xfrm>
          <a:prstGeom prst="rect">
            <a:avLst/>
          </a:prstGeom>
          <a:noFill/>
        </p:spPr>
        <p:txBody>
          <a:bodyPr wrap="none" rtlCol="0">
            <a:spAutoFit/>
          </a:bodyPr>
          <a:lstStyle/>
          <a:p>
            <a:r>
              <a:rPr lang="en-US" sz="1600" dirty="0">
                <a:solidFill>
                  <a:schemeClr val="accent1"/>
                </a:solidFill>
                <a:latin typeface="Calibri" pitchFamily="34" charset="0"/>
                <a:ea typeface="Calibri" pitchFamily="34" charset="-122"/>
                <a:cs typeface="Calibri" pitchFamily="34" charset="-120"/>
              </a:rPr>
              <a:t>Her goal is the hill. Our task is to make the next step achievable.</a:t>
            </a:r>
            <a:endParaRPr lang="en-US" sz="1600" dirty="0">
              <a:solidFill>
                <a:schemeClr val="accent1"/>
              </a:solidFill>
            </a:endParaRPr>
          </a:p>
        </p:txBody>
      </p:sp>
      <p:sp>
        <p:nvSpPr>
          <p:cNvPr id="6" name="Shape 20">
            <a:extLst>
              <a:ext uri="{FF2B5EF4-FFF2-40B4-BE49-F238E27FC236}">
                <a16:creationId xmlns:a16="http://schemas.microsoft.com/office/drawing/2014/main" id="{E0A99F14-8F45-412A-8E82-14C710F9989C}"/>
              </a:ext>
            </a:extLst>
          </p:cNvPr>
          <p:cNvSpPr/>
          <p:nvPr/>
        </p:nvSpPr>
        <p:spPr>
          <a:xfrm>
            <a:off x="1393606" y="4892935"/>
            <a:ext cx="9591675" cy="658368"/>
          </a:xfrm>
          <a:prstGeom prst="roundRect">
            <a:avLst>
              <a:gd name="adj" fmla="val 8333"/>
            </a:avLst>
          </a:prstGeom>
          <a:solidFill>
            <a:schemeClr val="accent1">
              <a:lumMod val="40000"/>
              <a:lumOff val="60000"/>
            </a:schemeClr>
          </a:solidFill>
          <a:ln w="9525">
            <a:solidFill>
              <a:schemeClr val="bg1"/>
            </a:solidFill>
            <a:prstDash val="solid"/>
          </a:ln>
        </p:spPr>
        <p:txBody>
          <a:bodyPr/>
          <a:lstStyle/>
          <a:p>
            <a:pPr defTabSz="457200"/>
            <a:endParaRPr lang="en-US" dirty="0">
              <a:solidFill>
                <a:prstClr val="black"/>
              </a:solidFill>
              <a:latin typeface="Calibri"/>
            </a:endParaRPr>
          </a:p>
        </p:txBody>
      </p:sp>
      <p:sp>
        <p:nvSpPr>
          <p:cNvPr id="7" name="Shape 5">
            <a:extLst>
              <a:ext uri="{FF2B5EF4-FFF2-40B4-BE49-F238E27FC236}">
                <a16:creationId xmlns:a16="http://schemas.microsoft.com/office/drawing/2014/main" id="{AA286C1F-0BCF-46BA-A0B4-33DBF0887145}"/>
              </a:ext>
            </a:extLst>
          </p:cNvPr>
          <p:cNvSpPr/>
          <p:nvPr/>
        </p:nvSpPr>
        <p:spPr>
          <a:xfrm>
            <a:off x="1369819" y="2106930"/>
            <a:ext cx="2697480" cy="0"/>
          </a:xfrm>
          <a:prstGeom prst="line">
            <a:avLst/>
          </a:prstGeom>
          <a:noFill/>
          <a:ln w="9525">
            <a:solidFill>
              <a:srgbClr val="DAD6CC"/>
            </a:solidFill>
            <a:prstDash val="solid"/>
          </a:ln>
        </p:spPr>
        <p:txBody>
          <a:bodyPr/>
          <a:lstStyle/>
          <a:p>
            <a:pPr defTabSz="457200"/>
            <a:endParaRPr lang="en-US">
              <a:solidFill>
                <a:prstClr val="black"/>
              </a:solidFill>
              <a:latin typeface="Calibri"/>
            </a:endParaRPr>
          </a:p>
        </p:txBody>
      </p:sp>
      <p:sp>
        <p:nvSpPr>
          <p:cNvPr id="8" name="Shape 5">
            <a:extLst>
              <a:ext uri="{FF2B5EF4-FFF2-40B4-BE49-F238E27FC236}">
                <a16:creationId xmlns:a16="http://schemas.microsoft.com/office/drawing/2014/main" id="{2CB3EADB-E2F1-4F8F-8BC4-442A9804CEAC}"/>
              </a:ext>
            </a:extLst>
          </p:cNvPr>
          <p:cNvSpPr/>
          <p:nvPr/>
        </p:nvSpPr>
        <p:spPr>
          <a:xfrm>
            <a:off x="4816916" y="2106930"/>
            <a:ext cx="2697480" cy="0"/>
          </a:xfrm>
          <a:prstGeom prst="line">
            <a:avLst/>
          </a:prstGeom>
          <a:noFill/>
          <a:ln w="9525">
            <a:solidFill>
              <a:srgbClr val="DAD6CC"/>
            </a:solidFill>
            <a:prstDash val="solid"/>
          </a:ln>
        </p:spPr>
        <p:txBody>
          <a:bodyPr/>
          <a:lstStyle/>
          <a:p>
            <a:pPr defTabSz="457200"/>
            <a:endParaRPr lang="en-US">
              <a:solidFill>
                <a:prstClr val="black"/>
              </a:solidFill>
              <a:latin typeface="Calibri"/>
            </a:endParaRPr>
          </a:p>
        </p:txBody>
      </p:sp>
      <p:sp>
        <p:nvSpPr>
          <p:cNvPr id="9" name="Shape 5">
            <a:extLst>
              <a:ext uri="{FF2B5EF4-FFF2-40B4-BE49-F238E27FC236}">
                <a16:creationId xmlns:a16="http://schemas.microsoft.com/office/drawing/2014/main" id="{C097B112-3E4A-423C-AE8A-42BE9A0B00B3}"/>
              </a:ext>
            </a:extLst>
          </p:cNvPr>
          <p:cNvSpPr/>
          <p:nvPr/>
        </p:nvSpPr>
        <p:spPr>
          <a:xfrm>
            <a:off x="8264014" y="2127885"/>
            <a:ext cx="2697480" cy="0"/>
          </a:xfrm>
          <a:prstGeom prst="line">
            <a:avLst/>
          </a:prstGeom>
          <a:noFill/>
          <a:ln w="9525">
            <a:solidFill>
              <a:srgbClr val="DAD6CC"/>
            </a:solidFill>
            <a:prstDash val="solid"/>
          </a:ln>
        </p:spPr>
        <p:txBody>
          <a:bodyPr/>
          <a:lstStyle/>
          <a:p>
            <a:pPr defTabSz="457200"/>
            <a:endParaRPr lang="en-US">
              <a:solidFill>
                <a:prstClr val="black"/>
              </a:solidFill>
              <a:latin typeface="Calibri"/>
            </a:endParaRPr>
          </a:p>
        </p:txBody>
      </p:sp>
      <p:sp>
        <p:nvSpPr>
          <p:cNvPr id="10" name="TextBox 9">
            <a:extLst>
              <a:ext uri="{FF2B5EF4-FFF2-40B4-BE49-F238E27FC236}">
                <a16:creationId xmlns:a16="http://schemas.microsoft.com/office/drawing/2014/main" id="{A08968A3-49A0-4827-96B0-81CA5FE7E991}"/>
              </a:ext>
            </a:extLst>
          </p:cNvPr>
          <p:cNvSpPr txBox="1"/>
          <p:nvPr/>
        </p:nvSpPr>
        <p:spPr>
          <a:xfrm>
            <a:off x="1369819" y="2398939"/>
            <a:ext cx="495649" cy="461665"/>
          </a:xfrm>
          <a:prstGeom prst="rect">
            <a:avLst/>
          </a:prstGeom>
          <a:noFill/>
        </p:spPr>
        <p:txBody>
          <a:bodyPr wrap="none" rtlCol="0">
            <a:spAutoFit/>
          </a:bodyPr>
          <a:lstStyle/>
          <a:p>
            <a:r>
              <a:rPr lang="en-US" sz="2400" b="1" dirty="0">
                <a:solidFill>
                  <a:schemeClr val="accent1"/>
                </a:solidFill>
                <a:latin typeface="Calibri" pitchFamily="34" charset="0"/>
                <a:ea typeface="Calibri" pitchFamily="34" charset="-122"/>
                <a:cs typeface="Calibri" pitchFamily="34" charset="-120"/>
              </a:rPr>
              <a:t>01</a:t>
            </a:r>
            <a:endParaRPr lang="en-IE" sz="2400" dirty="0">
              <a:solidFill>
                <a:schemeClr val="accent1"/>
              </a:solidFill>
            </a:endParaRPr>
          </a:p>
        </p:txBody>
      </p:sp>
      <p:sp>
        <p:nvSpPr>
          <p:cNvPr id="11" name="TextBox 10">
            <a:extLst>
              <a:ext uri="{FF2B5EF4-FFF2-40B4-BE49-F238E27FC236}">
                <a16:creationId xmlns:a16="http://schemas.microsoft.com/office/drawing/2014/main" id="{F776D92B-3F6A-438C-962C-E2ED1F3CB6C4}"/>
              </a:ext>
            </a:extLst>
          </p:cNvPr>
          <p:cNvSpPr txBox="1"/>
          <p:nvPr/>
        </p:nvSpPr>
        <p:spPr>
          <a:xfrm>
            <a:off x="4816916" y="2407124"/>
            <a:ext cx="495649" cy="461665"/>
          </a:xfrm>
          <a:prstGeom prst="rect">
            <a:avLst/>
          </a:prstGeom>
          <a:noFill/>
        </p:spPr>
        <p:txBody>
          <a:bodyPr wrap="none" rtlCol="0">
            <a:spAutoFit/>
          </a:bodyPr>
          <a:lstStyle/>
          <a:p>
            <a:r>
              <a:rPr lang="en-US" sz="2400" b="1" dirty="0">
                <a:solidFill>
                  <a:schemeClr val="accent1"/>
                </a:solidFill>
                <a:latin typeface="Calibri" pitchFamily="34" charset="0"/>
                <a:ea typeface="Calibri" pitchFamily="34" charset="-122"/>
                <a:cs typeface="Calibri" pitchFamily="34" charset="-120"/>
              </a:rPr>
              <a:t>02</a:t>
            </a:r>
            <a:endParaRPr lang="en-IE" sz="2400" dirty="0">
              <a:solidFill>
                <a:schemeClr val="accent1"/>
              </a:solidFill>
            </a:endParaRPr>
          </a:p>
        </p:txBody>
      </p:sp>
      <p:sp>
        <p:nvSpPr>
          <p:cNvPr id="12" name="TextBox 11">
            <a:extLst>
              <a:ext uri="{FF2B5EF4-FFF2-40B4-BE49-F238E27FC236}">
                <a16:creationId xmlns:a16="http://schemas.microsoft.com/office/drawing/2014/main" id="{3B25454C-EC03-472D-8D9E-3162BCAE8454}"/>
              </a:ext>
            </a:extLst>
          </p:cNvPr>
          <p:cNvSpPr txBox="1"/>
          <p:nvPr/>
        </p:nvSpPr>
        <p:spPr>
          <a:xfrm>
            <a:off x="8264013" y="2387481"/>
            <a:ext cx="495649" cy="461665"/>
          </a:xfrm>
          <a:prstGeom prst="rect">
            <a:avLst/>
          </a:prstGeom>
          <a:noFill/>
        </p:spPr>
        <p:txBody>
          <a:bodyPr wrap="none" rtlCol="0">
            <a:spAutoFit/>
          </a:bodyPr>
          <a:lstStyle/>
          <a:p>
            <a:r>
              <a:rPr lang="en-US" sz="2400" b="1" dirty="0">
                <a:solidFill>
                  <a:schemeClr val="accent1"/>
                </a:solidFill>
                <a:latin typeface="Calibri" pitchFamily="34" charset="0"/>
                <a:ea typeface="Calibri" pitchFamily="34" charset="-122"/>
                <a:cs typeface="Calibri" pitchFamily="34" charset="-120"/>
              </a:rPr>
              <a:t>03</a:t>
            </a:r>
            <a:endParaRPr lang="en-US" sz="2400" dirty="0">
              <a:solidFill>
                <a:schemeClr val="accent1"/>
              </a:solidFill>
            </a:endParaRPr>
          </a:p>
        </p:txBody>
      </p:sp>
      <p:sp>
        <p:nvSpPr>
          <p:cNvPr id="13" name="TextBox 12">
            <a:extLst>
              <a:ext uri="{FF2B5EF4-FFF2-40B4-BE49-F238E27FC236}">
                <a16:creationId xmlns:a16="http://schemas.microsoft.com/office/drawing/2014/main" id="{E7A9DB43-7D10-4E17-B683-87B582A281BD}"/>
              </a:ext>
            </a:extLst>
          </p:cNvPr>
          <p:cNvSpPr txBox="1"/>
          <p:nvPr/>
        </p:nvSpPr>
        <p:spPr>
          <a:xfrm>
            <a:off x="1369819" y="2870150"/>
            <a:ext cx="2326663" cy="323165"/>
          </a:xfrm>
          <a:prstGeom prst="rect">
            <a:avLst/>
          </a:prstGeom>
          <a:noFill/>
        </p:spPr>
        <p:txBody>
          <a:bodyPr wrap="none" rtlCol="0">
            <a:spAutoFit/>
          </a:bodyPr>
          <a:lstStyle/>
          <a:p>
            <a:r>
              <a:rPr lang="en-US" sz="1500" b="1" dirty="0">
                <a:solidFill>
                  <a:srgbClr val="16293C"/>
                </a:solidFill>
                <a:latin typeface="Calibri" pitchFamily="34" charset="0"/>
                <a:ea typeface="Calibri" pitchFamily="34" charset="-122"/>
                <a:cs typeface="Calibri" pitchFamily="34" charset="-120"/>
              </a:rPr>
              <a:t>Confirm what is happening</a:t>
            </a:r>
            <a:endParaRPr lang="en-US" sz="1500" dirty="0"/>
          </a:p>
        </p:txBody>
      </p:sp>
      <p:sp>
        <p:nvSpPr>
          <p:cNvPr id="14" name="TextBox 13">
            <a:extLst>
              <a:ext uri="{FF2B5EF4-FFF2-40B4-BE49-F238E27FC236}">
                <a16:creationId xmlns:a16="http://schemas.microsoft.com/office/drawing/2014/main" id="{B9537476-BAC9-4071-9E5E-9C4E622CE2D0}"/>
              </a:ext>
            </a:extLst>
          </p:cNvPr>
          <p:cNvSpPr txBox="1"/>
          <p:nvPr/>
        </p:nvSpPr>
        <p:spPr>
          <a:xfrm>
            <a:off x="4840000" y="2878175"/>
            <a:ext cx="2006511" cy="323165"/>
          </a:xfrm>
          <a:prstGeom prst="rect">
            <a:avLst/>
          </a:prstGeom>
          <a:noFill/>
        </p:spPr>
        <p:txBody>
          <a:bodyPr wrap="none" rtlCol="0">
            <a:spAutoFit/>
          </a:bodyPr>
          <a:lstStyle/>
          <a:p>
            <a:r>
              <a:rPr lang="en-US" sz="1500" b="1" dirty="0">
                <a:solidFill>
                  <a:srgbClr val="16293C"/>
                </a:solidFill>
                <a:latin typeface="Calibri" pitchFamily="34" charset="0"/>
                <a:ea typeface="Calibri" pitchFamily="34" charset="-122"/>
                <a:cs typeface="Calibri" pitchFamily="34" charset="-120"/>
              </a:rPr>
              <a:t>Agree the first changes</a:t>
            </a:r>
            <a:endParaRPr lang="en-US" sz="1500" dirty="0"/>
          </a:p>
        </p:txBody>
      </p:sp>
      <p:sp>
        <p:nvSpPr>
          <p:cNvPr id="15" name="TextBox 14">
            <a:extLst>
              <a:ext uri="{FF2B5EF4-FFF2-40B4-BE49-F238E27FC236}">
                <a16:creationId xmlns:a16="http://schemas.microsoft.com/office/drawing/2014/main" id="{50C0EC34-F6DF-40E5-ACF7-DB7CB31624B5}"/>
              </a:ext>
            </a:extLst>
          </p:cNvPr>
          <p:cNvSpPr txBox="1"/>
          <p:nvPr/>
        </p:nvSpPr>
        <p:spPr>
          <a:xfrm>
            <a:off x="8264013" y="2877200"/>
            <a:ext cx="2110642" cy="323165"/>
          </a:xfrm>
          <a:prstGeom prst="rect">
            <a:avLst/>
          </a:prstGeom>
          <a:noFill/>
        </p:spPr>
        <p:txBody>
          <a:bodyPr wrap="none" rtlCol="0">
            <a:spAutoFit/>
          </a:bodyPr>
          <a:lstStyle/>
          <a:p>
            <a:r>
              <a:rPr lang="en-US" sz="1500" b="1" dirty="0">
                <a:solidFill>
                  <a:srgbClr val="16293C"/>
                </a:solidFill>
                <a:latin typeface="Calibri" pitchFamily="34" charset="0"/>
                <a:ea typeface="Calibri" pitchFamily="34" charset="-122"/>
                <a:cs typeface="Calibri" pitchFamily="34" charset="-120"/>
              </a:rPr>
              <a:t>Own the follow-through</a:t>
            </a:r>
            <a:endParaRPr lang="en-US" sz="1500" dirty="0"/>
          </a:p>
        </p:txBody>
      </p:sp>
      <p:sp>
        <p:nvSpPr>
          <p:cNvPr id="16" name="TextBox 15">
            <a:extLst>
              <a:ext uri="{FF2B5EF4-FFF2-40B4-BE49-F238E27FC236}">
                <a16:creationId xmlns:a16="http://schemas.microsoft.com/office/drawing/2014/main" id="{A92CD883-5697-442A-BF8B-A7536FA27C7B}"/>
              </a:ext>
            </a:extLst>
          </p:cNvPr>
          <p:cNvSpPr txBox="1"/>
          <p:nvPr/>
        </p:nvSpPr>
        <p:spPr>
          <a:xfrm>
            <a:off x="1369819" y="3283571"/>
            <a:ext cx="2897381" cy="646331"/>
          </a:xfrm>
          <a:prstGeom prst="rect">
            <a:avLst/>
          </a:prstGeom>
          <a:noFill/>
        </p:spPr>
        <p:txBody>
          <a:bodyPr wrap="square" rtlCol="0">
            <a:spAutoFit/>
          </a:bodyPr>
          <a:lstStyle/>
          <a:p>
            <a:r>
              <a:rPr lang="en-US" sz="1200" dirty="0">
                <a:solidFill>
                  <a:srgbClr val="16293C"/>
                </a:solidFill>
                <a:latin typeface="Calibri" pitchFamily="34" charset="0"/>
                <a:ea typeface="Calibri" pitchFamily="34" charset="-122"/>
                <a:cs typeface="Calibri" pitchFamily="34" charset="-120"/>
              </a:rPr>
              <a:t>Her true BP burden. The cause of the breathlessness. Whether the kidney findings are chronic.</a:t>
            </a:r>
            <a:endParaRPr lang="en-US" sz="1200" dirty="0"/>
          </a:p>
        </p:txBody>
      </p:sp>
      <p:sp>
        <p:nvSpPr>
          <p:cNvPr id="17" name="TextBox 16">
            <a:extLst>
              <a:ext uri="{FF2B5EF4-FFF2-40B4-BE49-F238E27FC236}">
                <a16:creationId xmlns:a16="http://schemas.microsoft.com/office/drawing/2014/main" id="{575F9F5C-500B-4AA9-B701-0C79628F11D0}"/>
              </a:ext>
            </a:extLst>
          </p:cNvPr>
          <p:cNvSpPr txBox="1"/>
          <p:nvPr/>
        </p:nvSpPr>
        <p:spPr>
          <a:xfrm>
            <a:off x="4840704" y="3329737"/>
            <a:ext cx="2697480" cy="646331"/>
          </a:xfrm>
          <a:prstGeom prst="rect">
            <a:avLst/>
          </a:prstGeom>
          <a:noFill/>
        </p:spPr>
        <p:txBody>
          <a:bodyPr wrap="square" rtlCol="0">
            <a:spAutoFit/>
          </a:bodyPr>
          <a:lstStyle/>
          <a:p>
            <a:r>
              <a:rPr lang="en-US" sz="1200" dirty="0">
                <a:solidFill>
                  <a:srgbClr val="16293C"/>
                </a:solidFill>
                <a:latin typeface="Calibri" pitchFamily="34" charset="0"/>
                <a:ea typeface="Calibri" pitchFamily="34" charset="-122"/>
                <a:cs typeface="Calibri" pitchFamily="34" charset="-120"/>
              </a:rPr>
              <a:t>BP and LDL treatment. AF stroke prevention and a rhythm plan. HF and obesity therapy once she is eligible.</a:t>
            </a:r>
            <a:endParaRPr lang="en-US" sz="1200" dirty="0"/>
          </a:p>
        </p:txBody>
      </p:sp>
      <p:sp>
        <p:nvSpPr>
          <p:cNvPr id="18" name="TextBox 17">
            <a:extLst>
              <a:ext uri="{FF2B5EF4-FFF2-40B4-BE49-F238E27FC236}">
                <a16:creationId xmlns:a16="http://schemas.microsoft.com/office/drawing/2014/main" id="{6E197A27-8C26-4DB2-99C8-B5E84BC42D12}"/>
              </a:ext>
            </a:extLst>
          </p:cNvPr>
          <p:cNvSpPr txBox="1"/>
          <p:nvPr/>
        </p:nvSpPr>
        <p:spPr>
          <a:xfrm>
            <a:off x="8264013" y="3298481"/>
            <a:ext cx="2697480" cy="646331"/>
          </a:xfrm>
          <a:prstGeom prst="rect">
            <a:avLst/>
          </a:prstGeom>
          <a:noFill/>
        </p:spPr>
        <p:txBody>
          <a:bodyPr wrap="square" rtlCol="0">
            <a:spAutoFit/>
          </a:bodyPr>
          <a:lstStyle/>
          <a:p>
            <a:r>
              <a:rPr lang="en-US" sz="1200" dirty="0">
                <a:solidFill>
                  <a:srgbClr val="16293C"/>
                </a:solidFill>
                <a:latin typeface="Calibri" pitchFamily="34" charset="0"/>
                <a:ea typeface="Calibri" pitchFamily="34" charset="-122"/>
                <a:cs typeface="Calibri" pitchFamily="34" charset="-120"/>
              </a:rPr>
              <a:t>A named clinician. A return date in the diary. The measurements and safety checks that go with it.</a:t>
            </a:r>
            <a:endParaRPr lang="en-US" sz="1200" dirty="0"/>
          </a:p>
        </p:txBody>
      </p:sp>
      <p:sp>
        <p:nvSpPr>
          <p:cNvPr id="19" name="TextBox 18">
            <a:extLst>
              <a:ext uri="{FF2B5EF4-FFF2-40B4-BE49-F238E27FC236}">
                <a16:creationId xmlns:a16="http://schemas.microsoft.com/office/drawing/2014/main" id="{C1C1FF49-2847-4A09-9DFC-AFC06D532C3B}"/>
              </a:ext>
            </a:extLst>
          </p:cNvPr>
          <p:cNvSpPr txBox="1"/>
          <p:nvPr/>
        </p:nvSpPr>
        <p:spPr>
          <a:xfrm>
            <a:off x="1369819" y="4137425"/>
            <a:ext cx="2697480" cy="430887"/>
          </a:xfrm>
          <a:prstGeom prst="rect">
            <a:avLst/>
          </a:prstGeom>
          <a:noFill/>
        </p:spPr>
        <p:txBody>
          <a:bodyPr wrap="square" rtlCol="0">
            <a:spAutoFit/>
          </a:bodyPr>
          <a:lstStyle/>
          <a:p>
            <a:r>
              <a:rPr lang="en-US" sz="1100" i="1" dirty="0">
                <a:solidFill>
                  <a:srgbClr val="6B7580"/>
                </a:solidFill>
                <a:latin typeface="Calibri" pitchFamily="34" charset="0"/>
                <a:ea typeface="Calibri" pitchFamily="34" charset="-122"/>
                <a:cs typeface="Calibri" pitchFamily="34" charset="-120"/>
              </a:rPr>
              <a:t>Not HFpEF from an EF alone. Not CKD from one blood test.</a:t>
            </a:r>
            <a:endParaRPr lang="en-US" sz="1100" dirty="0"/>
          </a:p>
        </p:txBody>
      </p:sp>
      <p:sp>
        <p:nvSpPr>
          <p:cNvPr id="20" name="TextBox 19">
            <a:extLst>
              <a:ext uri="{FF2B5EF4-FFF2-40B4-BE49-F238E27FC236}">
                <a16:creationId xmlns:a16="http://schemas.microsoft.com/office/drawing/2014/main" id="{A72B4C45-45C4-4E06-B5E9-2292D16F84A6}"/>
              </a:ext>
            </a:extLst>
          </p:cNvPr>
          <p:cNvSpPr txBox="1"/>
          <p:nvPr/>
        </p:nvSpPr>
        <p:spPr>
          <a:xfrm>
            <a:off x="4816917" y="4140196"/>
            <a:ext cx="2721268" cy="430887"/>
          </a:xfrm>
          <a:prstGeom prst="rect">
            <a:avLst/>
          </a:prstGeom>
          <a:noFill/>
        </p:spPr>
        <p:txBody>
          <a:bodyPr wrap="square" rtlCol="0">
            <a:spAutoFit/>
          </a:bodyPr>
          <a:lstStyle/>
          <a:p>
            <a:r>
              <a:rPr lang="en-US" sz="1100" i="1" dirty="0">
                <a:solidFill>
                  <a:srgbClr val="6B7580"/>
                </a:solidFill>
                <a:latin typeface="Calibri" pitchFamily="34" charset="0"/>
                <a:ea typeface="Calibri" pitchFamily="34" charset="-122"/>
                <a:cs typeface="Calibri" pitchFamily="34" charset="-120"/>
              </a:rPr>
              <a:t>Check interactions, access, side effects — and what matters to her.</a:t>
            </a:r>
            <a:endParaRPr lang="en-US" sz="1100" dirty="0"/>
          </a:p>
        </p:txBody>
      </p:sp>
      <p:sp>
        <p:nvSpPr>
          <p:cNvPr id="21" name="TextBox 20">
            <a:extLst>
              <a:ext uri="{FF2B5EF4-FFF2-40B4-BE49-F238E27FC236}">
                <a16:creationId xmlns:a16="http://schemas.microsoft.com/office/drawing/2014/main" id="{583DF8EB-D894-4BF4-B336-DCA1C4CB83D8}"/>
              </a:ext>
            </a:extLst>
          </p:cNvPr>
          <p:cNvSpPr txBox="1"/>
          <p:nvPr/>
        </p:nvSpPr>
        <p:spPr>
          <a:xfrm>
            <a:off x="8264014" y="4114342"/>
            <a:ext cx="2697480" cy="430887"/>
          </a:xfrm>
          <a:prstGeom prst="rect">
            <a:avLst/>
          </a:prstGeom>
          <a:noFill/>
        </p:spPr>
        <p:txBody>
          <a:bodyPr wrap="square" rtlCol="0">
            <a:spAutoFit/>
          </a:bodyPr>
          <a:lstStyle/>
          <a:p>
            <a:r>
              <a:rPr lang="en-US" sz="1100" i="1" dirty="0">
                <a:solidFill>
                  <a:srgbClr val="6B7580"/>
                </a:solidFill>
                <a:latin typeface="Calibri" pitchFamily="34" charset="0"/>
                <a:ea typeface="Calibri" pitchFamily="34" charset="-122"/>
                <a:cs typeface="Calibri" pitchFamily="34" charset="-120"/>
              </a:rPr>
              <a:t>Coordinate with cardiology when the diagnosis or treatment is complex.</a:t>
            </a:r>
            <a:endParaRPr lang="en-US" sz="1100" dirty="0"/>
          </a:p>
        </p:txBody>
      </p:sp>
      <p:sp>
        <p:nvSpPr>
          <p:cNvPr id="22" name="TextBox 21">
            <a:extLst>
              <a:ext uri="{FF2B5EF4-FFF2-40B4-BE49-F238E27FC236}">
                <a16:creationId xmlns:a16="http://schemas.microsoft.com/office/drawing/2014/main" id="{DAE59BEF-2BC4-4EAE-8574-4CCEA89DF785}"/>
              </a:ext>
            </a:extLst>
          </p:cNvPr>
          <p:cNvSpPr txBox="1"/>
          <p:nvPr/>
        </p:nvSpPr>
        <p:spPr>
          <a:xfrm>
            <a:off x="1665155" y="5039247"/>
            <a:ext cx="8709500" cy="353943"/>
          </a:xfrm>
          <a:prstGeom prst="rect">
            <a:avLst/>
          </a:prstGeom>
          <a:noFill/>
        </p:spPr>
        <p:txBody>
          <a:bodyPr wrap="none" rtlCol="0">
            <a:spAutoFit/>
          </a:bodyPr>
          <a:lstStyle/>
          <a:p>
            <a:r>
              <a:rPr lang="en-US" sz="1700" b="1" dirty="0">
                <a:solidFill>
                  <a:srgbClr val="16293C"/>
                </a:solidFill>
                <a:latin typeface="Calibri" pitchFamily="34" charset="0"/>
                <a:ea typeface="Calibri" pitchFamily="34" charset="-122"/>
                <a:cs typeface="Calibri" pitchFamily="34" charset="-120"/>
              </a:rPr>
              <a:t>Not seven new prescriptions today. A shared sequence — and one person who closes the loop.</a:t>
            </a:r>
            <a:endParaRPr lang="en-US" sz="1700" dirty="0"/>
          </a:p>
        </p:txBody>
      </p:sp>
      <p:sp>
        <p:nvSpPr>
          <p:cNvPr id="23" name="TextBox 22">
            <a:extLst>
              <a:ext uri="{FF2B5EF4-FFF2-40B4-BE49-F238E27FC236}">
                <a16:creationId xmlns:a16="http://schemas.microsoft.com/office/drawing/2014/main" id="{4E427D3A-BD5C-4E71-B0B3-E737DE6858BA}"/>
              </a:ext>
            </a:extLst>
          </p:cNvPr>
          <p:cNvSpPr txBox="1"/>
          <p:nvPr/>
        </p:nvSpPr>
        <p:spPr>
          <a:xfrm>
            <a:off x="1393606" y="5899009"/>
            <a:ext cx="9443611" cy="2308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Clinical synthesis, not a validated prescribing algorithm — apply local pathways and individual contraindications. Urgent or decompensating symptoms need urgent assessment, not routine titration.</a:t>
            </a:r>
            <a:endParaRPr lang="en-US" sz="900" dirty="0"/>
          </a:p>
        </p:txBody>
      </p:sp>
      <p:sp>
        <p:nvSpPr>
          <p:cNvPr id="24" name="TextBox 23">
            <a:extLst>
              <a:ext uri="{FF2B5EF4-FFF2-40B4-BE49-F238E27FC236}">
                <a16:creationId xmlns:a16="http://schemas.microsoft.com/office/drawing/2014/main" id="{5F735DD4-FBB4-4F0C-A7AD-866AF781CC9C}"/>
              </a:ext>
            </a:extLst>
          </p:cNvPr>
          <p:cNvSpPr txBox="1"/>
          <p:nvPr/>
        </p:nvSpPr>
        <p:spPr>
          <a:xfrm>
            <a:off x="651033" y="144127"/>
            <a:ext cx="1214435" cy="2308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BACK TO MRS A</a:t>
            </a:r>
            <a:endParaRPr lang="en-US" sz="900" dirty="0">
              <a:solidFill>
                <a:schemeClr val="accent1"/>
              </a:solidFill>
            </a:endParaRPr>
          </a:p>
        </p:txBody>
      </p:sp>
    </p:spTree>
    <p:extLst>
      <p:ext uri="{BB962C8B-B14F-4D97-AF65-F5344CB8AC3E}">
        <p14:creationId xmlns:p14="http://schemas.microsoft.com/office/powerpoint/2010/main" val="485715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B073D5-70BD-46C2-A4A7-9A513FF1FCA8}"/>
              </a:ext>
            </a:extLst>
          </p:cNvPr>
          <p:cNvSpPr>
            <a:spLocks noGrp="1"/>
          </p:cNvSpPr>
          <p:nvPr>
            <p:ph idx="1"/>
          </p:nvPr>
        </p:nvSpPr>
        <p:spPr>
          <a:xfrm>
            <a:off x="679257" y="1211755"/>
            <a:ext cx="10972800" cy="4525963"/>
          </a:xfrm>
        </p:spPr>
        <p:txBody>
          <a:bodyPr/>
          <a:lstStyle/>
          <a:p>
            <a:endParaRPr lang="en-IE" dirty="0"/>
          </a:p>
        </p:txBody>
      </p:sp>
      <p:sp>
        <p:nvSpPr>
          <p:cNvPr id="3" name="Slide Number Placeholder 2">
            <a:extLst>
              <a:ext uri="{FF2B5EF4-FFF2-40B4-BE49-F238E27FC236}">
                <a16:creationId xmlns:a16="http://schemas.microsoft.com/office/drawing/2014/main" id="{3CB682D2-44DF-461B-8B3D-C5F43541C750}"/>
              </a:ext>
            </a:extLst>
          </p:cNvPr>
          <p:cNvSpPr>
            <a:spLocks noGrp="1"/>
          </p:cNvSpPr>
          <p:nvPr>
            <p:ph type="sldNum" sz="quarter" idx="12"/>
          </p:nvPr>
        </p:nvSpPr>
        <p:spPr/>
        <p:txBody>
          <a:bodyPr/>
          <a:lstStyle/>
          <a:p>
            <a:fld id="{8261ACF1-7EB5-A94B-A38A-B3243CD45D89}" type="slidenum">
              <a:rPr lang="en-US" smtClean="0"/>
              <a:t>14</a:t>
            </a:fld>
            <a:endParaRPr lang="en-US" dirty="0"/>
          </a:p>
        </p:txBody>
      </p:sp>
      <p:sp>
        <p:nvSpPr>
          <p:cNvPr id="4" name="Title 3">
            <a:extLst>
              <a:ext uri="{FF2B5EF4-FFF2-40B4-BE49-F238E27FC236}">
                <a16:creationId xmlns:a16="http://schemas.microsoft.com/office/drawing/2014/main" id="{0FB410E4-6D63-4949-8954-934A79D2E64B}"/>
              </a:ext>
            </a:extLst>
          </p:cNvPr>
          <p:cNvSpPr>
            <a:spLocks noGrp="1"/>
          </p:cNvSpPr>
          <p:nvPr>
            <p:ph type="title"/>
          </p:nvPr>
        </p:nvSpPr>
        <p:spPr>
          <a:xfrm>
            <a:off x="679257" y="95258"/>
            <a:ext cx="10972800" cy="851092"/>
          </a:xfrm>
        </p:spPr>
        <p:txBody>
          <a:bodyPr>
            <a:normAutofit/>
          </a:bodyPr>
          <a:lstStyle/>
          <a:p>
            <a:r>
              <a:rPr lang="en-IE" sz="2000" dirty="0"/>
              <a:t>Seven things</a:t>
            </a:r>
          </a:p>
        </p:txBody>
      </p:sp>
      <p:sp>
        <p:nvSpPr>
          <p:cNvPr id="5" name="Shape 32">
            <a:extLst>
              <a:ext uri="{FF2B5EF4-FFF2-40B4-BE49-F238E27FC236}">
                <a16:creationId xmlns:a16="http://schemas.microsoft.com/office/drawing/2014/main" id="{242DA9D6-B37A-4E08-ADA7-D9B43AE992FC}"/>
              </a:ext>
            </a:extLst>
          </p:cNvPr>
          <p:cNvSpPr/>
          <p:nvPr/>
        </p:nvSpPr>
        <p:spPr>
          <a:xfrm>
            <a:off x="7124700" y="4381444"/>
            <a:ext cx="4311015" cy="1188720"/>
          </a:xfrm>
          <a:prstGeom prst="roundRect">
            <a:avLst>
              <a:gd name="adj" fmla="val 4615"/>
            </a:avLst>
          </a:prstGeom>
          <a:solidFill>
            <a:schemeClr val="accent1">
              <a:lumMod val="20000"/>
              <a:lumOff val="80000"/>
            </a:schemeClr>
          </a:solidFill>
          <a:ln w="9525">
            <a:solidFill>
              <a:srgbClr val="E4EDEE"/>
            </a:solidFill>
            <a:prstDash val="solid"/>
          </a:ln>
        </p:spPr>
        <p:txBody>
          <a:bodyPr/>
          <a:lstStyle/>
          <a:p>
            <a:pPr defTabSz="457200"/>
            <a:endParaRPr lang="en-US">
              <a:solidFill>
                <a:prstClr val="black"/>
              </a:solidFill>
              <a:latin typeface="Calibri"/>
            </a:endParaRPr>
          </a:p>
        </p:txBody>
      </p:sp>
      <p:sp>
        <p:nvSpPr>
          <p:cNvPr id="6" name="TextBox 5">
            <a:extLst>
              <a:ext uri="{FF2B5EF4-FFF2-40B4-BE49-F238E27FC236}">
                <a16:creationId xmlns:a16="http://schemas.microsoft.com/office/drawing/2014/main" id="{A04BAC1A-22D0-487B-A2A3-C355AB5A00DA}"/>
              </a:ext>
            </a:extLst>
          </p:cNvPr>
          <p:cNvSpPr txBox="1"/>
          <p:nvPr/>
        </p:nvSpPr>
        <p:spPr>
          <a:xfrm>
            <a:off x="1323975" y="1657350"/>
            <a:ext cx="3820148"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Book the review when you change the treatment</a:t>
            </a:r>
            <a:endParaRPr lang="en-US" sz="1400" dirty="0"/>
          </a:p>
        </p:txBody>
      </p:sp>
      <p:sp>
        <p:nvSpPr>
          <p:cNvPr id="7" name="TextBox 6">
            <a:extLst>
              <a:ext uri="{FF2B5EF4-FFF2-40B4-BE49-F238E27FC236}">
                <a16:creationId xmlns:a16="http://schemas.microsoft.com/office/drawing/2014/main" id="{DE88D330-F91F-404F-B606-CE94CEE4C1C9}"/>
              </a:ext>
            </a:extLst>
          </p:cNvPr>
          <p:cNvSpPr txBox="1"/>
          <p:nvPr/>
        </p:nvSpPr>
        <p:spPr>
          <a:xfrm>
            <a:off x="1334362" y="2582731"/>
            <a:ext cx="3809761"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Use the brain in the blood-pressure conversation</a:t>
            </a:r>
            <a:endParaRPr lang="en-US" sz="1400" dirty="0"/>
          </a:p>
        </p:txBody>
      </p:sp>
      <p:sp>
        <p:nvSpPr>
          <p:cNvPr id="8" name="TextBox 7">
            <a:extLst>
              <a:ext uri="{FF2B5EF4-FFF2-40B4-BE49-F238E27FC236}">
                <a16:creationId xmlns:a16="http://schemas.microsoft.com/office/drawing/2014/main" id="{53638573-0E42-4857-9D22-47BC2FCD62A8}"/>
              </a:ext>
            </a:extLst>
          </p:cNvPr>
          <p:cNvSpPr txBox="1"/>
          <p:nvPr/>
        </p:nvSpPr>
        <p:spPr>
          <a:xfrm>
            <a:off x="1334362" y="3536847"/>
            <a:ext cx="4164025"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Do not stop a statin for age alone — or start one for it</a:t>
            </a:r>
            <a:endParaRPr lang="en-US" sz="1400" dirty="0"/>
          </a:p>
        </p:txBody>
      </p:sp>
      <p:sp>
        <p:nvSpPr>
          <p:cNvPr id="9" name="TextBox 8">
            <a:extLst>
              <a:ext uri="{FF2B5EF4-FFF2-40B4-BE49-F238E27FC236}">
                <a16:creationId xmlns:a16="http://schemas.microsoft.com/office/drawing/2014/main" id="{60A0A47C-3038-445B-8222-818A12246465}"/>
              </a:ext>
            </a:extLst>
          </p:cNvPr>
          <p:cNvSpPr txBox="1"/>
          <p:nvPr/>
        </p:nvSpPr>
        <p:spPr>
          <a:xfrm>
            <a:off x="1334362" y="4476596"/>
            <a:ext cx="2689775"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Measure </a:t>
            </a:r>
            <a:r>
              <a:rPr lang="en-US" sz="1400" b="1" dirty="0" err="1">
                <a:solidFill>
                  <a:srgbClr val="16293C"/>
                </a:solidFill>
                <a:latin typeface="Calibri" pitchFamily="34" charset="0"/>
                <a:ea typeface="Calibri" pitchFamily="34" charset="-122"/>
                <a:cs typeface="Calibri" pitchFamily="34" charset="-120"/>
              </a:rPr>
              <a:t>Lp</a:t>
            </a:r>
            <a:r>
              <a:rPr lang="en-US" sz="1400" b="1" dirty="0">
                <a:solidFill>
                  <a:srgbClr val="16293C"/>
                </a:solidFill>
                <a:latin typeface="Calibri" pitchFamily="34" charset="0"/>
                <a:ea typeface="Calibri" pitchFamily="34" charset="-122"/>
                <a:cs typeface="Calibri" pitchFamily="34" charset="-120"/>
              </a:rPr>
              <a:t>(a) once, in adulthood</a:t>
            </a:r>
            <a:endParaRPr lang="en-US" sz="1400" dirty="0"/>
          </a:p>
        </p:txBody>
      </p:sp>
      <p:sp>
        <p:nvSpPr>
          <p:cNvPr id="10" name="TextBox 9">
            <a:extLst>
              <a:ext uri="{FF2B5EF4-FFF2-40B4-BE49-F238E27FC236}">
                <a16:creationId xmlns:a16="http://schemas.microsoft.com/office/drawing/2014/main" id="{E65F82C8-7BD4-428D-9E80-A7FEF8C03AAE}"/>
              </a:ext>
            </a:extLst>
          </p:cNvPr>
          <p:cNvSpPr txBox="1"/>
          <p:nvPr/>
        </p:nvSpPr>
        <p:spPr>
          <a:xfrm>
            <a:off x="7420214" y="1647764"/>
            <a:ext cx="1929439"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 HFpEF is now treatable</a:t>
            </a:r>
            <a:endParaRPr lang="en-US" sz="1400" dirty="0"/>
          </a:p>
        </p:txBody>
      </p:sp>
      <p:sp>
        <p:nvSpPr>
          <p:cNvPr id="11" name="TextBox 10">
            <a:extLst>
              <a:ext uri="{FF2B5EF4-FFF2-40B4-BE49-F238E27FC236}">
                <a16:creationId xmlns:a16="http://schemas.microsoft.com/office/drawing/2014/main" id="{8DF02FA8-0498-466D-969F-D450349C3B92}"/>
              </a:ext>
            </a:extLst>
          </p:cNvPr>
          <p:cNvSpPr txBox="1"/>
          <p:nvPr/>
        </p:nvSpPr>
        <p:spPr>
          <a:xfrm>
            <a:off x="7435596" y="2556007"/>
            <a:ext cx="4385752"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Treat obesity-related cardio-vascular disease, </a:t>
            </a:r>
            <a:r>
              <a:rPr lang="en-US" sz="1400" b="1" u="sng" dirty="0">
                <a:solidFill>
                  <a:srgbClr val="16293C"/>
                </a:solidFill>
                <a:latin typeface="Calibri" pitchFamily="34" charset="0"/>
                <a:ea typeface="Calibri" pitchFamily="34" charset="-122"/>
                <a:cs typeface="Calibri" pitchFamily="34" charset="-120"/>
              </a:rPr>
              <a:t>not</a:t>
            </a:r>
            <a:r>
              <a:rPr lang="en-US" sz="1400" b="1" dirty="0">
                <a:solidFill>
                  <a:srgbClr val="16293C"/>
                </a:solidFill>
                <a:latin typeface="Calibri" pitchFamily="34" charset="0"/>
                <a:ea typeface="Calibri" pitchFamily="34" charset="-122"/>
                <a:cs typeface="Calibri" pitchFamily="34" charset="-120"/>
              </a:rPr>
              <a:t> weight</a:t>
            </a:r>
            <a:endParaRPr lang="en-US" sz="1400" dirty="0"/>
          </a:p>
        </p:txBody>
      </p:sp>
      <p:sp>
        <p:nvSpPr>
          <p:cNvPr id="12" name="TextBox 11">
            <a:extLst>
              <a:ext uri="{FF2B5EF4-FFF2-40B4-BE49-F238E27FC236}">
                <a16:creationId xmlns:a16="http://schemas.microsoft.com/office/drawing/2014/main" id="{2767035E-E354-436F-830D-6BCA5AD46B22}"/>
              </a:ext>
            </a:extLst>
          </p:cNvPr>
          <p:cNvSpPr txBox="1"/>
          <p:nvPr/>
        </p:nvSpPr>
        <p:spPr>
          <a:xfrm>
            <a:off x="7455027" y="3536847"/>
            <a:ext cx="2543453" cy="307777"/>
          </a:xfrm>
          <a:prstGeom prst="rect">
            <a:avLst/>
          </a:prstGeom>
          <a:noFill/>
        </p:spPr>
        <p:txBody>
          <a:bodyPr wrap="none" rtlCol="0">
            <a:spAutoFit/>
          </a:bodyPr>
          <a:lstStyle/>
          <a:p>
            <a:r>
              <a:rPr lang="en-US" sz="1400" b="1" dirty="0">
                <a:solidFill>
                  <a:srgbClr val="16293C"/>
                </a:solidFill>
                <a:latin typeface="Calibri" pitchFamily="34" charset="0"/>
                <a:ea typeface="Calibri" pitchFamily="34" charset="-122"/>
                <a:cs typeface="Calibri" pitchFamily="34" charset="-120"/>
              </a:rPr>
              <a:t>Ask why the aspirin is still there</a:t>
            </a:r>
            <a:endParaRPr lang="en-US" sz="1400" dirty="0"/>
          </a:p>
        </p:txBody>
      </p:sp>
      <p:sp>
        <p:nvSpPr>
          <p:cNvPr id="15" name="Text 29">
            <a:extLst>
              <a:ext uri="{FF2B5EF4-FFF2-40B4-BE49-F238E27FC236}">
                <a16:creationId xmlns:a16="http://schemas.microsoft.com/office/drawing/2014/main" id="{64F81D8C-7418-495D-B9AF-DDC61DF79F7D}"/>
              </a:ext>
            </a:extLst>
          </p:cNvPr>
          <p:cNvSpPr txBox="1"/>
          <p:nvPr/>
        </p:nvSpPr>
        <p:spPr>
          <a:xfrm>
            <a:off x="7124700" y="3553574"/>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7</a:t>
            </a:r>
            <a:endParaRPr lang="en-US" sz="1200" dirty="0">
              <a:solidFill>
                <a:prstClr val="black"/>
              </a:solidFill>
              <a:latin typeface="Calibri"/>
            </a:endParaRPr>
          </a:p>
        </p:txBody>
      </p:sp>
      <p:sp>
        <p:nvSpPr>
          <p:cNvPr id="16" name="Text 25">
            <a:extLst>
              <a:ext uri="{FF2B5EF4-FFF2-40B4-BE49-F238E27FC236}">
                <a16:creationId xmlns:a16="http://schemas.microsoft.com/office/drawing/2014/main" id="{10A20243-BC85-4E8D-B6BA-B3D60DBF5747}"/>
              </a:ext>
            </a:extLst>
          </p:cNvPr>
          <p:cNvSpPr txBox="1"/>
          <p:nvPr/>
        </p:nvSpPr>
        <p:spPr>
          <a:xfrm>
            <a:off x="7124700" y="2556007"/>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6</a:t>
            </a:r>
            <a:endParaRPr lang="en-US" sz="1200" dirty="0">
              <a:solidFill>
                <a:prstClr val="black"/>
              </a:solidFill>
              <a:latin typeface="Calibri"/>
            </a:endParaRPr>
          </a:p>
        </p:txBody>
      </p:sp>
      <p:sp>
        <p:nvSpPr>
          <p:cNvPr id="17" name="Text 21">
            <a:extLst>
              <a:ext uri="{FF2B5EF4-FFF2-40B4-BE49-F238E27FC236}">
                <a16:creationId xmlns:a16="http://schemas.microsoft.com/office/drawing/2014/main" id="{7CF80E94-D588-4FD8-9237-DF838291D8AB}"/>
              </a:ext>
            </a:extLst>
          </p:cNvPr>
          <p:cNvSpPr txBox="1"/>
          <p:nvPr/>
        </p:nvSpPr>
        <p:spPr>
          <a:xfrm>
            <a:off x="7124700" y="1674078"/>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5</a:t>
            </a:r>
            <a:endParaRPr lang="en-US" sz="1200" dirty="0">
              <a:solidFill>
                <a:prstClr val="black"/>
              </a:solidFill>
              <a:latin typeface="Calibri"/>
            </a:endParaRPr>
          </a:p>
        </p:txBody>
      </p:sp>
      <p:sp>
        <p:nvSpPr>
          <p:cNvPr id="18" name="Text 17">
            <a:extLst>
              <a:ext uri="{FF2B5EF4-FFF2-40B4-BE49-F238E27FC236}">
                <a16:creationId xmlns:a16="http://schemas.microsoft.com/office/drawing/2014/main" id="{9B19CCEC-0096-46DA-89D5-9AA31B4D2027}"/>
              </a:ext>
            </a:extLst>
          </p:cNvPr>
          <p:cNvSpPr txBox="1"/>
          <p:nvPr/>
        </p:nvSpPr>
        <p:spPr>
          <a:xfrm>
            <a:off x="1009623" y="4476596"/>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4</a:t>
            </a:r>
            <a:endParaRPr lang="en-US" sz="1200" dirty="0">
              <a:solidFill>
                <a:prstClr val="black"/>
              </a:solidFill>
              <a:latin typeface="Calibri"/>
            </a:endParaRPr>
          </a:p>
        </p:txBody>
      </p:sp>
      <p:sp>
        <p:nvSpPr>
          <p:cNvPr id="19" name="Text 13">
            <a:extLst>
              <a:ext uri="{FF2B5EF4-FFF2-40B4-BE49-F238E27FC236}">
                <a16:creationId xmlns:a16="http://schemas.microsoft.com/office/drawing/2014/main" id="{B2EA989B-FB36-4706-A400-5E4581EF349D}"/>
              </a:ext>
            </a:extLst>
          </p:cNvPr>
          <p:cNvSpPr txBox="1"/>
          <p:nvPr/>
        </p:nvSpPr>
        <p:spPr>
          <a:xfrm>
            <a:off x="1004035" y="3553574"/>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3</a:t>
            </a:r>
            <a:endParaRPr lang="en-US" sz="1200" dirty="0">
              <a:solidFill>
                <a:prstClr val="black"/>
              </a:solidFill>
              <a:latin typeface="Calibri"/>
            </a:endParaRPr>
          </a:p>
        </p:txBody>
      </p:sp>
      <p:sp>
        <p:nvSpPr>
          <p:cNvPr id="20" name="Text 9">
            <a:extLst>
              <a:ext uri="{FF2B5EF4-FFF2-40B4-BE49-F238E27FC236}">
                <a16:creationId xmlns:a16="http://schemas.microsoft.com/office/drawing/2014/main" id="{84D5E44D-FC62-4C41-A851-2290482A44D1}"/>
              </a:ext>
            </a:extLst>
          </p:cNvPr>
          <p:cNvSpPr txBox="1"/>
          <p:nvPr/>
        </p:nvSpPr>
        <p:spPr>
          <a:xfrm>
            <a:off x="1001468" y="2582731"/>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2</a:t>
            </a:r>
            <a:endParaRPr lang="en-US" sz="1200" dirty="0">
              <a:solidFill>
                <a:prstClr val="black"/>
              </a:solidFill>
              <a:latin typeface="Calibri"/>
            </a:endParaRPr>
          </a:p>
        </p:txBody>
      </p:sp>
      <p:sp>
        <p:nvSpPr>
          <p:cNvPr id="21" name="Text 5">
            <a:extLst>
              <a:ext uri="{FF2B5EF4-FFF2-40B4-BE49-F238E27FC236}">
                <a16:creationId xmlns:a16="http://schemas.microsoft.com/office/drawing/2014/main" id="{2614DE26-B95D-4ECC-B16F-7F088F539DC1}"/>
              </a:ext>
            </a:extLst>
          </p:cNvPr>
          <p:cNvSpPr txBox="1"/>
          <p:nvPr/>
        </p:nvSpPr>
        <p:spPr>
          <a:xfrm>
            <a:off x="1001468" y="1691713"/>
            <a:ext cx="310896" cy="274320"/>
          </a:xfrm>
          <a:prstGeom prst="rect">
            <a:avLst/>
          </a:prstGeom>
          <a:solidFill>
            <a:schemeClr val="accent1"/>
          </a:solidFill>
          <a:ln/>
        </p:spPr>
        <p:txBody>
          <a:bodyPr wrap="square" lIns="0" tIns="0" rIns="0" bIns="0" rtlCol="0" anchor="ctr"/>
          <a:lstStyle/>
          <a:p>
            <a:pPr algn="ctr" defTabSz="457200"/>
            <a:r>
              <a:rPr lang="en-US" sz="1200" b="1" dirty="0">
                <a:solidFill>
                  <a:srgbClr val="FFFFFF"/>
                </a:solidFill>
                <a:latin typeface="Calibri" pitchFamily="34" charset="0"/>
                <a:ea typeface="Calibri" pitchFamily="34" charset="-122"/>
                <a:cs typeface="Calibri" pitchFamily="34" charset="-120"/>
              </a:rPr>
              <a:t>1</a:t>
            </a:r>
            <a:endParaRPr lang="en-US" sz="1200" dirty="0">
              <a:solidFill>
                <a:prstClr val="black"/>
              </a:solidFill>
              <a:latin typeface="Calibri"/>
            </a:endParaRPr>
          </a:p>
        </p:txBody>
      </p:sp>
      <p:sp>
        <p:nvSpPr>
          <p:cNvPr id="22" name="TextBox 21">
            <a:extLst>
              <a:ext uri="{FF2B5EF4-FFF2-40B4-BE49-F238E27FC236}">
                <a16:creationId xmlns:a16="http://schemas.microsoft.com/office/drawing/2014/main" id="{70601295-FFBF-4C75-B329-754269FA4876}"/>
              </a:ext>
            </a:extLst>
          </p:cNvPr>
          <p:cNvSpPr txBox="1"/>
          <p:nvPr/>
        </p:nvSpPr>
        <p:spPr>
          <a:xfrm>
            <a:off x="7280148" y="4763264"/>
            <a:ext cx="4200525" cy="646331"/>
          </a:xfrm>
          <a:prstGeom prst="rect">
            <a:avLst/>
          </a:prstGeom>
          <a:noFill/>
        </p:spPr>
        <p:txBody>
          <a:bodyPr wrap="square" rtlCol="0">
            <a:spAutoFit/>
          </a:bodyPr>
          <a:lstStyle/>
          <a:p>
            <a:r>
              <a:rPr lang="en-US" sz="1200" dirty="0">
                <a:solidFill>
                  <a:srgbClr val="16293C"/>
                </a:solidFill>
                <a:latin typeface="Calibri" pitchFamily="34" charset="0"/>
                <a:ea typeface="Calibri" pitchFamily="34" charset="-122"/>
                <a:cs typeface="Calibri" pitchFamily="34" charset="-120"/>
              </a:rPr>
              <a:t>Take the first. It costs nothing, requires no new funding application, new drugs or awkward conversation— and it is where the biggest gap in Irish cardiovascular care</a:t>
            </a:r>
            <a:endParaRPr lang="en-US" sz="1200" dirty="0"/>
          </a:p>
        </p:txBody>
      </p:sp>
      <p:sp>
        <p:nvSpPr>
          <p:cNvPr id="23" name="TextBox 22">
            <a:extLst>
              <a:ext uri="{FF2B5EF4-FFF2-40B4-BE49-F238E27FC236}">
                <a16:creationId xmlns:a16="http://schemas.microsoft.com/office/drawing/2014/main" id="{7F06C029-87CD-4DB7-AD74-B675BD246695}"/>
              </a:ext>
            </a:extLst>
          </p:cNvPr>
          <p:cNvSpPr txBox="1"/>
          <p:nvPr/>
        </p:nvSpPr>
        <p:spPr>
          <a:xfrm>
            <a:off x="7317894" y="4469122"/>
            <a:ext cx="1778051" cy="276999"/>
          </a:xfrm>
          <a:prstGeom prst="rect">
            <a:avLst/>
          </a:prstGeom>
          <a:noFill/>
        </p:spPr>
        <p:txBody>
          <a:bodyPr wrap="none" rtlCol="0">
            <a:spAutoFit/>
          </a:bodyPr>
          <a:lstStyle/>
          <a:p>
            <a:r>
              <a:rPr lang="en-US" sz="1200" b="1" kern="0" spc="100" dirty="0">
                <a:solidFill>
                  <a:schemeClr val="accent1"/>
                </a:solidFill>
                <a:latin typeface="Calibri" pitchFamily="34" charset="0"/>
                <a:ea typeface="Calibri" pitchFamily="34" charset="-122"/>
                <a:cs typeface="Calibri" pitchFamily="34" charset="-120"/>
              </a:rPr>
              <a:t>If you take one thing</a:t>
            </a:r>
            <a:endParaRPr lang="en-US" sz="1200" dirty="0">
              <a:solidFill>
                <a:schemeClr val="accent1"/>
              </a:solidFill>
            </a:endParaRPr>
          </a:p>
        </p:txBody>
      </p:sp>
      <p:sp>
        <p:nvSpPr>
          <p:cNvPr id="24" name="TextBox 23">
            <a:extLst>
              <a:ext uri="{FF2B5EF4-FFF2-40B4-BE49-F238E27FC236}">
                <a16:creationId xmlns:a16="http://schemas.microsoft.com/office/drawing/2014/main" id="{01E9AEDF-6706-407D-9F4F-2233DAA7DDC0}"/>
              </a:ext>
            </a:extLst>
          </p:cNvPr>
          <p:cNvSpPr txBox="1"/>
          <p:nvPr/>
        </p:nvSpPr>
        <p:spPr>
          <a:xfrm>
            <a:off x="1334363" y="2019503"/>
            <a:ext cx="4761638" cy="461665"/>
          </a:xfrm>
          <a:prstGeom prst="rect">
            <a:avLst/>
          </a:prstGeom>
          <a:noFill/>
        </p:spPr>
        <p:txBody>
          <a:bodyPr wrap="square" rtlCol="0">
            <a:spAutoFit/>
          </a:bodyPr>
          <a:lstStyle/>
          <a:p>
            <a:r>
              <a:rPr lang="en-US" sz="1200" dirty="0">
                <a:solidFill>
                  <a:srgbClr val="6B7580"/>
                </a:solidFill>
                <a:latin typeface="Calibri" pitchFamily="34" charset="0"/>
                <a:ea typeface="Calibri" pitchFamily="34" charset="-122"/>
                <a:cs typeface="Calibri" pitchFamily="34" charset="-120"/>
              </a:rPr>
              <a:t>An out-of-office reading four weeks later. Repeat until the number is dull. Motivate the patient</a:t>
            </a:r>
            <a:endParaRPr lang="en-US" sz="1200" dirty="0"/>
          </a:p>
        </p:txBody>
      </p:sp>
      <p:sp>
        <p:nvSpPr>
          <p:cNvPr id="25" name="TextBox 24">
            <a:extLst>
              <a:ext uri="{FF2B5EF4-FFF2-40B4-BE49-F238E27FC236}">
                <a16:creationId xmlns:a16="http://schemas.microsoft.com/office/drawing/2014/main" id="{817059B3-CA8D-42CA-B27B-987EF30FDEF1}"/>
              </a:ext>
            </a:extLst>
          </p:cNvPr>
          <p:cNvSpPr txBox="1"/>
          <p:nvPr/>
        </p:nvSpPr>
        <p:spPr>
          <a:xfrm>
            <a:off x="1336987" y="2997724"/>
            <a:ext cx="3947234" cy="276999"/>
          </a:xfrm>
          <a:prstGeom prst="rect">
            <a:avLst/>
          </a:prstGeom>
          <a:noFill/>
        </p:spPr>
        <p:txBody>
          <a:bodyPr wrap="none" rtlCol="0">
            <a:spAutoFit/>
          </a:bodyPr>
          <a:lstStyle/>
          <a:p>
            <a:r>
              <a:rPr lang="en-US" sz="1200" dirty="0" err="1">
                <a:solidFill>
                  <a:srgbClr val="6B7580"/>
                </a:solidFill>
                <a:latin typeface="Calibri" pitchFamily="34" charset="0"/>
                <a:ea typeface="Calibri" pitchFamily="34" charset="-122"/>
                <a:cs typeface="Calibri" pitchFamily="34" charset="-120"/>
              </a:rPr>
              <a:t>Randomised</a:t>
            </a:r>
            <a:r>
              <a:rPr lang="en-US" sz="1200" dirty="0">
                <a:solidFill>
                  <a:srgbClr val="6B7580"/>
                </a:solidFill>
                <a:latin typeface="Calibri" pitchFamily="34" charset="0"/>
                <a:ea typeface="Calibri" pitchFamily="34" charset="-122"/>
                <a:cs typeface="Calibri" pitchFamily="34" charset="-120"/>
              </a:rPr>
              <a:t> evidence now supports it — but not in the frail.</a:t>
            </a:r>
            <a:endParaRPr lang="en-US" sz="1200" dirty="0"/>
          </a:p>
        </p:txBody>
      </p:sp>
      <p:sp>
        <p:nvSpPr>
          <p:cNvPr id="26" name="TextBox 25">
            <a:extLst>
              <a:ext uri="{FF2B5EF4-FFF2-40B4-BE49-F238E27FC236}">
                <a16:creationId xmlns:a16="http://schemas.microsoft.com/office/drawing/2014/main" id="{4A76BE8D-285E-4114-A222-86F0DEF43957}"/>
              </a:ext>
            </a:extLst>
          </p:cNvPr>
          <p:cNvSpPr txBox="1"/>
          <p:nvPr/>
        </p:nvSpPr>
        <p:spPr>
          <a:xfrm>
            <a:off x="1334362" y="4028619"/>
            <a:ext cx="3057119" cy="276999"/>
          </a:xfrm>
          <a:prstGeom prst="rect">
            <a:avLst/>
          </a:prstGeom>
          <a:noFill/>
        </p:spPr>
        <p:txBody>
          <a:bodyPr wrap="none" rtlCol="0">
            <a:spAutoFit/>
          </a:bodyPr>
          <a:lstStyle/>
          <a:p>
            <a:r>
              <a:rPr lang="en-US" sz="1200" dirty="0">
                <a:solidFill>
                  <a:srgbClr val="6B7580"/>
                </a:solidFill>
                <a:latin typeface="Calibri" pitchFamily="34" charset="0"/>
                <a:ea typeface="Calibri" pitchFamily="34" charset="-122"/>
                <a:cs typeface="Calibri" pitchFamily="34" charset="-120"/>
              </a:rPr>
              <a:t>Fewer events, yes. Independence, not proven.</a:t>
            </a:r>
            <a:endParaRPr lang="en-US" sz="1200" dirty="0"/>
          </a:p>
        </p:txBody>
      </p:sp>
      <p:sp>
        <p:nvSpPr>
          <p:cNvPr id="27" name="TextBox 26">
            <a:extLst>
              <a:ext uri="{FF2B5EF4-FFF2-40B4-BE49-F238E27FC236}">
                <a16:creationId xmlns:a16="http://schemas.microsoft.com/office/drawing/2014/main" id="{E7C868C6-0C59-4CDE-9D68-9117FA013208}"/>
              </a:ext>
            </a:extLst>
          </p:cNvPr>
          <p:cNvSpPr txBox="1"/>
          <p:nvPr/>
        </p:nvSpPr>
        <p:spPr>
          <a:xfrm>
            <a:off x="1334362" y="4900303"/>
            <a:ext cx="4652749" cy="276999"/>
          </a:xfrm>
          <a:prstGeom prst="rect">
            <a:avLst/>
          </a:prstGeom>
          <a:noFill/>
        </p:spPr>
        <p:txBody>
          <a:bodyPr wrap="none" rtlCol="0">
            <a:spAutoFit/>
          </a:bodyPr>
          <a:lstStyle/>
          <a:p>
            <a:r>
              <a:rPr lang="en-US" sz="1200" dirty="0">
                <a:solidFill>
                  <a:srgbClr val="6B7580"/>
                </a:solidFill>
                <a:latin typeface="Calibri" pitchFamily="34" charset="0"/>
                <a:ea typeface="Calibri" pitchFamily="34" charset="-122"/>
                <a:cs typeface="Calibri" pitchFamily="34" charset="-120"/>
              </a:rPr>
              <a:t>One in five is raised. It moves the risk category, guides  the prescription.</a:t>
            </a:r>
            <a:endParaRPr lang="en-US" sz="1200" dirty="0"/>
          </a:p>
        </p:txBody>
      </p:sp>
      <p:sp>
        <p:nvSpPr>
          <p:cNvPr id="28" name="TextBox 27">
            <a:extLst>
              <a:ext uri="{FF2B5EF4-FFF2-40B4-BE49-F238E27FC236}">
                <a16:creationId xmlns:a16="http://schemas.microsoft.com/office/drawing/2014/main" id="{BF99A2C1-F86E-48F0-A527-7ECED10D3DAB}"/>
              </a:ext>
            </a:extLst>
          </p:cNvPr>
          <p:cNvSpPr txBox="1"/>
          <p:nvPr/>
        </p:nvSpPr>
        <p:spPr>
          <a:xfrm>
            <a:off x="7455027" y="2111835"/>
            <a:ext cx="3884653" cy="276999"/>
          </a:xfrm>
          <a:prstGeom prst="rect">
            <a:avLst/>
          </a:prstGeom>
          <a:noFill/>
        </p:spPr>
        <p:txBody>
          <a:bodyPr wrap="none" rtlCol="0">
            <a:spAutoFit/>
          </a:bodyPr>
          <a:lstStyle/>
          <a:p>
            <a:r>
              <a:rPr lang="en-US" sz="1200" dirty="0">
                <a:solidFill>
                  <a:srgbClr val="6B7580"/>
                </a:solidFill>
                <a:latin typeface="Calibri" pitchFamily="34" charset="0"/>
                <a:ea typeface="Calibri" pitchFamily="34" charset="-122"/>
                <a:cs typeface="Calibri" pitchFamily="34" charset="-120"/>
              </a:rPr>
              <a:t>Then SGLT2 inhibitor + MRA, and a GLP-1 if there is obesity.</a:t>
            </a:r>
            <a:endParaRPr lang="en-US" sz="1200" dirty="0"/>
          </a:p>
        </p:txBody>
      </p:sp>
      <p:sp>
        <p:nvSpPr>
          <p:cNvPr id="29" name="TextBox 28">
            <a:extLst>
              <a:ext uri="{FF2B5EF4-FFF2-40B4-BE49-F238E27FC236}">
                <a16:creationId xmlns:a16="http://schemas.microsoft.com/office/drawing/2014/main" id="{84A856A5-00F8-46B1-95D6-6D0123FAF0CF}"/>
              </a:ext>
            </a:extLst>
          </p:cNvPr>
          <p:cNvSpPr txBox="1"/>
          <p:nvPr/>
        </p:nvSpPr>
        <p:spPr>
          <a:xfrm>
            <a:off x="7455027" y="3096127"/>
            <a:ext cx="4133696" cy="276999"/>
          </a:xfrm>
          <a:prstGeom prst="rect">
            <a:avLst/>
          </a:prstGeom>
          <a:noFill/>
        </p:spPr>
        <p:txBody>
          <a:bodyPr wrap="none" rtlCol="0">
            <a:spAutoFit/>
          </a:bodyPr>
          <a:lstStyle/>
          <a:p>
            <a:r>
              <a:rPr lang="en-US" sz="1200" dirty="0">
                <a:solidFill>
                  <a:srgbClr val="6B7580"/>
                </a:solidFill>
                <a:latin typeface="Calibri" pitchFamily="34" charset="0"/>
                <a:ea typeface="Calibri" pitchFamily="34" charset="-122"/>
                <a:cs typeface="Calibri" pitchFamily="34" charset="-120"/>
              </a:rPr>
              <a:t>Especially established ASCVD, or confirmed HFpEF with obesity.</a:t>
            </a:r>
            <a:endParaRPr lang="en-US" sz="1200" dirty="0"/>
          </a:p>
        </p:txBody>
      </p:sp>
      <p:sp>
        <p:nvSpPr>
          <p:cNvPr id="30" name="TextBox 29">
            <a:extLst>
              <a:ext uri="{FF2B5EF4-FFF2-40B4-BE49-F238E27FC236}">
                <a16:creationId xmlns:a16="http://schemas.microsoft.com/office/drawing/2014/main" id="{9587605B-0376-4042-972F-C768530A1115}"/>
              </a:ext>
            </a:extLst>
          </p:cNvPr>
          <p:cNvSpPr txBox="1"/>
          <p:nvPr/>
        </p:nvSpPr>
        <p:spPr>
          <a:xfrm>
            <a:off x="7460881" y="3891923"/>
            <a:ext cx="2521011" cy="276999"/>
          </a:xfrm>
          <a:prstGeom prst="rect">
            <a:avLst/>
          </a:prstGeom>
          <a:noFill/>
        </p:spPr>
        <p:txBody>
          <a:bodyPr wrap="none" rtlCol="0">
            <a:spAutoFit/>
          </a:bodyPr>
          <a:lstStyle/>
          <a:p>
            <a:r>
              <a:rPr lang="en-US" sz="1200" dirty="0">
                <a:solidFill>
                  <a:srgbClr val="6B7580"/>
                </a:solidFill>
                <a:latin typeface="Calibri" pitchFamily="34" charset="0"/>
                <a:ea typeface="Calibri" pitchFamily="34" charset="-122"/>
                <a:cs typeface="Calibri" pitchFamily="34" charset="-120"/>
              </a:rPr>
              <a:t>And refer new AF inside the first year.</a:t>
            </a:r>
            <a:endParaRPr lang="en-US" sz="1200" dirty="0"/>
          </a:p>
        </p:txBody>
      </p:sp>
      <p:sp>
        <p:nvSpPr>
          <p:cNvPr id="31" name="TextBox 30">
            <a:extLst>
              <a:ext uri="{FF2B5EF4-FFF2-40B4-BE49-F238E27FC236}">
                <a16:creationId xmlns:a16="http://schemas.microsoft.com/office/drawing/2014/main" id="{D8876CBE-54F3-42E0-ABEA-EFE4F7672CFF}"/>
              </a:ext>
            </a:extLst>
          </p:cNvPr>
          <p:cNvSpPr txBox="1"/>
          <p:nvPr/>
        </p:nvSpPr>
        <p:spPr>
          <a:xfrm>
            <a:off x="1334362" y="5866985"/>
            <a:ext cx="4943982" cy="2308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All seven are in the </a:t>
            </a:r>
            <a:r>
              <a:rPr lang="en-US" sz="900" b="1" dirty="0">
                <a:solidFill>
                  <a:schemeClr val="accent1">
                    <a:lumMod val="50000"/>
                  </a:schemeClr>
                </a:solidFill>
                <a:latin typeface="Calibri" pitchFamily="34" charset="0"/>
                <a:ea typeface="Calibri" pitchFamily="34" charset="-122"/>
                <a:cs typeface="Calibri" pitchFamily="34" charset="-120"/>
              </a:rPr>
              <a:t>handout</a:t>
            </a:r>
            <a:r>
              <a:rPr lang="en-US" sz="900" dirty="0">
                <a:solidFill>
                  <a:srgbClr val="6B7580"/>
                </a:solidFill>
                <a:latin typeface="Calibri" pitchFamily="34" charset="0"/>
                <a:ea typeface="Calibri" pitchFamily="34" charset="-122"/>
                <a:cs typeface="Calibri" pitchFamily="34" charset="-120"/>
              </a:rPr>
              <a:t>. Apply local pathways, eligibility criteria and individual contraindications.</a:t>
            </a:r>
            <a:endParaRPr lang="en-US" sz="900" dirty="0"/>
          </a:p>
        </p:txBody>
      </p:sp>
      <p:sp>
        <p:nvSpPr>
          <p:cNvPr id="32" name="TextBox 31">
            <a:extLst>
              <a:ext uri="{FF2B5EF4-FFF2-40B4-BE49-F238E27FC236}">
                <a16:creationId xmlns:a16="http://schemas.microsoft.com/office/drawing/2014/main" id="{343008E4-E331-4150-A4BD-FE65495DD8C2}"/>
              </a:ext>
            </a:extLst>
          </p:cNvPr>
          <p:cNvSpPr txBox="1"/>
          <p:nvPr/>
        </p:nvSpPr>
        <p:spPr>
          <a:xfrm>
            <a:off x="607079" y="159707"/>
            <a:ext cx="1454565" cy="230832"/>
          </a:xfrm>
          <a:prstGeom prst="rect">
            <a:avLst/>
          </a:prstGeom>
          <a:noFill/>
        </p:spPr>
        <p:txBody>
          <a:bodyPr wrap="none" rtlCol="0">
            <a:spAutoFit/>
          </a:bodyPr>
          <a:lstStyle/>
          <a:p>
            <a:r>
              <a:rPr lang="en-US" sz="900" b="1" kern="0" spc="160" dirty="0">
                <a:solidFill>
                  <a:schemeClr val="accent1"/>
                </a:solidFill>
                <a:latin typeface="Calibri" pitchFamily="34" charset="0"/>
                <a:ea typeface="Calibri" pitchFamily="34" charset="-122"/>
                <a:cs typeface="Calibri" pitchFamily="34" charset="-120"/>
              </a:rPr>
              <a:t>MONDAY MORNING</a:t>
            </a:r>
            <a:endParaRPr lang="en-US" sz="900" dirty="0">
              <a:solidFill>
                <a:schemeClr val="accent1"/>
              </a:solidFill>
            </a:endParaRPr>
          </a:p>
        </p:txBody>
      </p:sp>
    </p:spTree>
    <p:extLst>
      <p:ext uri="{BB962C8B-B14F-4D97-AF65-F5344CB8AC3E}">
        <p14:creationId xmlns:p14="http://schemas.microsoft.com/office/powerpoint/2010/main" val="1318064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AC6EC-87F7-4DC9-83D6-2BACDADD608D}"/>
              </a:ext>
            </a:extLst>
          </p:cNvPr>
          <p:cNvSpPr>
            <a:spLocks noGrp="1"/>
          </p:cNvSpPr>
          <p:nvPr>
            <p:ph idx="1"/>
          </p:nvPr>
        </p:nvSpPr>
        <p:spPr/>
        <p:txBody>
          <a:bodyPr/>
          <a:lstStyle/>
          <a:p>
            <a:endParaRPr lang="en-IE" dirty="0"/>
          </a:p>
        </p:txBody>
      </p:sp>
      <p:sp>
        <p:nvSpPr>
          <p:cNvPr id="3" name="Slide Number Placeholder 2">
            <a:extLst>
              <a:ext uri="{FF2B5EF4-FFF2-40B4-BE49-F238E27FC236}">
                <a16:creationId xmlns:a16="http://schemas.microsoft.com/office/drawing/2014/main" id="{AB7E58D2-4F04-4045-9EFC-2A09968153E0}"/>
              </a:ext>
            </a:extLst>
          </p:cNvPr>
          <p:cNvSpPr>
            <a:spLocks noGrp="1"/>
          </p:cNvSpPr>
          <p:nvPr>
            <p:ph type="sldNum" sz="quarter" idx="12"/>
          </p:nvPr>
        </p:nvSpPr>
        <p:spPr/>
        <p:txBody>
          <a:bodyPr/>
          <a:lstStyle/>
          <a:p>
            <a:fld id="{8261ACF1-7EB5-A94B-A38A-B3243CD45D89}" type="slidenum">
              <a:rPr lang="en-US" smtClean="0"/>
              <a:t>15</a:t>
            </a:fld>
            <a:endParaRPr lang="en-US"/>
          </a:p>
        </p:txBody>
      </p:sp>
      <p:sp>
        <p:nvSpPr>
          <p:cNvPr id="4" name="Title 3">
            <a:extLst>
              <a:ext uri="{FF2B5EF4-FFF2-40B4-BE49-F238E27FC236}">
                <a16:creationId xmlns:a16="http://schemas.microsoft.com/office/drawing/2014/main" id="{C0A98F9E-7E15-4413-8E9C-B9E7A1F7B062}"/>
              </a:ext>
            </a:extLst>
          </p:cNvPr>
          <p:cNvSpPr>
            <a:spLocks noGrp="1"/>
          </p:cNvSpPr>
          <p:nvPr>
            <p:ph type="title"/>
          </p:nvPr>
        </p:nvSpPr>
        <p:spPr/>
        <p:txBody>
          <a:bodyPr/>
          <a:lstStyle/>
          <a:p>
            <a:endParaRPr lang="en-IE"/>
          </a:p>
        </p:txBody>
      </p:sp>
      <p:pic>
        <p:nvPicPr>
          <p:cNvPr id="5" name="Image 0" descr="/home/claude/walker_b.jpeg">
            <a:extLst>
              <a:ext uri="{FF2B5EF4-FFF2-40B4-BE49-F238E27FC236}">
                <a16:creationId xmlns:a16="http://schemas.microsoft.com/office/drawing/2014/main" id="{FBE2F9D6-8489-4361-8E74-90606A0D2B44}"/>
              </a:ext>
            </a:extLst>
          </p:cNvPr>
          <p:cNvPicPr>
            <a:picLocks noChangeAspect="1"/>
          </p:cNvPicPr>
          <p:nvPr/>
        </p:nvPicPr>
        <p:blipFill>
          <a:blip r:embed="rId3"/>
          <a:stretch>
            <a:fillRect/>
          </a:stretch>
        </p:blipFill>
        <p:spPr>
          <a:xfrm>
            <a:off x="6856575" y="1450731"/>
            <a:ext cx="3015615" cy="4020820"/>
          </a:xfrm>
          <a:prstGeom prst="rect">
            <a:avLst/>
          </a:prstGeom>
        </p:spPr>
      </p:pic>
      <p:sp>
        <p:nvSpPr>
          <p:cNvPr id="6" name="TextBox 5">
            <a:extLst>
              <a:ext uri="{FF2B5EF4-FFF2-40B4-BE49-F238E27FC236}">
                <a16:creationId xmlns:a16="http://schemas.microsoft.com/office/drawing/2014/main" id="{5A78C531-34BD-4340-9D33-F2288EA21358}"/>
              </a:ext>
            </a:extLst>
          </p:cNvPr>
          <p:cNvSpPr txBox="1"/>
          <p:nvPr/>
        </p:nvSpPr>
        <p:spPr>
          <a:xfrm>
            <a:off x="1694534" y="1949770"/>
            <a:ext cx="4186025" cy="1222258"/>
          </a:xfrm>
          <a:prstGeom prst="rect">
            <a:avLst/>
          </a:prstGeom>
          <a:noFill/>
        </p:spPr>
        <p:txBody>
          <a:bodyPr wrap="square" rtlCol="0">
            <a:spAutoFit/>
          </a:bodyPr>
          <a:lstStyle/>
          <a:p>
            <a:pPr marL="0" indent="0">
              <a:lnSpc>
                <a:spcPts val="3000"/>
              </a:lnSpc>
              <a:buNone/>
            </a:pPr>
            <a:r>
              <a:rPr lang="en-US" sz="2200" b="1" dirty="0">
                <a:solidFill>
                  <a:srgbClr val="16293C"/>
                </a:solidFill>
                <a:latin typeface="Calibri" pitchFamily="34" charset="0"/>
                <a:ea typeface="Calibri" pitchFamily="34" charset="-122"/>
                <a:cs typeface="Calibri" pitchFamily="34" charset="-120"/>
              </a:rPr>
              <a:t>We do not have a shortage</a:t>
            </a:r>
            <a:endParaRPr lang="en-US" sz="2200" dirty="0"/>
          </a:p>
          <a:p>
            <a:pPr marL="0" indent="0">
              <a:lnSpc>
                <a:spcPts val="3000"/>
              </a:lnSpc>
              <a:buNone/>
            </a:pPr>
            <a:r>
              <a:rPr lang="en-US" sz="2200" b="1" dirty="0">
                <a:solidFill>
                  <a:srgbClr val="16293C"/>
                </a:solidFill>
                <a:latin typeface="Calibri" pitchFamily="34" charset="0"/>
                <a:ea typeface="Calibri" pitchFamily="34" charset="-122"/>
                <a:cs typeface="Calibri" pitchFamily="34" charset="-120"/>
              </a:rPr>
              <a:t>of effective cardiovascular</a:t>
            </a:r>
            <a:endParaRPr lang="en-US" sz="2200" dirty="0"/>
          </a:p>
          <a:p>
            <a:pPr marL="0" indent="0">
              <a:lnSpc>
                <a:spcPts val="3000"/>
              </a:lnSpc>
              <a:buNone/>
            </a:pPr>
            <a:r>
              <a:rPr lang="en-US" sz="2200" b="1" dirty="0">
                <a:solidFill>
                  <a:srgbClr val="16293C"/>
                </a:solidFill>
                <a:latin typeface="Calibri" pitchFamily="34" charset="0"/>
                <a:ea typeface="Calibri" pitchFamily="34" charset="-122"/>
                <a:cs typeface="Calibri" pitchFamily="34" charset="-120"/>
              </a:rPr>
              <a:t>treatments.</a:t>
            </a:r>
            <a:endParaRPr lang="en-US" sz="2200" dirty="0"/>
          </a:p>
        </p:txBody>
      </p:sp>
      <p:sp>
        <p:nvSpPr>
          <p:cNvPr id="7" name="TextBox 6">
            <a:extLst>
              <a:ext uri="{FF2B5EF4-FFF2-40B4-BE49-F238E27FC236}">
                <a16:creationId xmlns:a16="http://schemas.microsoft.com/office/drawing/2014/main" id="{78E3F52E-AD3A-4FDF-9A4F-F6D5C8B191EA}"/>
              </a:ext>
            </a:extLst>
          </p:cNvPr>
          <p:cNvSpPr txBox="1"/>
          <p:nvPr/>
        </p:nvSpPr>
        <p:spPr>
          <a:xfrm>
            <a:off x="1689853" y="1418590"/>
            <a:ext cx="3580467" cy="276999"/>
          </a:xfrm>
          <a:prstGeom prst="rect">
            <a:avLst/>
          </a:prstGeom>
          <a:noFill/>
        </p:spPr>
        <p:txBody>
          <a:bodyPr wrap="none" rtlCol="0">
            <a:spAutoFit/>
          </a:bodyPr>
          <a:lstStyle/>
          <a:p>
            <a:r>
              <a:rPr lang="en-US" sz="1200" b="1" kern="0" spc="160" dirty="0">
                <a:solidFill>
                  <a:schemeClr val="tx2"/>
                </a:solidFill>
                <a:latin typeface="Calibri" pitchFamily="34" charset="0"/>
                <a:ea typeface="Calibri" pitchFamily="34" charset="-122"/>
                <a:cs typeface="Calibri" pitchFamily="34" charset="-120"/>
              </a:rPr>
              <a:t>THE OPPORTUNITY IS MONDAY MORNING</a:t>
            </a:r>
            <a:endParaRPr lang="en-US" sz="1200" dirty="0">
              <a:solidFill>
                <a:schemeClr val="tx2"/>
              </a:solidFill>
            </a:endParaRPr>
          </a:p>
        </p:txBody>
      </p:sp>
      <p:sp>
        <p:nvSpPr>
          <p:cNvPr id="8" name="TextBox 7">
            <a:extLst>
              <a:ext uri="{FF2B5EF4-FFF2-40B4-BE49-F238E27FC236}">
                <a16:creationId xmlns:a16="http://schemas.microsoft.com/office/drawing/2014/main" id="{291B2717-A698-4930-A90F-71E2508CD856}"/>
              </a:ext>
            </a:extLst>
          </p:cNvPr>
          <p:cNvSpPr txBox="1"/>
          <p:nvPr/>
        </p:nvSpPr>
        <p:spPr>
          <a:xfrm>
            <a:off x="1706530" y="3426209"/>
            <a:ext cx="3757401" cy="923330"/>
          </a:xfrm>
          <a:prstGeom prst="rect">
            <a:avLst/>
          </a:prstGeom>
          <a:noFill/>
        </p:spPr>
        <p:txBody>
          <a:bodyPr wrap="square" rtlCol="0">
            <a:spAutoFit/>
          </a:bodyPr>
          <a:lstStyle/>
          <a:p>
            <a:r>
              <a:rPr lang="en-US" sz="1800" dirty="0">
                <a:solidFill>
                  <a:schemeClr val="accent1"/>
                </a:solidFill>
                <a:latin typeface="Calibri" pitchFamily="34" charset="0"/>
                <a:ea typeface="Calibri" pitchFamily="34" charset="-122"/>
                <a:cs typeface="Calibri" pitchFamily="34" charset="-120"/>
              </a:rPr>
              <a:t>Our biggest opportunity is </a:t>
            </a:r>
            <a:r>
              <a:rPr lang="en-US" sz="1800" u="sng" dirty="0">
                <a:solidFill>
                  <a:schemeClr val="accent1"/>
                </a:solidFill>
                <a:latin typeface="Calibri" pitchFamily="34" charset="0"/>
                <a:ea typeface="Calibri" pitchFamily="34" charset="-122"/>
                <a:cs typeface="Calibri" pitchFamily="34" charset="-120"/>
              </a:rPr>
              <a:t>predicting</a:t>
            </a:r>
            <a:r>
              <a:rPr lang="en-US" sz="1800" dirty="0">
                <a:solidFill>
                  <a:schemeClr val="accent1"/>
                </a:solidFill>
                <a:latin typeface="Calibri" pitchFamily="34" charset="0"/>
                <a:ea typeface="Calibri" pitchFamily="34" charset="-122"/>
                <a:cs typeface="Calibri" pitchFamily="34" charset="-120"/>
              </a:rPr>
              <a:t> the risk, </a:t>
            </a:r>
            <a:r>
              <a:rPr lang="en-US" sz="1800" u="sng" dirty="0">
                <a:solidFill>
                  <a:schemeClr val="accent1"/>
                </a:solidFill>
                <a:latin typeface="Calibri" pitchFamily="34" charset="0"/>
                <a:ea typeface="Calibri" pitchFamily="34" charset="-122"/>
                <a:cs typeface="Calibri" pitchFamily="34" charset="-120"/>
              </a:rPr>
              <a:t>protecting</a:t>
            </a:r>
            <a:r>
              <a:rPr lang="en-US" sz="1800" dirty="0">
                <a:solidFill>
                  <a:schemeClr val="accent1"/>
                </a:solidFill>
                <a:latin typeface="Calibri" pitchFamily="34" charset="0"/>
                <a:ea typeface="Calibri" pitchFamily="34" charset="-122"/>
                <a:cs typeface="Calibri" pitchFamily="34" charset="-120"/>
              </a:rPr>
              <a:t> the patient and </a:t>
            </a:r>
            <a:r>
              <a:rPr lang="en-US" sz="1800" u="sng" dirty="0">
                <a:solidFill>
                  <a:schemeClr val="accent1"/>
                </a:solidFill>
                <a:latin typeface="Calibri" pitchFamily="34" charset="0"/>
                <a:ea typeface="Calibri" pitchFamily="34" charset="-122"/>
                <a:cs typeface="Calibri" pitchFamily="34" charset="-120"/>
              </a:rPr>
              <a:t>preventing</a:t>
            </a:r>
            <a:r>
              <a:rPr lang="en-US" sz="1800" dirty="0">
                <a:solidFill>
                  <a:schemeClr val="accent1"/>
                </a:solidFill>
                <a:latin typeface="Calibri" pitchFamily="34" charset="0"/>
                <a:ea typeface="Calibri" pitchFamily="34" charset="-122"/>
                <a:cs typeface="Calibri" pitchFamily="34" charset="-120"/>
              </a:rPr>
              <a:t> future events.</a:t>
            </a:r>
          </a:p>
        </p:txBody>
      </p:sp>
      <p:sp>
        <p:nvSpPr>
          <p:cNvPr id="9" name="TextBox 8">
            <a:extLst>
              <a:ext uri="{FF2B5EF4-FFF2-40B4-BE49-F238E27FC236}">
                <a16:creationId xmlns:a16="http://schemas.microsoft.com/office/drawing/2014/main" id="{FBDFE646-B06D-416C-B27F-A305153C482C}"/>
              </a:ext>
            </a:extLst>
          </p:cNvPr>
          <p:cNvSpPr txBox="1"/>
          <p:nvPr/>
        </p:nvSpPr>
        <p:spPr>
          <a:xfrm>
            <a:off x="1728545" y="4875248"/>
            <a:ext cx="3096104" cy="323165"/>
          </a:xfrm>
          <a:prstGeom prst="rect">
            <a:avLst/>
          </a:prstGeom>
          <a:noFill/>
        </p:spPr>
        <p:txBody>
          <a:bodyPr wrap="none" rtlCol="0">
            <a:spAutoFit/>
          </a:bodyPr>
          <a:lstStyle/>
          <a:p>
            <a:r>
              <a:rPr lang="en-US" sz="1500" dirty="0">
                <a:solidFill>
                  <a:srgbClr val="6B7580"/>
                </a:solidFill>
                <a:latin typeface="Calibri" pitchFamily="34" charset="0"/>
                <a:ea typeface="Calibri" pitchFamily="34" charset="-122"/>
                <a:cs typeface="Calibri" pitchFamily="34" charset="-120"/>
              </a:rPr>
              <a:t>Thank you. Questions and discussion.</a:t>
            </a:r>
            <a:endParaRPr lang="en-US" sz="1500" dirty="0"/>
          </a:p>
        </p:txBody>
      </p:sp>
      <p:sp>
        <p:nvSpPr>
          <p:cNvPr id="10" name="TextBox 9">
            <a:extLst>
              <a:ext uri="{FF2B5EF4-FFF2-40B4-BE49-F238E27FC236}">
                <a16:creationId xmlns:a16="http://schemas.microsoft.com/office/drawing/2014/main" id="{7FAD162B-0AFF-4881-8B65-8004F90AD1FF}"/>
              </a:ext>
            </a:extLst>
          </p:cNvPr>
          <p:cNvSpPr txBox="1"/>
          <p:nvPr/>
        </p:nvSpPr>
        <p:spPr>
          <a:xfrm>
            <a:off x="1728545" y="5862888"/>
            <a:ext cx="3886000" cy="230832"/>
          </a:xfrm>
          <a:prstGeom prst="rect">
            <a:avLst/>
          </a:prstGeom>
          <a:noFill/>
        </p:spPr>
        <p:txBody>
          <a:bodyPr wrap="none" rtlCol="0">
            <a:spAutoFit/>
          </a:bodyPr>
          <a:lstStyle/>
          <a:p>
            <a:r>
              <a:rPr lang="en-US" sz="900" dirty="0">
                <a:solidFill>
                  <a:srgbClr val="6B7580"/>
                </a:solidFill>
                <a:latin typeface="Calibri" pitchFamily="34" charset="0"/>
                <a:ea typeface="Calibri" pitchFamily="34" charset="-122"/>
                <a:cs typeface="Calibri" pitchFamily="34" charset="-120"/>
              </a:rPr>
              <a:t>Dr Ted Murphy · GP CPD 2026 · Original teaching illustration; not a real patient.</a:t>
            </a:r>
            <a:endParaRPr lang="en-US" sz="900" dirty="0"/>
          </a:p>
        </p:txBody>
      </p:sp>
    </p:spTree>
    <p:extLst>
      <p:ext uri="{BB962C8B-B14F-4D97-AF65-F5344CB8AC3E}">
        <p14:creationId xmlns:p14="http://schemas.microsoft.com/office/powerpoint/2010/main" val="2774743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701AD1-DBB2-4083-81BB-FA1E9145EDC3}"/>
              </a:ext>
            </a:extLst>
          </p:cNvPr>
          <p:cNvSpPr>
            <a:spLocks noGrp="1"/>
          </p:cNvSpPr>
          <p:nvPr>
            <p:ph type="sldNum" sz="quarter" idx="12"/>
          </p:nvPr>
        </p:nvSpPr>
        <p:spPr/>
        <p:txBody>
          <a:bodyPr/>
          <a:lstStyle/>
          <a:p>
            <a:fld id="{8261ACF1-7EB5-A94B-A38A-B3243CD45D89}" type="slidenum">
              <a:rPr lang="en-US" smtClean="0"/>
              <a:t>16</a:t>
            </a:fld>
            <a:endParaRPr lang="en-US"/>
          </a:p>
        </p:txBody>
      </p:sp>
      <p:pic>
        <p:nvPicPr>
          <p:cNvPr id="4" name="Picture 3">
            <a:extLst>
              <a:ext uri="{FF2B5EF4-FFF2-40B4-BE49-F238E27FC236}">
                <a16:creationId xmlns:a16="http://schemas.microsoft.com/office/drawing/2014/main" id="{E5F7DA41-60E0-4077-9CC1-F7F0C5513155}"/>
              </a:ext>
            </a:extLst>
          </p:cNvPr>
          <p:cNvPicPr>
            <a:picLocks noChangeAspect="1"/>
          </p:cNvPicPr>
          <p:nvPr/>
        </p:nvPicPr>
        <p:blipFill>
          <a:blip r:embed="rId2"/>
          <a:stretch>
            <a:fillRect/>
          </a:stretch>
        </p:blipFill>
        <p:spPr>
          <a:xfrm>
            <a:off x="0" y="8346"/>
            <a:ext cx="12192000" cy="6849653"/>
          </a:xfrm>
          <a:prstGeom prst="rect">
            <a:avLst/>
          </a:prstGeom>
        </p:spPr>
      </p:pic>
      <p:pic>
        <p:nvPicPr>
          <p:cNvPr id="6" name="Picture 5">
            <a:extLst>
              <a:ext uri="{FF2B5EF4-FFF2-40B4-BE49-F238E27FC236}">
                <a16:creationId xmlns:a16="http://schemas.microsoft.com/office/drawing/2014/main" id="{7F5A742A-5C3E-47D6-9F5B-AABE7F4B31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92396"/>
            <a:ext cx="857370" cy="409632"/>
          </a:xfrm>
          <a:prstGeom prst="rect">
            <a:avLst/>
          </a:prstGeom>
        </p:spPr>
      </p:pic>
    </p:spTree>
    <p:extLst>
      <p:ext uri="{BB962C8B-B14F-4D97-AF65-F5344CB8AC3E}">
        <p14:creationId xmlns:p14="http://schemas.microsoft.com/office/powerpoint/2010/main" val="1146954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eacon Hospital Fonts">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eacon Powerpoint Template 2025 [Read-Only]" id="{59122B2F-EA97-4FC6-9449-F65A48C97636}" vid="{E22F9548-4543-4510-8B02-A3E72095B6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332</TotalTime>
  <Words>5143</Words>
  <Application>Microsoft Office PowerPoint</Application>
  <PresentationFormat>Widescreen</PresentationFormat>
  <Paragraphs>295</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Calibri Light</vt:lpstr>
      <vt:lpstr>Cambria</vt:lpstr>
      <vt:lpstr>Century Gothic</vt:lpstr>
      <vt:lpstr>1_Office Theme</vt:lpstr>
      <vt:lpstr>What Should Change on Monday Morning </vt:lpstr>
      <vt:lpstr>One Patient. Several Conditions. One Plan</vt:lpstr>
      <vt:lpstr>One Patient, not six risk factors </vt:lpstr>
      <vt:lpstr>A prescription is the start. The return date is the treatment.</vt:lpstr>
      <vt:lpstr>Treat the Pressure, Protect the Brain. </vt:lpstr>
      <vt:lpstr>STATINS in the &gt;70’s &amp; Do statins cause Dementia?</vt:lpstr>
      <vt:lpstr>Measure it once. It changes the risk, guides the prescription, motivates change </vt:lpstr>
      <vt:lpstr>One test, once in a lifetime – and what to do with the answer</vt:lpstr>
      <vt:lpstr>HFpEF is now treatable </vt:lpstr>
      <vt:lpstr>Obesity is Cardiovascular medicine now</vt:lpstr>
      <vt:lpstr>New AF is a decision point, not a rate problem. </vt:lpstr>
      <vt:lpstr>Aspirin needs an indication, not inertia </vt:lpstr>
      <vt:lpstr>One person. One owned plan</vt:lpstr>
      <vt:lpstr>Seven things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Should Change on Monday Morning</dc:title>
  <dc:creator>Aoife Trimmer</dc:creator>
  <cp:lastModifiedBy>Sophie Power</cp:lastModifiedBy>
  <cp:revision>30</cp:revision>
  <dcterms:created xsi:type="dcterms:W3CDTF">2026-09-17T10:07:21Z</dcterms:created>
  <dcterms:modified xsi:type="dcterms:W3CDTF">2026-09-18T15:04:38Z</dcterms:modified>
</cp:coreProperties>
</file>