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1"/>
  </p:notesMasterIdLst>
  <p:handoutMasterIdLst>
    <p:handoutMasterId r:id="rId12"/>
  </p:handoutMasterIdLst>
  <p:sldIdLst>
    <p:sldId id="345" r:id="rId2"/>
    <p:sldId id="350" r:id="rId3"/>
    <p:sldId id="341" r:id="rId4"/>
    <p:sldId id="349" r:id="rId5"/>
    <p:sldId id="351" r:id="rId6"/>
    <p:sldId id="352" r:id="rId7"/>
    <p:sldId id="346" r:id="rId8"/>
    <p:sldId id="348" r:id="rId9"/>
    <p:sldId id="309" r:id="rId10"/>
  </p:sldIdLst>
  <p:sldSz cx="9144000" cy="5143500" type="screen16x9"/>
  <p:notesSz cx="9928225" cy="1435735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73BE"/>
    <a:srgbClr val="0066FF"/>
    <a:srgbClr val="00619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527"/>
    <p:restoredTop sz="96170"/>
  </p:normalViewPr>
  <p:slideViewPr>
    <p:cSldViewPr snapToGrid="0" snapToObjects="1">
      <p:cViewPr varScale="1">
        <p:scale>
          <a:sx n="146" d="100"/>
          <a:sy n="146" d="100"/>
        </p:scale>
        <p:origin x="114" y="270"/>
      </p:cViewPr>
      <p:guideLst>
        <p:guide orient="horz" pos="1620"/>
        <p:guide pos="2880"/>
      </p:guideLst>
    </p:cSldViewPr>
  </p:slideViewPr>
  <p:notesTextViewPr>
    <p:cViewPr>
      <p:scale>
        <a:sx n="100" d="100"/>
        <a:sy n="100" d="100"/>
      </p:scale>
      <p:origin x="0" y="0"/>
    </p:cViewPr>
  </p:notesTextViewPr>
  <p:sorterViewPr>
    <p:cViewPr>
      <p:scale>
        <a:sx n="80" d="100"/>
        <a:sy n="80" d="100"/>
      </p:scale>
      <p:origin x="0" y="0"/>
    </p:cViewPr>
  </p:sorterViewPr>
  <p:notesViewPr>
    <p:cSldViewPr snapToGrid="0" snapToObjects="1">
      <p:cViewPr varScale="1">
        <p:scale>
          <a:sx n="53" d="100"/>
          <a:sy n="53" d="100"/>
        </p:scale>
        <p:origin x="2798" y="6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_rels/data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diagrams/_rels/drawing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12D674-8B14-6C48-A74B-39C63A66C7C4}" type="doc">
      <dgm:prSet loTypeId="urn:microsoft.com/office/officeart/2008/layout/RadialCluster" loCatId="" qsTypeId="urn:microsoft.com/office/officeart/2005/8/quickstyle/simple1" qsCatId="simple" csTypeId="urn:microsoft.com/office/officeart/2005/8/colors/accent1_2" csCatId="accent1" phldr="1"/>
      <dgm:spPr/>
      <dgm:t>
        <a:bodyPr/>
        <a:lstStyle/>
        <a:p>
          <a:endParaRPr lang="en-GB"/>
        </a:p>
      </dgm:t>
    </dgm:pt>
    <dgm:pt modelId="{3C783ED5-B175-A04D-8B67-1254D0494D17}">
      <dgm:prSet phldrT="[Text]"/>
      <dgm:spPr>
        <a:solidFill>
          <a:schemeClr val="accent3">
            <a:lumMod val="75000"/>
          </a:schemeClr>
        </a:solidFill>
        <a:ln>
          <a:solidFill>
            <a:schemeClr val="accent6">
              <a:lumMod val="60000"/>
              <a:lumOff val="40000"/>
            </a:schemeClr>
          </a:solidFill>
        </a:ln>
      </dgm:spPr>
      <dgm:t>
        <a:bodyPr/>
        <a:lstStyle/>
        <a:p>
          <a:r>
            <a:rPr lang="en-GB" dirty="0">
              <a:latin typeface="Century Gothic" panose="020B0502020202020204" pitchFamily="34" charset="0"/>
            </a:rPr>
            <a:t>PMOS</a:t>
          </a:r>
        </a:p>
      </dgm:t>
    </dgm:pt>
    <dgm:pt modelId="{86A13576-0B2C-F645-8E90-DCE4D90F8D63}" type="parTrans" cxnId="{A17EB635-21EA-1349-A818-D0A999C904E0}">
      <dgm:prSet/>
      <dgm:spPr/>
      <dgm:t>
        <a:bodyPr/>
        <a:lstStyle/>
        <a:p>
          <a:endParaRPr lang="en-GB"/>
        </a:p>
      </dgm:t>
    </dgm:pt>
    <dgm:pt modelId="{34A57B66-31E0-794D-AA5B-F872D07C8D50}" type="sibTrans" cxnId="{A17EB635-21EA-1349-A818-D0A999C904E0}">
      <dgm:prSet/>
      <dgm:spPr/>
      <dgm:t>
        <a:bodyPr/>
        <a:lstStyle/>
        <a:p>
          <a:endParaRPr lang="en-GB"/>
        </a:p>
      </dgm:t>
    </dgm:pt>
    <dgm:pt modelId="{5A3F3FC6-6C73-FE4F-8666-50649794D4FB}">
      <dgm:prSet phldrT="[Text]" custT="1"/>
      <dgm:spPr>
        <a:ln>
          <a:solidFill>
            <a:schemeClr val="accent6">
              <a:lumMod val="60000"/>
              <a:lumOff val="40000"/>
            </a:schemeClr>
          </a:solidFill>
        </a:ln>
      </dgm:spPr>
      <dgm:t>
        <a:bodyPr/>
        <a:lstStyle/>
        <a:p>
          <a:r>
            <a:rPr lang="en-GB" sz="1800" dirty="0">
              <a:latin typeface="Century Gothic" panose="020B0502020202020204" pitchFamily="34" charset="0"/>
            </a:rPr>
            <a:t>Genetics</a:t>
          </a:r>
        </a:p>
        <a:p>
          <a:r>
            <a:rPr lang="en-GB" sz="1800" dirty="0">
              <a:latin typeface="Century Gothic" panose="020B0502020202020204" pitchFamily="34" charset="0"/>
            </a:rPr>
            <a:t>Family History</a:t>
          </a:r>
        </a:p>
      </dgm:t>
    </dgm:pt>
    <dgm:pt modelId="{79862865-4A69-BE4E-83B4-4414BE7A8E52}" type="parTrans" cxnId="{C2EBB0CE-0A85-6B46-8D9B-881F19C13BC0}">
      <dgm:prSet/>
      <dgm:spPr/>
      <dgm:t>
        <a:bodyPr/>
        <a:lstStyle/>
        <a:p>
          <a:endParaRPr lang="en-GB"/>
        </a:p>
      </dgm:t>
    </dgm:pt>
    <dgm:pt modelId="{D5DCDD87-281C-0149-98BE-18E8684F0197}" type="sibTrans" cxnId="{C2EBB0CE-0A85-6B46-8D9B-881F19C13BC0}">
      <dgm:prSet/>
      <dgm:spPr/>
      <dgm:t>
        <a:bodyPr/>
        <a:lstStyle/>
        <a:p>
          <a:endParaRPr lang="en-GB"/>
        </a:p>
      </dgm:t>
    </dgm:pt>
    <dgm:pt modelId="{6E49709C-BAED-8849-AD2A-83EEADA8D563}">
      <dgm:prSet phldrT="[Text]" custT="1"/>
      <dgm:spPr>
        <a:ln>
          <a:solidFill>
            <a:schemeClr val="accent6">
              <a:lumMod val="60000"/>
              <a:lumOff val="40000"/>
            </a:schemeClr>
          </a:solidFill>
        </a:ln>
      </dgm:spPr>
      <dgm:t>
        <a:bodyPr/>
        <a:lstStyle/>
        <a:p>
          <a:r>
            <a:rPr lang="en-GB" sz="1400" dirty="0">
              <a:latin typeface="Century Gothic" panose="020B0502020202020204" pitchFamily="34" charset="0"/>
            </a:rPr>
            <a:t>Lifestyle / Stress</a:t>
          </a:r>
        </a:p>
        <a:p>
          <a:r>
            <a:rPr lang="en-GB" sz="1400" dirty="0">
              <a:latin typeface="Century Gothic" panose="020B0502020202020204" pitchFamily="34" charset="0"/>
            </a:rPr>
            <a:t>Diet / Inactivity</a:t>
          </a:r>
        </a:p>
        <a:p>
          <a:r>
            <a:rPr lang="en-GB" sz="1400" dirty="0">
              <a:latin typeface="Century Gothic" panose="020B0502020202020204" pitchFamily="34" charset="0"/>
            </a:rPr>
            <a:t>Environment </a:t>
          </a:r>
        </a:p>
        <a:p>
          <a:r>
            <a:rPr lang="en-GB" sz="1400" dirty="0">
              <a:latin typeface="Century Gothic" panose="020B0502020202020204" pitchFamily="34" charset="0"/>
            </a:rPr>
            <a:t>Endocrine disrupting chemicals </a:t>
          </a:r>
        </a:p>
      </dgm:t>
    </dgm:pt>
    <dgm:pt modelId="{5909A8B2-8673-654A-9DB7-F7C63EC59DC5}" type="parTrans" cxnId="{DA9E62D0-FAE9-EE4B-BE2D-5E5F2F2865EF}">
      <dgm:prSet/>
      <dgm:spPr/>
      <dgm:t>
        <a:bodyPr/>
        <a:lstStyle/>
        <a:p>
          <a:endParaRPr lang="en-GB"/>
        </a:p>
      </dgm:t>
    </dgm:pt>
    <dgm:pt modelId="{6A749813-99AA-6A4D-8146-7A5EA5E1D560}" type="sibTrans" cxnId="{DA9E62D0-FAE9-EE4B-BE2D-5E5F2F2865EF}">
      <dgm:prSet/>
      <dgm:spPr/>
      <dgm:t>
        <a:bodyPr/>
        <a:lstStyle/>
        <a:p>
          <a:endParaRPr lang="en-GB"/>
        </a:p>
      </dgm:t>
    </dgm:pt>
    <dgm:pt modelId="{85E930AD-D15C-454E-BB9E-07AA34BA071E}">
      <dgm:prSet phldrT="[Text]"/>
      <dgm:spPr>
        <a:ln>
          <a:solidFill>
            <a:schemeClr val="accent6">
              <a:lumMod val="60000"/>
              <a:lumOff val="40000"/>
            </a:schemeClr>
          </a:solidFill>
        </a:ln>
      </dgm:spPr>
      <dgm:t>
        <a:bodyPr/>
        <a:lstStyle/>
        <a:p>
          <a:r>
            <a:rPr lang="en-GB" dirty="0">
              <a:latin typeface="Century Gothic" panose="020B0502020202020204" pitchFamily="34" charset="0"/>
            </a:rPr>
            <a:t>Neuroendocrine</a:t>
          </a:r>
        </a:p>
        <a:p>
          <a:r>
            <a:rPr lang="en-GB" dirty="0">
              <a:latin typeface="Century Gothic" panose="020B0502020202020204" pitchFamily="34" charset="0"/>
            </a:rPr>
            <a:t>Insulin Resistance</a:t>
          </a:r>
        </a:p>
        <a:p>
          <a:r>
            <a:rPr lang="en-GB" dirty="0">
              <a:latin typeface="Century Gothic" panose="020B0502020202020204" pitchFamily="34" charset="0"/>
            </a:rPr>
            <a:t>Obesity</a:t>
          </a:r>
        </a:p>
      </dgm:t>
    </dgm:pt>
    <dgm:pt modelId="{65861AA9-3988-C84C-9FC0-5941B5199556}" type="parTrans" cxnId="{4487CA7B-ED57-5345-9429-04D309F9FAFC}">
      <dgm:prSet/>
      <dgm:spPr/>
      <dgm:t>
        <a:bodyPr/>
        <a:lstStyle/>
        <a:p>
          <a:endParaRPr lang="en-GB"/>
        </a:p>
      </dgm:t>
    </dgm:pt>
    <dgm:pt modelId="{A03D73D4-15FD-5D48-96FD-469B89A4146D}" type="sibTrans" cxnId="{4487CA7B-ED57-5345-9429-04D309F9FAFC}">
      <dgm:prSet/>
      <dgm:spPr/>
      <dgm:t>
        <a:bodyPr/>
        <a:lstStyle/>
        <a:p>
          <a:endParaRPr lang="en-GB"/>
        </a:p>
      </dgm:t>
    </dgm:pt>
    <dgm:pt modelId="{96094BD1-A049-1247-A653-34FE63E0EAF3}" type="pres">
      <dgm:prSet presAssocID="{C412D674-8B14-6C48-A74B-39C63A66C7C4}" presName="Name0" presStyleCnt="0">
        <dgm:presLayoutVars>
          <dgm:chMax val="1"/>
          <dgm:chPref val="1"/>
          <dgm:dir/>
          <dgm:animOne val="branch"/>
          <dgm:animLvl val="lvl"/>
        </dgm:presLayoutVars>
      </dgm:prSet>
      <dgm:spPr/>
    </dgm:pt>
    <dgm:pt modelId="{023DD80C-45BE-A045-90D3-55246B830A2C}" type="pres">
      <dgm:prSet presAssocID="{3C783ED5-B175-A04D-8B67-1254D0494D17}" presName="singleCycle" presStyleCnt="0"/>
      <dgm:spPr/>
    </dgm:pt>
    <dgm:pt modelId="{7FE88B22-2819-B945-AA98-998C67E37A99}" type="pres">
      <dgm:prSet presAssocID="{3C783ED5-B175-A04D-8B67-1254D0494D17}" presName="singleCenter" presStyleLbl="node1" presStyleIdx="0" presStyleCnt="4" custLinFactNeighborY="-12290">
        <dgm:presLayoutVars>
          <dgm:chMax val="7"/>
          <dgm:chPref val="7"/>
        </dgm:presLayoutVars>
      </dgm:prSet>
      <dgm:spPr>
        <a:prstGeom prst="ellipse">
          <a:avLst/>
        </a:prstGeom>
      </dgm:spPr>
    </dgm:pt>
    <dgm:pt modelId="{96E42831-D46A-DD4E-A5A8-84EE20DA3383}" type="pres">
      <dgm:prSet presAssocID="{79862865-4A69-BE4E-83B4-4414BE7A8E52}" presName="Name56" presStyleLbl="parChTrans1D2" presStyleIdx="0" presStyleCnt="3"/>
      <dgm:spPr/>
    </dgm:pt>
    <dgm:pt modelId="{55D26D94-1524-3B42-BADF-999A355DC76D}" type="pres">
      <dgm:prSet presAssocID="{5A3F3FC6-6C73-FE4F-8666-50649794D4FB}" presName="text0" presStyleLbl="node1" presStyleIdx="1" presStyleCnt="4" custScaleX="281723" custScaleY="126465">
        <dgm:presLayoutVars>
          <dgm:bulletEnabled val="1"/>
        </dgm:presLayoutVars>
      </dgm:prSet>
      <dgm:spPr/>
    </dgm:pt>
    <dgm:pt modelId="{62797697-A32C-9340-A981-3BB40119FAB3}" type="pres">
      <dgm:prSet presAssocID="{5909A8B2-8673-654A-9DB7-F7C63EC59DC5}" presName="Name56" presStyleLbl="parChTrans1D2" presStyleIdx="1" presStyleCnt="3"/>
      <dgm:spPr/>
    </dgm:pt>
    <dgm:pt modelId="{D438EBF7-1F48-1E4F-8AF9-98F9DE5E53F0}" type="pres">
      <dgm:prSet presAssocID="{6E49709C-BAED-8849-AD2A-83EEADA8D563}" presName="text0" presStyleLbl="node1" presStyleIdx="2" presStyleCnt="4" custScaleX="378916" custScaleY="158470" custRadScaleRad="111612" custRadScaleInc="-4706">
        <dgm:presLayoutVars>
          <dgm:bulletEnabled val="1"/>
        </dgm:presLayoutVars>
      </dgm:prSet>
      <dgm:spPr/>
    </dgm:pt>
    <dgm:pt modelId="{6F9CEBEC-A792-7C41-AE84-3627EA452326}" type="pres">
      <dgm:prSet presAssocID="{65861AA9-3988-C84C-9FC0-5941B5199556}" presName="Name56" presStyleLbl="parChTrans1D2" presStyleIdx="2" presStyleCnt="3"/>
      <dgm:spPr/>
    </dgm:pt>
    <dgm:pt modelId="{6B6A1539-B55E-444B-B21A-CBDE77D3083F}" type="pres">
      <dgm:prSet presAssocID="{85E930AD-D15C-454E-BB9E-07AA34BA071E}" presName="text0" presStyleLbl="node1" presStyleIdx="3" presStyleCnt="4" custScaleX="290617" custScaleY="156298" custRadScaleRad="101339" custRadScaleInc="-2142">
        <dgm:presLayoutVars>
          <dgm:bulletEnabled val="1"/>
        </dgm:presLayoutVars>
      </dgm:prSet>
      <dgm:spPr/>
    </dgm:pt>
  </dgm:ptLst>
  <dgm:cxnLst>
    <dgm:cxn modelId="{BBBC5A04-1823-F24F-BB1E-03F70269035E}" type="presOf" srcId="{C412D674-8B14-6C48-A74B-39C63A66C7C4}" destId="{96094BD1-A049-1247-A653-34FE63E0EAF3}" srcOrd="0" destOrd="0" presId="urn:microsoft.com/office/officeart/2008/layout/RadialCluster"/>
    <dgm:cxn modelId="{23A5EB0E-C635-DE4A-9024-39AEA138723B}" type="presOf" srcId="{79862865-4A69-BE4E-83B4-4414BE7A8E52}" destId="{96E42831-D46A-DD4E-A5A8-84EE20DA3383}" srcOrd="0" destOrd="0" presId="urn:microsoft.com/office/officeart/2008/layout/RadialCluster"/>
    <dgm:cxn modelId="{237BC32C-0201-D04E-9D8C-F5F8A4BA592C}" type="presOf" srcId="{5909A8B2-8673-654A-9DB7-F7C63EC59DC5}" destId="{62797697-A32C-9340-A981-3BB40119FAB3}" srcOrd="0" destOrd="0" presId="urn:microsoft.com/office/officeart/2008/layout/RadialCluster"/>
    <dgm:cxn modelId="{A17EB635-21EA-1349-A818-D0A999C904E0}" srcId="{C412D674-8B14-6C48-A74B-39C63A66C7C4}" destId="{3C783ED5-B175-A04D-8B67-1254D0494D17}" srcOrd="0" destOrd="0" parTransId="{86A13576-0B2C-F645-8E90-DCE4D90F8D63}" sibTransId="{34A57B66-31E0-794D-AA5B-F872D07C8D50}"/>
    <dgm:cxn modelId="{D89D0E5F-F556-6149-BBFD-DCE46E425C2F}" type="presOf" srcId="{6E49709C-BAED-8849-AD2A-83EEADA8D563}" destId="{D438EBF7-1F48-1E4F-8AF9-98F9DE5E53F0}" srcOrd="0" destOrd="0" presId="urn:microsoft.com/office/officeart/2008/layout/RadialCluster"/>
    <dgm:cxn modelId="{8A929666-BF7E-654F-A7F0-A8B63FA63EDB}" type="presOf" srcId="{85E930AD-D15C-454E-BB9E-07AA34BA071E}" destId="{6B6A1539-B55E-444B-B21A-CBDE77D3083F}" srcOrd="0" destOrd="0" presId="urn:microsoft.com/office/officeart/2008/layout/RadialCluster"/>
    <dgm:cxn modelId="{CE5D8054-C7CA-3348-8553-155EF9BEC6E7}" type="presOf" srcId="{65861AA9-3988-C84C-9FC0-5941B5199556}" destId="{6F9CEBEC-A792-7C41-AE84-3627EA452326}" srcOrd="0" destOrd="0" presId="urn:microsoft.com/office/officeart/2008/layout/RadialCluster"/>
    <dgm:cxn modelId="{4487CA7B-ED57-5345-9429-04D309F9FAFC}" srcId="{3C783ED5-B175-A04D-8B67-1254D0494D17}" destId="{85E930AD-D15C-454E-BB9E-07AA34BA071E}" srcOrd="2" destOrd="0" parTransId="{65861AA9-3988-C84C-9FC0-5941B5199556}" sibTransId="{A03D73D4-15FD-5D48-96FD-469B89A4146D}"/>
    <dgm:cxn modelId="{4510BB82-F3A8-C849-B8C6-F854BFC6B159}" type="presOf" srcId="{3C783ED5-B175-A04D-8B67-1254D0494D17}" destId="{7FE88B22-2819-B945-AA98-998C67E37A99}" srcOrd="0" destOrd="0" presId="urn:microsoft.com/office/officeart/2008/layout/RadialCluster"/>
    <dgm:cxn modelId="{C2EBB0CE-0A85-6B46-8D9B-881F19C13BC0}" srcId="{3C783ED5-B175-A04D-8B67-1254D0494D17}" destId="{5A3F3FC6-6C73-FE4F-8666-50649794D4FB}" srcOrd="0" destOrd="0" parTransId="{79862865-4A69-BE4E-83B4-4414BE7A8E52}" sibTransId="{D5DCDD87-281C-0149-98BE-18E8684F0197}"/>
    <dgm:cxn modelId="{DA9E62D0-FAE9-EE4B-BE2D-5E5F2F2865EF}" srcId="{3C783ED5-B175-A04D-8B67-1254D0494D17}" destId="{6E49709C-BAED-8849-AD2A-83EEADA8D563}" srcOrd="1" destOrd="0" parTransId="{5909A8B2-8673-654A-9DB7-F7C63EC59DC5}" sibTransId="{6A749813-99AA-6A4D-8146-7A5EA5E1D560}"/>
    <dgm:cxn modelId="{17869AD9-32CC-D24E-BA5D-FFBF84507355}" type="presOf" srcId="{5A3F3FC6-6C73-FE4F-8666-50649794D4FB}" destId="{55D26D94-1524-3B42-BADF-999A355DC76D}" srcOrd="0" destOrd="0" presId="urn:microsoft.com/office/officeart/2008/layout/RadialCluster"/>
    <dgm:cxn modelId="{3DEBC03E-DAE6-784E-8D1D-D85171E2FA5B}" type="presParOf" srcId="{96094BD1-A049-1247-A653-34FE63E0EAF3}" destId="{023DD80C-45BE-A045-90D3-55246B830A2C}" srcOrd="0" destOrd="0" presId="urn:microsoft.com/office/officeart/2008/layout/RadialCluster"/>
    <dgm:cxn modelId="{4B39EE3E-EB15-BE4A-A141-37D56CF67CAF}" type="presParOf" srcId="{023DD80C-45BE-A045-90D3-55246B830A2C}" destId="{7FE88B22-2819-B945-AA98-998C67E37A99}" srcOrd="0" destOrd="0" presId="urn:microsoft.com/office/officeart/2008/layout/RadialCluster"/>
    <dgm:cxn modelId="{9179CB86-B8A9-D744-AF5A-5FB720185F77}" type="presParOf" srcId="{023DD80C-45BE-A045-90D3-55246B830A2C}" destId="{96E42831-D46A-DD4E-A5A8-84EE20DA3383}" srcOrd="1" destOrd="0" presId="urn:microsoft.com/office/officeart/2008/layout/RadialCluster"/>
    <dgm:cxn modelId="{43967361-419A-EC4A-922C-4CBFCE86D6B5}" type="presParOf" srcId="{023DD80C-45BE-A045-90D3-55246B830A2C}" destId="{55D26D94-1524-3B42-BADF-999A355DC76D}" srcOrd="2" destOrd="0" presId="urn:microsoft.com/office/officeart/2008/layout/RadialCluster"/>
    <dgm:cxn modelId="{FE38797C-78CD-544E-9A0D-8E5659647903}" type="presParOf" srcId="{023DD80C-45BE-A045-90D3-55246B830A2C}" destId="{62797697-A32C-9340-A981-3BB40119FAB3}" srcOrd="3" destOrd="0" presId="urn:microsoft.com/office/officeart/2008/layout/RadialCluster"/>
    <dgm:cxn modelId="{2032FDB7-625B-7346-A525-DF79FE01271C}" type="presParOf" srcId="{023DD80C-45BE-A045-90D3-55246B830A2C}" destId="{D438EBF7-1F48-1E4F-8AF9-98F9DE5E53F0}" srcOrd="4" destOrd="0" presId="urn:microsoft.com/office/officeart/2008/layout/RadialCluster"/>
    <dgm:cxn modelId="{2A8BB98F-FFDB-D940-A8FB-2AE483F88D65}" type="presParOf" srcId="{023DD80C-45BE-A045-90D3-55246B830A2C}" destId="{6F9CEBEC-A792-7C41-AE84-3627EA452326}" srcOrd="5" destOrd="0" presId="urn:microsoft.com/office/officeart/2008/layout/RadialCluster"/>
    <dgm:cxn modelId="{D1C4440B-E6AC-DA46-86D0-28E42522CA24}" type="presParOf" srcId="{023DD80C-45BE-A045-90D3-55246B830A2C}" destId="{6B6A1539-B55E-444B-B21A-CBDE77D3083F}" srcOrd="6" destOrd="0" presId="urn:microsoft.com/office/officeart/2008/layout/Radial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5F4A9A3-F02E-4670-BDBE-196D7F9BCC11}" type="doc">
      <dgm:prSet loTypeId="urn:microsoft.com/office/officeart/2005/8/layout/default" loCatId="list" qsTypeId="urn:microsoft.com/office/officeart/2005/8/quickstyle/simple4" qsCatId="simple" csTypeId="urn:microsoft.com/office/officeart/2005/8/colors/accent1_2" csCatId="accent1" phldr="1"/>
      <dgm:spPr/>
      <dgm:t>
        <a:bodyPr/>
        <a:lstStyle/>
        <a:p>
          <a:endParaRPr lang="en-US"/>
        </a:p>
      </dgm:t>
    </dgm:pt>
    <dgm:pt modelId="{A4D351A5-989D-4835-8990-4C4DD9DDFF2B}">
      <dgm:prSet/>
      <dgm:spPr>
        <a:solidFill>
          <a:schemeClr val="accent4">
            <a:lumMod val="60000"/>
            <a:lumOff val="40000"/>
          </a:schemeClr>
        </a:solidFill>
      </dgm:spPr>
      <dgm:t>
        <a:bodyPr/>
        <a:lstStyle/>
        <a:p>
          <a:r>
            <a:rPr lang="en-US" b="1" i="1" u="sng" dirty="0">
              <a:latin typeface="Century Gothic" panose="020B0502020202020204" pitchFamily="34" charset="0"/>
            </a:rPr>
            <a:t>Metabolic</a:t>
          </a:r>
        </a:p>
        <a:p>
          <a:r>
            <a:rPr lang="en-US" dirty="0">
              <a:latin typeface="Century Gothic" panose="020B0502020202020204" pitchFamily="34" charset="0"/>
            </a:rPr>
            <a:t>Obesity, GDM, T2DM</a:t>
          </a:r>
        </a:p>
        <a:p>
          <a:r>
            <a:rPr lang="en-US" dirty="0">
              <a:latin typeface="Century Gothic" panose="020B0502020202020204" pitchFamily="34" charset="0"/>
            </a:rPr>
            <a:t> Hypertension, DLP </a:t>
          </a:r>
        </a:p>
        <a:p>
          <a:r>
            <a:rPr lang="en-US" dirty="0">
              <a:latin typeface="Century Gothic" panose="020B0502020202020204" pitchFamily="34" charset="0"/>
            </a:rPr>
            <a:t>MASLD, CV disease, OSA</a:t>
          </a:r>
        </a:p>
      </dgm:t>
    </dgm:pt>
    <dgm:pt modelId="{EE52B939-BE9A-4749-B547-18B62E907193}" type="parTrans" cxnId="{58E8F424-2F41-4912-BC17-00A4BBF7394B}">
      <dgm:prSet/>
      <dgm:spPr/>
      <dgm:t>
        <a:bodyPr/>
        <a:lstStyle/>
        <a:p>
          <a:endParaRPr lang="en-US"/>
        </a:p>
      </dgm:t>
    </dgm:pt>
    <dgm:pt modelId="{044FFE2A-E585-4BB7-8E13-582D04DE9C2A}" type="sibTrans" cxnId="{58E8F424-2F41-4912-BC17-00A4BBF7394B}">
      <dgm:prSet/>
      <dgm:spPr/>
      <dgm:t>
        <a:bodyPr/>
        <a:lstStyle/>
        <a:p>
          <a:endParaRPr lang="en-US"/>
        </a:p>
      </dgm:t>
    </dgm:pt>
    <dgm:pt modelId="{CC97A004-4A22-4378-993E-48AFBF17C5D5}">
      <dgm:prSet/>
      <dgm:spPr>
        <a:solidFill>
          <a:schemeClr val="accent5">
            <a:lumMod val="60000"/>
            <a:lumOff val="40000"/>
          </a:schemeClr>
        </a:solidFill>
      </dgm:spPr>
      <dgm:t>
        <a:bodyPr/>
        <a:lstStyle/>
        <a:p>
          <a:r>
            <a:rPr lang="en-US" b="1" i="1" u="sng" dirty="0">
              <a:latin typeface="Century Gothic" panose="020B0502020202020204" pitchFamily="34" charset="0"/>
            </a:rPr>
            <a:t>Reproductive</a:t>
          </a:r>
        </a:p>
        <a:p>
          <a:r>
            <a:rPr lang="en-US" dirty="0">
              <a:latin typeface="Century Gothic" panose="020B0502020202020204" pitchFamily="34" charset="0"/>
            </a:rPr>
            <a:t>Irregular menstrual cycles</a:t>
          </a:r>
        </a:p>
        <a:p>
          <a:r>
            <a:rPr lang="en-US" dirty="0">
              <a:latin typeface="Century Gothic" panose="020B0502020202020204" pitchFamily="34" charset="0"/>
            </a:rPr>
            <a:t> Endometrial cancer</a:t>
          </a:r>
        </a:p>
        <a:p>
          <a:r>
            <a:rPr lang="en-US" dirty="0">
              <a:latin typeface="Century Gothic" panose="020B0502020202020204" pitchFamily="34" charset="0"/>
            </a:rPr>
            <a:t> Infertility</a:t>
          </a:r>
        </a:p>
        <a:p>
          <a:r>
            <a:rPr lang="en-US" dirty="0">
              <a:latin typeface="Century Gothic" panose="020B0502020202020204" pitchFamily="34" charset="0"/>
            </a:rPr>
            <a:t>Pregnancy complications</a:t>
          </a:r>
        </a:p>
      </dgm:t>
    </dgm:pt>
    <dgm:pt modelId="{1DF0CD87-8721-454C-AD34-6C6794CCD748}" type="parTrans" cxnId="{6AA497E0-C846-40C1-BE7F-8881562A56EE}">
      <dgm:prSet/>
      <dgm:spPr/>
      <dgm:t>
        <a:bodyPr/>
        <a:lstStyle/>
        <a:p>
          <a:endParaRPr lang="en-US"/>
        </a:p>
      </dgm:t>
    </dgm:pt>
    <dgm:pt modelId="{BD04CC62-0C03-4023-A822-93DAB59169C9}" type="sibTrans" cxnId="{6AA497E0-C846-40C1-BE7F-8881562A56EE}">
      <dgm:prSet/>
      <dgm:spPr/>
      <dgm:t>
        <a:bodyPr/>
        <a:lstStyle/>
        <a:p>
          <a:endParaRPr lang="en-US"/>
        </a:p>
      </dgm:t>
    </dgm:pt>
    <dgm:pt modelId="{065080B1-253E-428C-A1E0-2AAAAEDDD665}">
      <dgm:prSet/>
      <dgm:spPr>
        <a:solidFill>
          <a:schemeClr val="accent6">
            <a:lumMod val="60000"/>
            <a:lumOff val="40000"/>
          </a:schemeClr>
        </a:solidFill>
      </dgm:spPr>
      <dgm:t>
        <a:bodyPr/>
        <a:lstStyle/>
        <a:p>
          <a:r>
            <a:rPr lang="en-US" b="1" i="1" u="sng" dirty="0">
              <a:latin typeface="Century Gothic" panose="020B0502020202020204" pitchFamily="34" charset="0"/>
            </a:rPr>
            <a:t>Psychological</a:t>
          </a:r>
        </a:p>
        <a:p>
          <a:r>
            <a:rPr lang="en-US" dirty="0">
              <a:latin typeface="Century Gothic" panose="020B0502020202020204" pitchFamily="34" charset="0"/>
            </a:rPr>
            <a:t>Depression</a:t>
          </a:r>
        </a:p>
        <a:p>
          <a:r>
            <a:rPr lang="en-US" dirty="0">
              <a:latin typeface="Century Gothic" panose="020B0502020202020204" pitchFamily="34" charset="0"/>
            </a:rPr>
            <a:t>Anxiety</a:t>
          </a:r>
        </a:p>
        <a:p>
          <a:r>
            <a:rPr lang="en-US" dirty="0">
              <a:latin typeface="Century Gothic" panose="020B0502020202020204" pitchFamily="34" charset="0"/>
            </a:rPr>
            <a:t>Eating disorders</a:t>
          </a:r>
        </a:p>
      </dgm:t>
    </dgm:pt>
    <dgm:pt modelId="{AB05B790-9659-4395-A906-5424EAB220F4}" type="parTrans" cxnId="{22A7A472-6CED-404D-897F-704829429942}">
      <dgm:prSet/>
      <dgm:spPr/>
      <dgm:t>
        <a:bodyPr/>
        <a:lstStyle/>
        <a:p>
          <a:endParaRPr lang="en-US"/>
        </a:p>
      </dgm:t>
    </dgm:pt>
    <dgm:pt modelId="{A090C497-8658-4288-B2A2-F1F58C3BB26E}" type="sibTrans" cxnId="{22A7A472-6CED-404D-897F-704829429942}">
      <dgm:prSet/>
      <dgm:spPr/>
      <dgm:t>
        <a:bodyPr/>
        <a:lstStyle/>
        <a:p>
          <a:endParaRPr lang="en-US"/>
        </a:p>
      </dgm:t>
    </dgm:pt>
    <dgm:pt modelId="{3E995E46-8E05-4066-9B00-D722760CAA6B}">
      <dgm:prSet/>
      <dgm:spPr/>
      <dgm:t>
        <a:bodyPr/>
        <a:lstStyle/>
        <a:p>
          <a:r>
            <a:rPr lang="en-US" b="1" i="1" u="sng" dirty="0">
              <a:latin typeface="Century Gothic" panose="020B0502020202020204" pitchFamily="34" charset="0"/>
            </a:rPr>
            <a:t>Dermatological</a:t>
          </a:r>
        </a:p>
        <a:p>
          <a:r>
            <a:rPr lang="en-US" dirty="0">
              <a:latin typeface="Century Gothic" panose="020B0502020202020204" pitchFamily="34" charset="0"/>
            </a:rPr>
            <a:t>Acne</a:t>
          </a:r>
        </a:p>
        <a:p>
          <a:r>
            <a:rPr lang="en-US" dirty="0">
              <a:latin typeface="Century Gothic" panose="020B0502020202020204" pitchFamily="34" charset="0"/>
            </a:rPr>
            <a:t>Alopecia</a:t>
          </a:r>
        </a:p>
        <a:p>
          <a:r>
            <a:rPr lang="en-US" dirty="0">
              <a:latin typeface="Century Gothic" panose="020B0502020202020204" pitchFamily="34" charset="0"/>
            </a:rPr>
            <a:t>Hirsutism</a:t>
          </a:r>
        </a:p>
      </dgm:t>
    </dgm:pt>
    <dgm:pt modelId="{FBC0E231-BE0C-4CA1-A416-2029B0C1D468}" type="parTrans" cxnId="{5BC12F7A-117A-453A-AA3A-DEBC9F4C422E}">
      <dgm:prSet/>
      <dgm:spPr/>
      <dgm:t>
        <a:bodyPr/>
        <a:lstStyle/>
        <a:p>
          <a:endParaRPr lang="en-US"/>
        </a:p>
      </dgm:t>
    </dgm:pt>
    <dgm:pt modelId="{FBBAD201-F897-4B19-ABDB-A3B95F016155}" type="sibTrans" cxnId="{5BC12F7A-117A-453A-AA3A-DEBC9F4C422E}">
      <dgm:prSet/>
      <dgm:spPr/>
      <dgm:t>
        <a:bodyPr/>
        <a:lstStyle/>
        <a:p>
          <a:endParaRPr lang="en-US"/>
        </a:p>
      </dgm:t>
    </dgm:pt>
    <dgm:pt modelId="{D8E0021C-F630-F241-8187-8F06770797EA}" type="pres">
      <dgm:prSet presAssocID="{75F4A9A3-F02E-4670-BDBE-196D7F9BCC11}" presName="diagram" presStyleCnt="0">
        <dgm:presLayoutVars>
          <dgm:dir/>
          <dgm:resizeHandles val="exact"/>
        </dgm:presLayoutVars>
      </dgm:prSet>
      <dgm:spPr/>
    </dgm:pt>
    <dgm:pt modelId="{D92309EC-7241-974B-BB2D-87FCD6806097}" type="pres">
      <dgm:prSet presAssocID="{A4D351A5-989D-4835-8990-4C4DD9DDFF2B}" presName="node" presStyleLbl="node1" presStyleIdx="0" presStyleCnt="4">
        <dgm:presLayoutVars>
          <dgm:bulletEnabled val="1"/>
        </dgm:presLayoutVars>
      </dgm:prSet>
      <dgm:spPr/>
    </dgm:pt>
    <dgm:pt modelId="{63E4E5F4-2063-EB44-BA50-13F5E40895AE}" type="pres">
      <dgm:prSet presAssocID="{044FFE2A-E585-4BB7-8E13-582D04DE9C2A}" presName="sibTrans" presStyleCnt="0"/>
      <dgm:spPr/>
    </dgm:pt>
    <dgm:pt modelId="{21AC06AF-648E-3D4F-8239-F4B135FB1661}" type="pres">
      <dgm:prSet presAssocID="{CC97A004-4A22-4378-993E-48AFBF17C5D5}" presName="node" presStyleLbl="node1" presStyleIdx="1" presStyleCnt="4">
        <dgm:presLayoutVars>
          <dgm:bulletEnabled val="1"/>
        </dgm:presLayoutVars>
      </dgm:prSet>
      <dgm:spPr/>
    </dgm:pt>
    <dgm:pt modelId="{31AC077B-79EE-DB4E-B739-5617C0B0CC18}" type="pres">
      <dgm:prSet presAssocID="{BD04CC62-0C03-4023-A822-93DAB59169C9}" presName="sibTrans" presStyleCnt="0"/>
      <dgm:spPr/>
    </dgm:pt>
    <dgm:pt modelId="{80B69F98-663C-394D-91D8-127407863564}" type="pres">
      <dgm:prSet presAssocID="{065080B1-253E-428C-A1E0-2AAAAEDDD665}" presName="node" presStyleLbl="node1" presStyleIdx="2" presStyleCnt="4">
        <dgm:presLayoutVars>
          <dgm:bulletEnabled val="1"/>
        </dgm:presLayoutVars>
      </dgm:prSet>
      <dgm:spPr/>
    </dgm:pt>
    <dgm:pt modelId="{86D868B1-C681-DF43-BB37-B9501F87F6E1}" type="pres">
      <dgm:prSet presAssocID="{A090C497-8658-4288-B2A2-F1F58C3BB26E}" presName="sibTrans" presStyleCnt="0"/>
      <dgm:spPr/>
    </dgm:pt>
    <dgm:pt modelId="{B1714ECE-DCB0-114A-9748-7E78AF77D648}" type="pres">
      <dgm:prSet presAssocID="{3E995E46-8E05-4066-9B00-D722760CAA6B}" presName="node" presStyleLbl="node1" presStyleIdx="3" presStyleCnt="4">
        <dgm:presLayoutVars>
          <dgm:bulletEnabled val="1"/>
        </dgm:presLayoutVars>
      </dgm:prSet>
      <dgm:spPr/>
    </dgm:pt>
  </dgm:ptLst>
  <dgm:cxnLst>
    <dgm:cxn modelId="{58E8F424-2F41-4912-BC17-00A4BBF7394B}" srcId="{75F4A9A3-F02E-4670-BDBE-196D7F9BCC11}" destId="{A4D351A5-989D-4835-8990-4C4DD9DDFF2B}" srcOrd="0" destOrd="0" parTransId="{EE52B939-BE9A-4749-B547-18B62E907193}" sibTransId="{044FFE2A-E585-4BB7-8E13-582D04DE9C2A}"/>
    <dgm:cxn modelId="{22A7A472-6CED-404D-897F-704829429942}" srcId="{75F4A9A3-F02E-4670-BDBE-196D7F9BCC11}" destId="{065080B1-253E-428C-A1E0-2AAAAEDDD665}" srcOrd="2" destOrd="0" parTransId="{AB05B790-9659-4395-A906-5424EAB220F4}" sibTransId="{A090C497-8658-4288-B2A2-F1F58C3BB26E}"/>
    <dgm:cxn modelId="{5BC12F7A-117A-453A-AA3A-DEBC9F4C422E}" srcId="{75F4A9A3-F02E-4670-BDBE-196D7F9BCC11}" destId="{3E995E46-8E05-4066-9B00-D722760CAA6B}" srcOrd="3" destOrd="0" parTransId="{FBC0E231-BE0C-4CA1-A416-2029B0C1D468}" sibTransId="{FBBAD201-F897-4B19-ABDB-A3B95F016155}"/>
    <dgm:cxn modelId="{A8D5418B-F5F9-D04F-99FA-EB84E40EC426}" type="presOf" srcId="{75F4A9A3-F02E-4670-BDBE-196D7F9BCC11}" destId="{D8E0021C-F630-F241-8187-8F06770797EA}" srcOrd="0" destOrd="0" presId="urn:microsoft.com/office/officeart/2005/8/layout/default"/>
    <dgm:cxn modelId="{030DD692-54A0-6D42-B86A-4B3D41FBD684}" type="presOf" srcId="{CC97A004-4A22-4378-993E-48AFBF17C5D5}" destId="{21AC06AF-648E-3D4F-8239-F4B135FB1661}" srcOrd="0" destOrd="0" presId="urn:microsoft.com/office/officeart/2005/8/layout/default"/>
    <dgm:cxn modelId="{7EAEC9C6-DA50-4442-BC76-2D1F02665E5A}" type="presOf" srcId="{A4D351A5-989D-4835-8990-4C4DD9DDFF2B}" destId="{D92309EC-7241-974B-BB2D-87FCD6806097}" srcOrd="0" destOrd="0" presId="urn:microsoft.com/office/officeart/2005/8/layout/default"/>
    <dgm:cxn modelId="{A16F09DD-84FC-874E-ABF2-4EB4C089F3E4}" type="presOf" srcId="{065080B1-253E-428C-A1E0-2AAAAEDDD665}" destId="{80B69F98-663C-394D-91D8-127407863564}" srcOrd="0" destOrd="0" presId="urn:microsoft.com/office/officeart/2005/8/layout/default"/>
    <dgm:cxn modelId="{E65A45DD-7535-8B45-AD2B-C17036CEC6BF}" type="presOf" srcId="{3E995E46-8E05-4066-9B00-D722760CAA6B}" destId="{B1714ECE-DCB0-114A-9748-7E78AF77D648}" srcOrd="0" destOrd="0" presId="urn:microsoft.com/office/officeart/2005/8/layout/default"/>
    <dgm:cxn modelId="{6AA497E0-C846-40C1-BE7F-8881562A56EE}" srcId="{75F4A9A3-F02E-4670-BDBE-196D7F9BCC11}" destId="{CC97A004-4A22-4378-993E-48AFBF17C5D5}" srcOrd="1" destOrd="0" parTransId="{1DF0CD87-8721-454C-AD34-6C6794CCD748}" sibTransId="{BD04CC62-0C03-4023-A822-93DAB59169C9}"/>
    <dgm:cxn modelId="{78C4B6D3-D4C6-604C-BCA8-CDE3B5A1C46B}" type="presParOf" srcId="{D8E0021C-F630-F241-8187-8F06770797EA}" destId="{D92309EC-7241-974B-BB2D-87FCD6806097}" srcOrd="0" destOrd="0" presId="urn:microsoft.com/office/officeart/2005/8/layout/default"/>
    <dgm:cxn modelId="{C9C55851-F9A1-FB4F-A0F6-79CA85AA56C2}" type="presParOf" srcId="{D8E0021C-F630-F241-8187-8F06770797EA}" destId="{63E4E5F4-2063-EB44-BA50-13F5E40895AE}" srcOrd="1" destOrd="0" presId="urn:microsoft.com/office/officeart/2005/8/layout/default"/>
    <dgm:cxn modelId="{52102F91-C833-0A41-BB21-2DBF22054A48}" type="presParOf" srcId="{D8E0021C-F630-F241-8187-8F06770797EA}" destId="{21AC06AF-648E-3D4F-8239-F4B135FB1661}" srcOrd="2" destOrd="0" presId="urn:microsoft.com/office/officeart/2005/8/layout/default"/>
    <dgm:cxn modelId="{206641E0-E02F-8749-BBCA-971B96ECB465}" type="presParOf" srcId="{D8E0021C-F630-F241-8187-8F06770797EA}" destId="{31AC077B-79EE-DB4E-B739-5617C0B0CC18}" srcOrd="3" destOrd="0" presId="urn:microsoft.com/office/officeart/2005/8/layout/default"/>
    <dgm:cxn modelId="{11648ADA-C330-8A48-9FD6-8F392A7BBF5C}" type="presParOf" srcId="{D8E0021C-F630-F241-8187-8F06770797EA}" destId="{80B69F98-663C-394D-91D8-127407863564}" srcOrd="4" destOrd="0" presId="urn:microsoft.com/office/officeart/2005/8/layout/default"/>
    <dgm:cxn modelId="{3825DC68-D802-B848-BEDD-E9EE4899338E}" type="presParOf" srcId="{D8E0021C-F630-F241-8187-8F06770797EA}" destId="{86D868B1-C681-DF43-BB37-B9501F87F6E1}" srcOrd="5" destOrd="0" presId="urn:microsoft.com/office/officeart/2005/8/layout/default"/>
    <dgm:cxn modelId="{1DA17A03-C13A-394E-8C37-EF0A453AD61D}" type="presParOf" srcId="{D8E0021C-F630-F241-8187-8F06770797EA}" destId="{B1714ECE-DCB0-114A-9748-7E78AF77D648}"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D3DED9E-DED9-7348-9CEF-AA1C14582ADB}" type="doc">
      <dgm:prSet loTypeId="urn:microsoft.com/office/officeart/2005/8/layout/hierarchy1" loCatId="hierarchy" qsTypeId="urn:microsoft.com/office/officeart/2005/8/quickstyle/simple5" qsCatId="simple" csTypeId="urn:microsoft.com/office/officeart/2005/8/colors/accent1_2" csCatId="accent1" phldr="1"/>
      <dgm:spPr/>
      <dgm:t>
        <a:bodyPr/>
        <a:lstStyle/>
        <a:p>
          <a:endParaRPr lang="en-GB"/>
        </a:p>
      </dgm:t>
    </dgm:pt>
    <dgm:pt modelId="{9A85B56C-10E5-8147-B263-0FD990ACF833}">
      <dgm:prSet/>
      <dgm:spPr/>
      <dgm:t>
        <a:bodyPr/>
        <a:lstStyle/>
        <a:p>
          <a:r>
            <a:rPr lang="en-IE" b="1" i="0" dirty="0">
              <a:solidFill>
                <a:schemeClr val="accent2"/>
              </a:solidFill>
              <a:latin typeface="Century Gothic" panose="020B0502020202020204" pitchFamily="34" charset="0"/>
            </a:rPr>
            <a:t>Phenotype A: </a:t>
          </a:r>
        </a:p>
        <a:p>
          <a:r>
            <a:rPr lang="en-IE" b="0" i="0" dirty="0">
              <a:latin typeface="Century Gothic" panose="020B0502020202020204" pitchFamily="34" charset="0"/>
            </a:rPr>
            <a:t>“Classic” PMOS</a:t>
          </a:r>
        </a:p>
        <a:p>
          <a:r>
            <a:rPr lang="en-IE" b="0" i="0" dirty="0">
              <a:latin typeface="Century Gothic" panose="020B0502020202020204" pitchFamily="34" charset="0"/>
            </a:rPr>
            <a:t> Hyperandrogenism</a:t>
          </a:r>
          <a:r>
            <a:rPr lang="en-IE" b="1" i="0" dirty="0">
              <a:latin typeface="Century Gothic" panose="020B0502020202020204" pitchFamily="34" charset="0"/>
            </a:rPr>
            <a:t> </a:t>
          </a:r>
          <a:r>
            <a:rPr lang="en-IE" b="0" i="0" dirty="0">
              <a:latin typeface="Century Gothic" panose="020B0502020202020204" pitchFamily="34" charset="0"/>
            </a:rPr>
            <a:t>Ovulatory Dysfunction “Polycystic” Ovaries</a:t>
          </a:r>
          <a:endParaRPr lang="en-IE" dirty="0">
            <a:latin typeface="Century Gothic" panose="020B0502020202020204" pitchFamily="34" charset="0"/>
          </a:endParaRPr>
        </a:p>
      </dgm:t>
    </dgm:pt>
    <dgm:pt modelId="{3899A37D-CC55-6F4D-B445-D6B305FD9179}" type="parTrans" cxnId="{D74473C3-43AD-6042-A146-2EC13524DA39}">
      <dgm:prSet/>
      <dgm:spPr/>
      <dgm:t>
        <a:bodyPr/>
        <a:lstStyle/>
        <a:p>
          <a:endParaRPr lang="en-GB"/>
        </a:p>
      </dgm:t>
    </dgm:pt>
    <dgm:pt modelId="{D5F02DE4-BE0B-0341-8575-53245AE9E43A}" type="sibTrans" cxnId="{D74473C3-43AD-6042-A146-2EC13524DA39}">
      <dgm:prSet/>
      <dgm:spPr/>
      <dgm:t>
        <a:bodyPr/>
        <a:lstStyle/>
        <a:p>
          <a:endParaRPr lang="en-GB"/>
        </a:p>
      </dgm:t>
    </dgm:pt>
    <dgm:pt modelId="{A602F15C-995B-5147-87DB-C0A04DC83856}">
      <dgm:prSet/>
      <dgm:spPr/>
      <dgm:t>
        <a:bodyPr/>
        <a:lstStyle/>
        <a:p>
          <a:r>
            <a:rPr lang="en-IE" b="1" i="0" dirty="0">
              <a:solidFill>
                <a:schemeClr val="accent1">
                  <a:lumMod val="75000"/>
                </a:schemeClr>
              </a:solidFill>
              <a:latin typeface="Century Gothic" panose="020B0502020202020204" pitchFamily="34" charset="0"/>
            </a:rPr>
            <a:t>Phenotype B:</a:t>
          </a:r>
          <a:r>
            <a:rPr lang="en-IE" b="1" i="0" dirty="0">
              <a:latin typeface="Century Gothic" panose="020B0502020202020204" pitchFamily="34" charset="0"/>
            </a:rPr>
            <a:t> </a:t>
          </a:r>
        </a:p>
        <a:p>
          <a:r>
            <a:rPr lang="en-IE" b="0" i="0" dirty="0">
              <a:latin typeface="Century Gothic" panose="020B0502020202020204" pitchFamily="34" charset="0"/>
            </a:rPr>
            <a:t>Non-Polycystic Ovary PMOS</a:t>
          </a:r>
        </a:p>
        <a:p>
          <a:r>
            <a:rPr lang="en-IE" b="0" i="0" dirty="0">
              <a:latin typeface="Century Gothic" panose="020B0502020202020204" pitchFamily="34" charset="0"/>
            </a:rPr>
            <a:t> Hyperandrogenism Ovulatory Dysfunction</a:t>
          </a:r>
          <a:endParaRPr lang="en-IE" dirty="0">
            <a:latin typeface="Century Gothic" panose="020B0502020202020204" pitchFamily="34" charset="0"/>
          </a:endParaRPr>
        </a:p>
      </dgm:t>
    </dgm:pt>
    <dgm:pt modelId="{3BA15181-0996-694B-A01F-7EB5B10CA5F6}" type="parTrans" cxnId="{43FD42F5-6201-A747-9281-86980FF8D28F}">
      <dgm:prSet/>
      <dgm:spPr/>
      <dgm:t>
        <a:bodyPr/>
        <a:lstStyle/>
        <a:p>
          <a:endParaRPr lang="en-GB"/>
        </a:p>
      </dgm:t>
    </dgm:pt>
    <dgm:pt modelId="{EBED0807-1FF3-A245-94C1-9870D1458FEB}" type="sibTrans" cxnId="{43FD42F5-6201-A747-9281-86980FF8D28F}">
      <dgm:prSet/>
      <dgm:spPr/>
      <dgm:t>
        <a:bodyPr/>
        <a:lstStyle/>
        <a:p>
          <a:endParaRPr lang="en-GB"/>
        </a:p>
      </dgm:t>
    </dgm:pt>
    <dgm:pt modelId="{99A11EEF-31A8-2D46-845C-4C82F1C2F68D}">
      <dgm:prSet/>
      <dgm:spPr/>
      <dgm:t>
        <a:bodyPr/>
        <a:lstStyle/>
        <a:p>
          <a:r>
            <a:rPr lang="en-IE" b="1" i="0" dirty="0">
              <a:solidFill>
                <a:schemeClr val="accent3">
                  <a:lumMod val="75000"/>
                </a:schemeClr>
              </a:solidFill>
              <a:latin typeface="Century Gothic" panose="020B0502020202020204" pitchFamily="34" charset="0"/>
            </a:rPr>
            <a:t>Phenotype C: </a:t>
          </a:r>
        </a:p>
        <a:p>
          <a:r>
            <a:rPr lang="en-IE" b="0" i="0" dirty="0">
              <a:latin typeface="Century Gothic" panose="020B0502020202020204" pitchFamily="34" charset="0"/>
            </a:rPr>
            <a:t>Ovulatory PMOS</a:t>
          </a:r>
        </a:p>
        <a:p>
          <a:r>
            <a:rPr lang="en-IE" b="0" i="0" dirty="0">
              <a:latin typeface="Century Gothic" panose="020B0502020202020204" pitchFamily="34" charset="0"/>
            </a:rPr>
            <a:t> Hyperandrogenism “Polycystic” Ovaries</a:t>
          </a:r>
          <a:endParaRPr lang="en-IE" dirty="0">
            <a:latin typeface="Century Gothic" panose="020B0502020202020204" pitchFamily="34" charset="0"/>
          </a:endParaRPr>
        </a:p>
      </dgm:t>
    </dgm:pt>
    <dgm:pt modelId="{81F378F3-F13F-AB4A-834D-05C59A52126E}" type="parTrans" cxnId="{15543DE5-C294-E640-8A41-E174B46FC2A6}">
      <dgm:prSet/>
      <dgm:spPr/>
      <dgm:t>
        <a:bodyPr/>
        <a:lstStyle/>
        <a:p>
          <a:endParaRPr lang="en-GB"/>
        </a:p>
      </dgm:t>
    </dgm:pt>
    <dgm:pt modelId="{D8EA314F-6846-9943-88AA-7626A31EC3E0}" type="sibTrans" cxnId="{15543DE5-C294-E640-8A41-E174B46FC2A6}">
      <dgm:prSet/>
      <dgm:spPr/>
      <dgm:t>
        <a:bodyPr/>
        <a:lstStyle/>
        <a:p>
          <a:endParaRPr lang="en-GB"/>
        </a:p>
      </dgm:t>
    </dgm:pt>
    <dgm:pt modelId="{7E8FE40E-1F07-9143-9EDB-5A6866BC3B75}">
      <dgm:prSet/>
      <dgm:spPr/>
      <dgm:t>
        <a:bodyPr/>
        <a:lstStyle/>
        <a:p>
          <a:r>
            <a:rPr lang="en-IE" b="1" i="0" dirty="0">
              <a:solidFill>
                <a:schemeClr val="bg2">
                  <a:lumMod val="50000"/>
                </a:schemeClr>
              </a:solidFill>
              <a:latin typeface="Century Gothic" panose="020B0502020202020204" pitchFamily="34" charset="0"/>
            </a:rPr>
            <a:t>Phenotype D: </a:t>
          </a:r>
        </a:p>
        <a:p>
          <a:r>
            <a:rPr lang="en-IE" b="0" i="0" dirty="0">
              <a:latin typeface="Century Gothic" panose="020B0502020202020204" pitchFamily="34" charset="0"/>
            </a:rPr>
            <a:t>Non-Hyperandrogenic PMOS </a:t>
          </a:r>
        </a:p>
        <a:p>
          <a:r>
            <a:rPr lang="en-IE" b="0" i="0" dirty="0">
              <a:latin typeface="Century Gothic" panose="020B0502020202020204" pitchFamily="34" charset="0"/>
            </a:rPr>
            <a:t>Ovulatory Dysfunction “Polycystic” Ovaries</a:t>
          </a:r>
          <a:endParaRPr lang="en-IE" dirty="0">
            <a:latin typeface="Century Gothic" panose="020B0502020202020204" pitchFamily="34" charset="0"/>
          </a:endParaRPr>
        </a:p>
      </dgm:t>
    </dgm:pt>
    <dgm:pt modelId="{D93C73FD-7A10-FA45-BD3D-4F480CE38A3C}" type="parTrans" cxnId="{B5AFB6EE-B1F3-4643-B0A9-51D6F3AB61C6}">
      <dgm:prSet/>
      <dgm:spPr/>
      <dgm:t>
        <a:bodyPr/>
        <a:lstStyle/>
        <a:p>
          <a:endParaRPr lang="en-GB"/>
        </a:p>
      </dgm:t>
    </dgm:pt>
    <dgm:pt modelId="{0CB99C63-3A80-B342-942E-FC5007E3336F}" type="sibTrans" cxnId="{B5AFB6EE-B1F3-4643-B0A9-51D6F3AB61C6}">
      <dgm:prSet/>
      <dgm:spPr/>
      <dgm:t>
        <a:bodyPr/>
        <a:lstStyle/>
        <a:p>
          <a:endParaRPr lang="en-GB"/>
        </a:p>
      </dgm:t>
    </dgm:pt>
    <dgm:pt modelId="{FCB65743-0DCD-CA44-B379-7FD426CA9773}" type="pres">
      <dgm:prSet presAssocID="{CD3DED9E-DED9-7348-9CEF-AA1C14582ADB}" presName="hierChild1" presStyleCnt="0">
        <dgm:presLayoutVars>
          <dgm:chPref val="1"/>
          <dgm:dir/>
          <dgm:animOne val="branch"/>
          <dgm:animLvl val="lvl"/>
          <dgm:resizeHandles/>
        </dgm:presLayoutVars>
      </dgm:prSet>
      <dgm:spPr/>
    </dgm:pt>
    <dgm:pt modelId="{C48FB879-2063-5940-A38E-78BDDD5D20CD}" type="pres">
      <dgm:prSet presAssocID="{9A85B56C-10E5-8147-B263-0FD990ACF833}" presName="hierRoot1" presStyleCnt="0"/>
      <dgm:spPr/>
    </dgm:pt>
    <dgm:pt modelId="{5637E46E-42B6-4D42-A5E7-134DAA9779F8}" type="pres">
      <dgm:prSet presAssocID="{9A85B56C-10E5-8147-B263-0FD990ACF833}" presName="composite" presStyleCnt="0"/>
      <dgm:spPr/>
    </dgm:pt>
    <dgm:pt modelId="{5A2A99AD-30D0-8243-B723-A6AFA742DB33}" type="pres">
      <dgm:prSet presAssocID="{9A85B56C-10E5-8147-B263-0FD990ACF833}" presName="background" presStyleLbl="node0" presStyleIdx="0" presStyleCnt="4"/>
      <dgm:spPr/>
    </dgm:pt>
    <dgm:pt modelId="{6C2B050A-3ECB-714D-98F6-A699A03CA372}" type="pres">
      <dgm:prSet presAssocID="{9A85B56C-10E5-8147-B263-0FD990ACF833}" presName="text" presStyleLbl="fgAcc0" presStyleIdx="0" presStyleCnt="4" custScaleY="123780" custLinFactNeighborX="-140" custLinFactNeighborY="-68593">
        <dgm:presLayoutVars>
          <dgm:chPref val="3"/>
        </dgm:presLayoutVars>
      </dgm:prSet>
      <dgm:spPr/>
    </dgm:pt>
    <dgm:pt modelId="{D116CACB-8826-874F-9CD6-583FE4A89E04}" type="pres">
      <dgm:prSet presAssocID="{9A85B56C-10E5-8147-B263-0FD990ACF833}" presName="hierChild2" presStyleCnt="0"/>
      <dgm:spPr/>
    </dgm:pt>
    <dgm:pt modelId="{005BA3E5-D52F-1649-8F52-2842BA0AB1CC}" type="pres">
      <dgm:prSet presAssocID="{A602F15C-995B-5147-87DB-C0A04DC83856}" presName="hierRoot1" presStyleCnt="0"/>
      <dgm:spPr/>
    </dgm:pt>
    <dgm:pt modelId="{1F60E0C3-6258-CE4F-A3BB-3419CD94D368}" type="pres">
      <dgm:prSet presAssocID="{A602F15C-995B-5147-87DB-C0A04DC83856}" presName="composite" presStyleCnt="0"/>
      <dgm:spPr/>
    </dgm:pt>
    <dgm:pt modelId="{B32103FE-BF53-FD4D-B63E-0D5898C67E28}" type="pres">
      <dgm:prSet presAssocID="{A602F15C-995B-5147-87DB-C0A04DC83856}" presName="background" presStyleLbl="node0" presStyleIdx="1" presStyleCnt="4"/>
      <dgm:spPr/>
    </dgm:pt>
    <dgm:pt modelId="{120D19A6-B44A-A746-AC0E-10C93ED85CD1}" type="pres">
      <dgm:prSet presAssocID="{A602F15C-995B-5147-87DB-C0A04DC83856}" presName="text" presStyleLbl="fgAcc0" presStyleIdx="1" presStyleCnt="4" custScaleY="123780" custLinFactNeighborX="-2003" custLinFactNeighborY="53446">
        <dgm:presLayoutVars>
          <dgm:chPref val="3"/>
        </dgm:presLayoutVars>
      </dgm:prSet>
      <dgm:spPr/>
    </dgm:pt>
    <dgm:pt modelId="{846D39C0-1336-A54D-86B2-558A40B5199C}" type="pres">
      <dgm:prSet presAssocID="{A602F15C-995B-5147-87DB-C0A04DC83856}" presName="hierChild2" presStyleCnt="0"/>
      <dgm:spPr/>
    </dgm:pt>
    <dgm:pt modelId="{06C8AB7F-18FB-4E48-8100-D8CC9FFA2612}" type="pres">
      <dgm:prSet presAssocID="{99A11EEF-31A8-2D46-845C-4C82F1C2F68D}" presName="hierRoot1" presStyleCnt="0"/>
      <dgm:spPr/>
    </dgm:pt>
    <dgm:pt modelId="{54475057-E0D9-6045-9011-8EC6E7BCEE3F}" type="pres">
      <dgm:prSet presAssocID="{99A11EEF-31A8-2D46-845C-4C82F1C2F68D}" presName="composite" presStyleCnt="0"/>
      <dgm:spPr/>
    </dgm:pt>
    <dgm:pt modelId="{1061E237-A2DC-B949-ADED-41ADD6D3363D}" type="pres">
      <dgm:prSet presAssocID="{99A11EEF-31A8-2D46-845C-4C82F1C2F68D}" presName="background" presStyleLbl="node0" presStyleIdx="2" presStyleCnt="4"/>
      <dgm:spPr/>
    </dgm:pt>
    <dgm:pt modelId="{BA937172-D2C8-FF4B-ADE5-CE7AF3D07436}" type="pres">
      <dgm:prSet presAssocID="{99A11EEF-31A8-2D46-845C-4C82F1C2F68D}" presName="text" presStyleLbl="fgAcc0" presStyleIdx="2" presStyleCnt="4" custScaleY="124776" custLinFactNeighborX="-15556" custLinFactNeighborY="-56282">
        <dgm:presLayoutVars>
          <dgm:chPref val="3"/>
        </dgm:presLayoutVars>
      </dgm:prSet>
      <dgm:spPr/>
    </dgm:pt>
    <dgm:pt modelId="{17A509D3-1C90-2745-9E37-6F79CEA44E91}" type="pres">
      <dgm:prSet presAssocID="{99A11EEF-31A8-2D46-845C-4C82F1C2F68D}" presName="hierChild2" presStyleCnt="0"/>
      <dgm:spPr/>
    </dgm:pt>
    <dgm:pt modelId="{900DBE44-A72B-D147-9432-B9AEAB8ECD68}" type="pres">
      <dgm:prSet presAssocID="{7E8FE40E-1F07-9143-9EDB-5A6866BC3B75}" presName="hierRoot1" presStyleCnt="0"/>
      <dgm:spPr/>
    </dgm:pt>
    <dgm:pt modelId="{84017119-3FBE-6F41-94D8-7C059793BC2D}" type="pres">
      <dgm:prSet presAssocID="{7E8FE40E-1F07-9143-9EDB-5A6866BC3B75}" presName="composite" presStyleCnt="0"/>
      <dgm:spPr/>
    </dgm:pt>
    <dgm:pt modelId="{A7E248A1-5C65-8D4C-AA6E-96B27DB17709}" type="pres">
      <dgm:prSet presAssocID="{7E8FE40E-1F07-9143-9EDB-5A6866BC3B75}" presName="background" presStyleLbl="node0" presStyleIdx="3" presStyleCnt="4"/>
      <dgm:spPr/>
    </dgm:pt>
    <dgm:pt modelId="{861EC622-89E1-7C48-BFE0-83C5769F6C06}" type="pres">
      <dgm:prSet presAssocID="{7E8FE40E-1F07-9143-9EDB-5A6866BC3B75}" presName="text" presStyleLbl="fgAcc0" presStyleIdx="3" presStyleCnt="4" custScaleY="124776" custLinFactNeighborX="-31339" custLinFactNeighborY="77036">
        <dgm:presLayoutVars>
          <dgm:chPref val="3"/>
        </dgm:presLayoutVars>
      </dgm:prSet>
      <dgm:spPr/>
    </dgm:pt>
    <dgm:pt modelId="{19089A46-C019-7A41-9DF4-12C779A9EC56}" type="pres">
      <dgm:prSet presAssocID="{7E8FE40E-1F07-9143-9EDB-5A6866BC3B75}" presName="hierChild2" presStyleCnt="0"/>
      <dgm:spPr/>
    </dgm:pt>
  </dgm:ptLst>
  <dgm:cxnLst>
    <dgm:cxn modelId="{1CC8380F-AFF0-014A-B895-C3D8B710F270}" type="presOf" srcId="{A602F15C-995B-5147-87DB-C0A04DC83856}" destId="{120D19A6-B44A-A746-AC0E-10C93ED85CD1}" srcOrd="0" destOrd="0" presId="urn:microsoft.com/office/officeart/2005/8/layout/hierarchy1"/>
    <dgm:cxn modelId="{1706A16A-AFA0-6F44-AC34-D30E9D6BBD9F}" type="presOf" srcId="{7E8FE40E-1F07-9143-9EDB-5A6866BC3B75}" destId="{861EC622-89E1-7C48-BFE0-83C5769F6C06}" srcOrd="0" destOrd="0" presId="urn:microsoft.com/office/officeart/2005/8/layout/hierarchy1"/>
    <dgm:cxn modelId="{05FAAB4B-3C16-7347-95EC-4ECFEAEE5B3A}" type="presOf" srcId="{99A11EEF-31A8-2D46-845C-4C82F1C2F68D}" destId="{BA937172-D2C8-FF4B-ADE5-CE7AF3D07436}" srcOrd="0" destOrd="0" presId="urn:microsoft.com/office/officeart/2005/8/layout/hierarchy1"/>
    <dgm:cxn modelId="{1D115CAC-8CF9-3743-8535-3B422D2A0873}" type="presOf" srcId="{CD3DED9E-DED9-7348-9CEF-AA1C14582ADB}" destId="{FCB65743-0DCD-CA44-B379-7FD426CA9773}" srcOrd="0" destOrd="0" presId="urn:microsoft.com/office/officeart/2005/8/layout/hierarchy1"/>
    <dgm:cxn modelId="{D74473C3-43AD-6042-A146-2EC13524DA39}" srcId="{CD3DED9E-DED9-7348-9CEF-AA1C14582ADB}" destId="{9A85B56C-10E5-8147-B263-0FD990ACF833}" srcOrd="0" destOrd="0" parTransId="{3899A37D-CC55-6F4D-B445-D6B305FD9179}" sibTransId="{D5F02DE4-BE0B-0341-8575-53245AE9E43A}"/>
    <dgm:cxn modelId="{1D7619D2-DF7B-824F-BED8-A807B81C217E}" type="presOf" srcId="{9A85B56C-10E5-8147-B263-0FD990ACF833}" destId="{6C2B050A-3ECB-714D-98F6-A699A03CA372}" srcOrd="0" destOrd="0" presId="urn:microsoft.com/office/officeart/2005/8/layout/hierarchy1"/>
    <dgm:cxn modelId="{15543DE5-C294-E640-8A41-E174B46FC2A6}" srcId="{CD3DED9E-DED9-7348-9CEF-AA1C14582ADB}" destId="{99A11EEF-31A8-2D46-845C-4C82F1C2F68D}" srcOrd="2" destOrd="0" parTransId="{81F378F3-F13F-AB4A-834D-05C59A52126E}" sibTransId="{D8EA314F-6846-9943-88AA-7626A31EC3E0}"/>
    <dgm:cxn modelId="{B5AFB6EE-B1F3-4643-B0A9-51D6F3AB61C6}" srcId="{CD3DED9E-DED9-7348-9CEF-AA1C14582ADB}" destId="{7E8FE40E-1F07-9143-9EDB-5A6866BC3B75}" srcOrd="3" destOrd="0" parTransId="{D93C73FD-7A10-FA45-BD3D-4F480CE38A3C}" sibTransId="{0CB99C63-3A80-B342-942E-FC5007E3336F}"/>
    <dgm:cxn modelId="{43FD42F5-6201-A747-9281-86980FF8D28F}" srcId="{CD3DED9E-DED9-7348-9CEF-AA1C14582ADB}" destId="{A602F15C-995B-5147-87DB-C0A04DC83856}" srcOrd="1" destOrd="0" parTransId="{3BA15181-0996-694B-A01F-7EB5B10CA5F6}" sibTransId="{EBED0807-1FF3-A245-94C1-9870D1458FEB}"/>
    <dgm:cxn modelId="{5DB1945F-7DD6-8B4E-A666-88A3A446F4FF}" type="presParOf" srcId="{FCB65743-0DCD-CA44-B379-7FD426CA9773}" destId="{C48FB879-2063-5940-A38E-78BDDD5D20CD}" srcOrd="0" destOrd="0" presId="urn:microsoft.com/office/officeart/2005/8/layout/hierarchy1"/>
    <dgm:cxn modelId="{09F184CA-7689-8744-8802-6037D35F0C47}" type="presParOf" srcId="{C48FB879-2063-5940-A38E-78BDDD5D20CD}" destId="{5637E46E-42B6-4D42-A5E7-134DAA9779F8}" srcOrd="0" destOrd="0" presId="urn:microsoft.com/office/officeart/2005/8/layout/hierarchy1"/>
    <dgm:cxn modelId="{A7241E21-2309-0A46-BC16-6F043C4B652B}" type="presParOf" srcId="{5637E46E-42B6-4D42-A5E7-134DAA9779F8}" destId="{5A2A99AD-30D0-8243-B723-A6AFA742DB33}" srcOrd="0" destOrd="0" presId="urn:microsoft.com/office/officeart/2005/8/layout/hierarchy1"/>
    <dgm:cxn modelId="{6A2D2906-3D76-204F-83AD-09B505BA7F12}" type="presParOf" srcId="{5637E46E-42B6-4D42-A5E7-134DAA9779F8}" destId="{6C2B050A-3ECB-714D-98F6-A699A03CA372}" srcOrd="1" destOrd="0" presId="urn:microsoft.com/office/officeart/2005/8/layout/hierarchy1"/>
    <dgm:cxn modelId="{78D273E1-DE85-1348-BA4E-C44AB2888561}" type="presParOf" srcId="{C48FB879-2063-5940-A38E-78BDDD5D20CD}" destId="{D116CACB-8826-874F-9CD6-583FE4A89E04}" srcOrd="1" destOrd="0" presId="urn:microsoft.com/office/officeart/2005/8/layout/hierarchy1"/>
    <dgm:cxn modelId="{8CCDA350-088B-004C-AEEE-5618E01FDA32}" type="presParOf" srcId="{FCB65743-0DCD-CA44-B379-7FD426CA9773}" destId="{005BA3E5-D52F-1649-8F52-2842BA0AB1CC}" srcOrd="1" destOrd="0" presId="urn:microsoft.com/office/officeart/2005/8/layout/hierarchy1"/>
    <dgm:cxn modelId="{9FB63042-66A3-3B44-AFF3-8B66606FDE3B}" type="presParOf" srcId="{005BA3E5-D52F-1649-8F52-2842BA0AB1CC}" destId="{1F60E0C3-6258-CE4F-A3BB-3419CD94D368}" srcOrd="0" destOrd="0" presId="urn:microsoft.com/office/officeart/2005/8/layout/hierarchy1"/>
    <dgm:cxn modelId="{25831AAD-C79A-0B4F-842E-855DF8516C4E}" type="presParOf" srcId="{1F60E0C3-6258-CE4F-A3BB-3419CD94D368}" destId="{B32103FE-BF53-FD4D-B63E-0D5898C67E28}" srcOrd="0" destOrd="0" presId="urn:microsoft.com/office/officeart/2005/8/layout/hierarchy1"/>
    <dgm:cxn modelId="{65FCB9F1-B2B9-C84E-BFDF-6100B351C9CE}" type="presParOf" srcId="{1F60E0C3-6258-CE4F-A3BB-3419CD94D368}" destId="{120D19A6-B44A-A746-AC0E-10C93ED85CD1}" srcOrd="1" destOrd="0" presId="urn:microsoft.com/office/officeart/2005/8/layout/hierarchy1"/>
    <dgm:cxn modelId="{28518417-6D03-0D4C-AB86-63EFDA6B1372}" type="presParOf" srcId="{005BA3E5-D52F-1649-8F52-2842BA0AB1CC}" destId="{846D39C0-1336-A54D-86B2-558A40B5199C}" srcOrd="1" destOrd="0" presId="urn:microsoft.com/office/officeart/2005/8/layout/hierarchy1"/>
    <dgm:cxn modelId="{30E83930-6AFD-FC48-8723-7CBA6DB641C4}" type="presParOf" srcId="{FCB65743-0DCD-CA44-B379-7FD426CA9773}" destId="{06C8AB7F-18FB-4E48-8100-D8CC9FFA2612}" srcOrd="2" destOrd="0" presId="urn:microsoft.com/office/officeart/2005/8/layout/hierarchy1"/>
    <dgm:cxn modelId="{506E6871-702C-904D-9D78-699A525AAFEB}" type="presParOf" srcId="{06C8AB7F-18FB-4E48-8100-D8CC9FFA2612}" destId="{54475057-E0D9-6045-9011-8EC6E7BCEE3F}" srcOrd="0" destOrd="0" presId="urn:microsoft.com/office/officeart/2005/8/layout/hierarchy1"/>
    <dgm:cxn modelId="{9998113A-4D2F-9742-831F-A4E7B3CD6655}" type="presParOf" srcId="{54475057-E0D9-6045-9011-8EC6E7BCEE3F}" destId="{1061E237-A2DC-B949-ADED-41ADD6D3363D}" srcOrd="0" destOrd="0" presId="urn:microsoft.com/office/officeart/2005/8/layout/hierarchy1"/>
    <dgm:cxn modelId="{BEC3B37E-C13B-4A4C-967D-75C64DA04971}" type="presParOf" srcId="{54475057-E0D9-6045-9011-8EC6E7BCEE3F}" destId="{BA937172-D2C8-FF4B-ADE5-CE7AF3D07436}" srcOrd="1" destOrd="0" presId="urn:microsoft.com/office/officeart/2005/8/layout/hierarchy1"/>
    <dgm:cxn modelId="{2B94D29C-C065-514E-8BF9-7AADC445DECC}" type="presParOf" srcId="{06C8AB7F-18FB-4E48-8100-D8CC9FFA2612}" destId="{17A509D3-1C90-2745-9E37-6F79CEA44E91}" srcOrd="1" destOrd="0" presId="urn:microsoft.com/office/officeart/2005/8/layout/hierarchy1"/>
    <dgm:cxn modelId="{F9B2C35E-9C9A-084F-9EA5-8E2A7007CC44}" type="presParOf" srcId="{FCB65743-0DCD-CA44-B379-7FD426CA9773}" destId="{900DBE44-A72B-D147-9432-B9AEAB8ECD68}" srcOrd="3" destOrd="0" presId="urn:microsoft.com/office/officeart/2005/8/layout/hierarchy1"/>
    <dgm:cxn modelId="{3FAE344E-7F36-5C42-8F5E-145E2FDDB0E6}" type="presParOf" srcId="{900DBE44-A72B-D147-9432-B9AEAB8ECD68}" destId="{84017119-3FBE-6F41-94D8-7C059793BC2D}" srcOrd="0" destOrd="0" presId="urn:microsoft.com/office/officeart/2005/8/layout/hierarchy1"/>
    <dgm:cxn modelId="{2FB7E008-7868-E244-8A88-287EA4019340}" type="presParOf" srcId="{84017119-3FBE-6F41-94D8-7C059793BC2D}" destId="{A7E248A1-5C65-8D4C-AA6E-96B27DB17709}" srcOrd="0" destOrd="0" presId="urn:microsoft.com/office/officeart/2005/8/layout/hierarchy1"/>
    <dgm:cxn modelId="{4437E0CA-6232-9348-A910-7ACD3D55029C}" type="presParOf" srcId="{84017119-3FBE-6F41-94D8-7C059793BC2D}" destId="{861EC622-89E1-7C48-BFE0-83C5769F6C06}" srcOrd="1" destOrd="0" presId="urn:microsoft.com/office/officeart/2005/8/layout/hierarchy1"/>
    <dgm:cxn modelId="{4870691C-2869-FC4E-B0E8-2FBE5D3A1512}" type="presParOf" srcId="{900DBE44-A72B-D147-9432-B9AEAB8ECD68}" destId="{19089A46-C019-7A41-9DF4-12C779A9EC56}"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888558E-2BA1-B847-8FE7-5C9ECDEF28F5}"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en-GB"/>
        </a:p>
      </dgm:t>
    </dgm:pt>
    <dgm:pt modelId="{1E940C7D-CBDC-2C49-852C-F0376AB679AF}">
      <dgm:prSet custT="1"/>
      <dgm:spPr>
        <a:solidFill>
          <a:schemeClr val="tx2">
            <a:lumMod val="20000"/>
            <a:lumOff val="80000"/>
            <a:alpha val="90000"/>
          </a:schemeClr>
        </a:solidFill>
      </dgm:spPr>
      <dgm:t>
        <a:bodyPr/>
        <a:lstStyle/>
        <a:p>
          <a:pPr algn="ctr">
            <a:buNone/>
          </a:pPr>
          <a:r>
            <a:rPr lang="en-IE" sz="1200" b="0" i="1" dirty="0">
              <a:latin typeface="Century Gothic" panose="020B0502020202020204" pitchFamily="34" charset="0"/>
            </a:rPr>
            <a:t>Lifestyle modifications</a:t>
          </a:r>
        </a:p>
        <a:p>
          <a:pPr algn="ctr">
            <a:buNone/>
          </a:pPr>
          <a:endParaRPr lang="en-IE" sz="1200" b="0" i="1" dirty="0">
            <a:latin typeface="Century Gothic" panose="020B0502020202020204" pitchFamily="34" charset="0"/>
          </a:endParaRPr>
        </a:p>
        <a:p>
          <a:pPr algn="l">
            <a:buFont typeface="Arial" panose="020B0604020202020204" pitchFamily="34" charset="0"/>
            <a:buChar char="•"/>
          </a:pPr>
          <a:r>
            <a:rPr lang="en-US" sz="1200" dirty="0">
              <a:latin typeface="Century Gothic" panose="020B0502020202020204" pitchFamily="34" charset="0"/>
            </a:rPr>
            <a:t>Diet </a:t>
          </a:r>
        </a:p>
        <a:p>
          <a:pPr algn="l">
            <a:buFont typeface="Arial" panose="020B0604020202020204" pitchFamily="34" charset="0"/>
            <a:buChar char="•"/>
          </a:pPr>
          <a:r>
            <a:rPr lang="en-US" sz="1200" dirty="0">
              <a:latin typeface="Century Gothic" panose="020B0502020202020204" pitchFamily="34" charset="0"/>
            </a:rPr>
            <a:t>Exercise </a:t>
          </a:r>
        </a:p>
        <a:p>
          <a:pPr algn="l">
            <a:buFont typeface="Arial" panose="020B0604020202020204" pitchFamily="34" charset="0"/>
            <a:buChar char="•"/>
          </a:pPr>
          <a:r>
            <a:rPr lang="en-US" sz="1200" dirty="0">
              <a:latin typeface="Century Gothic" panose="020B0502020202020204" pitchFamily="34" charset="0"/>
            </a:rPr>
            <a:t>Sleep</a:t>
          </a:r>
        </a:p>
        <a:p>
          <a:pPr algn="l">
            <a:buFont typeface="Arial" panose="020B0604020202020204" pitchFamily="34" charset="0"/>
            <a:buChar char="•"/>
          </a:pPr>
          <a:r>
            <a:rPr lang="en-US" sz="1200" dirty="0">
              <a:latin typeface="Century Gothic" panose="020B0502020202020204" pitchFamily="34" charset="0"/>
            </a:rPr>
            <a:t>Stress</a:t>
          </a:r>
          <a:endParaRPr lang="en-IE" sz="1200" dirty="0">
            <a:latin typeface="Century Gothic" panose="020B0502020202020204" pitchFamily="34" charset="0"/>
          </a:endParaRPr>
        </a:p>
      </dgm:t>
    </dgm:pt>
    <dgm:pt modelId="{C05410E1-7DC2-9F4D-B7CB-CA9BC8B74B7B}" type="parTrans" cxnId="{BBDD66E8-A025-334E-BBBD-CAE51AB4A763}">
      <dgm:prSet/>
      <dgm:spPr/>
      <dgm:t>
        <a:bodyPr/>
        <a:lstStyle/>
        <a:p>
          <a:endParaRPr lang="en-GB"/>
        </a:p>
      </dgm:t>
    </dgm:pt>
    <dgm:pt modelId="{7C57DD3D-712D-5946-8486-9FFF54545C21}" type="sibTrans" cxnId="{BBDD66E8-A025-334E-BBBD-CAE51AB4A763}">
      <dgm:prSet/>
      <dgm:spPr/>
      <dgm:t>
        <a:bodyPr/>
        <a:lstStyle/>
        <a:p>
          <a:endParaRPr lang="en-GB"/>
        </a:p>
      </dgm:t>
    </dgm:pt>
    <dgm:pt modelId="{664C73E7-D3F8-A24A-9055-9A483DF611B9}">
      <dgm:prSet custT="1"/>
      <dgm:spPr>
        <a:solidFill>
          <a:schemeClr val="accent2">
            <a:lumMod val="40000"/>
            <a:lumOff val="60000"/>
            <a:alpha val="90000"/>
          </a:schemeClr>
        </a:solidFill>
      </dgm:spPr>
      <dgm:t>
        <a:bodyPr/>
        <a:lstStyle/>
        <a:p>
          <a:pPr algn="ctr"/>
          <a:endParaRPr lang="en-IE" sz="1400" b="0" i="1" dirty="0"/>
        </a:p>
        <a:p>
          <a:pPr algn="ctr"/>
          <a:r>
            <a:rPr lang="en-IE" sz="1200" b="0" i="1" dirty="0">
              <a:latin typeface="Century Gothic" panose="020B0502020202020204" pitchFamily="34" charset="0"/>
            </a:rPr>
            <a:t>Amelioration of hyperandrogenic features (hirsutism, acne)</a:t>
          </a:r>
        </a:p>
        <a:p>
          <a:pPr algn="ctr"/>
          <a:endParaRPr lang="en-IE" sz="1200" dirty="0">
            <a:latin typeface="Century Gothic" panose="020B0502020202020204" pitchFamily="34" charset="0"/>
          </a:endParaRPr>
        </a:p>
      </dgm:t>
    </dgm:pt>
    <dgm:pt modelId="{F7AEB969-C9A6-524D-9383-9AC30E1CB468}" type="parTrans" cxnId="{1C1DAB48-DAB2-3B42-9B9E-465700674DEC}">
      <dgm:prSet/>
      <dgm:spPr/>
      <dgm:t>
        <a:bodyPr/>
        <a:lstStyle/>
        <a:p>
          <a:endParaRPr lang="en-GB"/>
        </a:p>
      </dgm:t>
    </dgm:pt>
    <dgm:pt modelId="{CA239DA4-FACB-3247-B294-AFBAF366CCAF}" type="sibTrans" cxnId="{1C1DAB48-DAB2-3B42-9B9E-465700674DEC}">
      <dgm:prSet/>
      <dgm:spPr/>
      <dgm:t>
        <a:bodyPr/>
        <a:lstStyle/>
        <a:p>
          <a:endParaRPr lang="en-GB"/>
        </a:p>
      </dgm:t>
    </dgm:pt>
    <dgm:pt modelId="{7ADAA8E3-EB2B-9649-8D45-7C2C278C8308}">
      <dgm:prSet custT="1"/>
      <dgm:spPr>
        <a:solidFill>
          <a:schemeClr val="accent2">
            <a:lumMod val="40000"/>
            <a:lumOff val="60000"/>
            <a:alpha val="90000"/>
          </a:schemeClr>
        </a:solidFill>
      </dgm:spPr>
      <dgm:t>
        <a:bodyPr/>
        <a:lstStyle/>
        <a:p>
          <a:pPr algn="l"/>
          <a:r>
            <a:rPr lang="en-IE" sz="1200" b="0" i="0" dirty="0">
              <a:latin typeface="Century Gothic" panose="020B0502020202020204" pitchFamily="34" charset="0"/>
            </a:rPr>
            <a:t>COCP</a:t>
          </a:r>
          <a:endParaRPr lang="en-IE" sz="1200" dirty="0">
            <a:latin typeface="Century Gothic" panose="020B0502020202020204" pitchFamily="34" charset="0"/>
          </a:endParaRPr>
        </a:p>
      </dgm:t>
    </dgm:pt>
    <dgm:pt modelId="{1D6725B5-5139-514E-B35E-65E3BB27BDCB}" type="parTrans" cxnId="{2C4DFF97-9546-BA48-A5B9-DE45D88AF400}">
      <dgm:prSet/>
      <dgm:spPr/>
      <dgm:t>
        <a:bodyPr/>
        <a:lstStyle/>
        <a:p>
          <a:endParaRPr lang="en-GB"/>
        </a:p>
      </dgm:t>
    </dgm:pt>
    <dgm:pt modelId="{AC188ED5-AD06-7646-9F2A-0E26862F4DB6}" type="sibTrans" cxnId="{2C4DFF97-9546-BA48-A5B9-DE45D88AF400}">
      <dgm:prSet/>
      <dgm:spPr/>
      <dgm:t>
        <a:bodyPr/>
        <a:lstStyle/>
        <a:p>
          <a:endParaRPr lang="en-GB"/>
        </a:p>
      </dgm:t>
    </dgm:pt>
    <dgm:pt modelId="{17F74ABD-3D4D-364A-8FB0-3C5E2A6BAF34}">
      <dgm:prSet custT="1"/>
      <dgm:spPr>
        <a:solidFill>
          <a:schemeClr val="accent3">
            <a:lumMod val="40000"/>
            <a:lumOff val="60000"/>
            <a:alpha val="90000"/>
          </a:schemeClr>
        </a:solidFill>
      </dgm:spPr>
      <dgm:t>
        <a:bodyPr/>
        <a:lstStyle/>
        <a:p>
          <a:pPr algn="ctr"/>
          <a:endParaRPr lang="en-IE" sz="1400" b="0" i="1" dirty="0"/>
        </a:p>
        <a:p>
          <a:pPr algn="ctr"/>
          <a:r>
            <a:rPr lang="en-IE" sz="1200" b="0" i="1" dirty="0">
              <a:latin typeface="Century Gothic" panose="020B0502020202020204" pitchFamily="34" charset="0"/>
            </a:rPr>
            <a:t>Management of metabolic disease and reduction of     CV risk factors</a:t>
          </a:r>
        </a:p>
        <a:p>
          <a:pPr algn="ctr"/>
          <a:endParaRPr lang="en-IE" sz="1200" dirty="0">
            <a:latin typeface="Century Gothic" panose="020B0502020202020204" pitchFamily="34" charset="0"/>
          </a:endParaRPr>
        </a:p>
      </dgm:t>
    </dgm:pt>
    <dgm:pt modelId="{A2D28F3B-06C8-E545-A5C7-7992E1A99C3C}" type="parTrans" cxnId="{759AE89F-97BA-2741-ABDF-39759B67B423}">
      <dgm:prSet/>
      <dgm:spPr/>
      <dgm:t>
        <a:bodyPr/>
        <a:lstStyle/>
        <a:p>
          <a:endParaRPr lang="en-GB"/>
        </a:p>
      </dgm:t>
    </dgm:pt>
    <dgm:pt modelId="{65FC61F5-0AC1-4D43-AB94-A6C4C23DF78A}" type="sibTrans" cxnId="{759AE89F-97BA-2741-ABDF-39759B67B423}">
      <dgm:prSet/>
      <dgm:spPr/>
      <dgm:t>
        <a:bodyPr/>
        <a:lstStyle/>
        <a:p>
          <a:endParaRPr lang="en-GB"/>
        </a:p>
      </dgm:t>
    </dgm:pt>
    <dgm:pt modelId="{499A2AE4-855A-4147-9BA2-30FCE9A94F40}">
      <dgm:prSet custT="1"/>
      <dgm:spPr>
        <a:solidFill>
          <a:schemeClr val="accent3">
            <a:lumMod val="40000"/>
            <a:lumOff val="60000"/>
            <a:alpha val="90000"/>
          </a:schemeClr>
        </a:solidFill>
      </dgm:spPr>
      <dgm:t>
        <a:bodyPr/>
        <a:lstStyle/>
        <a:p>
          <a:pPr algn="l"/>
          <a:r>
            <a:rPr lang="en-IE" sz="1200" b="0" i="0" dirty="0">
              <a:latin typeface="Century Gothic" panose="020B0502020202020204" pitchFamily="34" charset="0"/>
            </a:rPr>
            <a:t>Metformin</a:t>
          </a:r>
          <a:endParaRPr lang="en-IE" sz="1200" dirty="0">
            <a:latin typeface="Century Gothic" panose="020B0502020202020204" pitchFamily="34" charset="0"/>
          </a:endParaRPr>
        </a:p>
      </dgm:t>
    </dgm:pt>
    <dgm:pt modelId="{90535599-0918-0449-9C4C-BBE7948BD7DC}" type="parTrans" cxnId="{6304354D-854F-224E-921B-E06158660056}">
      <dgm:prSet/>
      <dgm:spPr/>
      <dgm:t>
        <a:bodyPr/>
        <a:lstStyle/>
        <a:p>
          <a:endParaRPr lang="en-GB"/>
        </a:p>
      </dgm:t>
    </dgm:pt>
    <dgm:pt modelId="{7274C07E-5454-954F-8A27-4F71012477BD}" type="sibTrans" cxnId="{6304354D-854F-224E-921B-E06158660056}">
      <dgm:prSet/>
      <dgm:spPr/>
      <dgm:t>
        <a:bodyPr/>
        <a:lstStyle/>
        <a:p>
          <a:endParaRPr lang="en-GB"/>
        </a:p>
      </dgm:t>
    </dgm:pt>
    <dgm:pt modelId="{254C2729-F9A4-354D-9AC8-59915B1C1790}">
      <dgm:prSet custT="1"/>
      <dgm:spPr>
        <a:solidFill>
          <a:schemeClr val="accent4">
            <a:lumMod val="40000"/>
            <a:lumOff val="60000"/>
            <a:alpha val="90000"/>
          </a:schemeClr>
        </a:solidFill>
      </dgm:spPr>
      <dgm:t>
        <a:bodyPr/>
        <a:lstStyle/>
        <a:p>
          <a:pPr algn="ctr"/>
          <a:endParaRPr lang="en-IE" sz="1400" b="0" i="1" dirty="0"/>
        </a:p>
        <a:p>
          <a:pPr algn="ctr"/>
          <a:r>
            <a:rPr lang="en-IE" sz="1200" b="0" i="1" dirty="0">
              <a:latin typeface="Century Gothic" panose="020B0502020202020204" pitchFamily="34" charset="0"/>
            </a:rPr>
            <a:t>Prevention of endometrial hyperplasia associated with chronic anovulation </a:t>
          </a:r>
        </a:p>
        <a:p>
          <a:pPr algn="ctr"/>
          <a:endParaRPr lang="en-IE" sz="1200" dirty="0">
            <a:latin typeface="Century Gothic" panose="020B0502020202020204" pitchFamily="34" charset="0"/>
          </a:endParaRPr>
        </a:p>
      </dgm:t>
    </dgm:pt>
    <dgm:pt modelId="{BABBBB5E-9945-804F-B450-251F3BFCCAB4}" type="parTrans" cxnId="{B734BD7F-B640-5744-AF2C-D227DD7434CB}">
      <dgm:prSet/>
      <dgm:spPr/>
      <dgm:t>
        <a:bodyPr/>
        <a:lstStyle/>
        <a:p>
          <a:endParaRPr lang="en-GB"/>
        </a:p>
      </dgm:t>
    </dgm:pt>
    <dgm:pt modelId="{BD2A215D-1E95-7E47-8FDC-2504C02530DC}" type="sibTrans" cxnId="{B734BD7F-B640-5744-AF2C-D227DD7434CB}">
      <dgm:prSet/>
      <dgm:spPr/>
      <dgm:t>
        <a:bodyPr/>
        <a:lstStyle/>
        <a:p>
          <a:endParaRPr lang="en-GB"/>
        </a:p>
      </dgm:t>
    </dgm:pt>
    <dgm:pt modelId="{716FA844-D759-E141-8295-32B44F7886DC}">
      <dgm:prSet custT="1"/>
      <dgm:spPr>
        <a:solidFill>
          <a:schemeClr val="accent4">
            <a:lumMod val="40000"/>
            <a:lumOff val="60000"/>
            <a:alpha val="90000"/>
          </a:schemeClr>
        </a:solidFill>
      </dgm:spPr>
      <dgm:t>
        <a:bodyPr/>
        <a:lstStyle/>
        <a:p>
          <a:pPr algn="l"/>
          <a:r>
            <a:rPr lang="en-IE" sz="1200" b="0" i="0" dirty="0">
              <a:latin typeface="Century Gothic" panose="020B0502020202020204" pitchFamily="34" charset="0"/>
            </a:rPr>
            <a:t>Oral contraceptives</a:t>
          </a:r>
          <a:endParaRPr lang="en-IE" sz="1200" dirty="0">
            <a:latin typeface="Century Gothic" panose="020B0502020202020204" pitchFamily="34" charset="0"/>
          </a:endParaRPr>
        </a:p>
      </dgm:t>
    </dgm:pt>
    <dgm:pt modelId="{44BCB22F-F01C-A74D-9BED-16F2F673B2F8}" type="parTrans" cxnId="{CBE833BD-7089-9C4F-BB4A-434C19AD01A3}">
      <dgm:prSet/>
      <dgm:spPr/>
      <dgm:t>
        <a:bodyPr/>
        <a:lstStyle/>
        <a:p>
          <a:endParaRPr lang="en-GB"/>
        </a:p>
      </dgm:t>
    </dgm:pt>
    <dgm:pt modelId="{170FEAE8-EC39-2447-8C80-C21A596C0C21}" type="sibTrans" cxnId="{CBE833BD-7089-9C4F-BB4A-434C19AD01A3}">
      <dgm:prSet/>
      <dgm:spPr/>
      <dgm:t>
        <a:bodyPr/>
        <a:lstStyle/>
        <a:p>
          <a:endParaRPr lang="en-GB"/>
        </a:p>
      </dgm:t>
    </dgm:pt>
    <dgm:pt modelId="{9691E6C2-AA6E-4440-8BE4-71D6A419EDEC}">
      <dgm:prSet custT="1"/>
      <dgm:spPr>
        <a:solidFill>
          <a:schemeClr val="accent4">
            <a:lumMod val="40000"/>
            <a:lumOff val="60000"/>
            <a:alpha val="90000"/>
          </a:schemeClr>
        </a:solidFill>
      </dgm:spPr>
      <dgm:t>
        <a:bodyPr/>
        <a:lstStyle/>
        <a:p>
          <a:pPr algn="l"/>
          <a:r>
            <a:rPr lang="en-IE" sz="1200" b="0" i="0" dirty="0">
              <a:latin typeface="Century Gothic" panose="020B0502020202020204" pitchFamily="34" charset="0"/>
            </a:rPr>
            <a:t>Medroxyprogesterone 10mg every 1-3 months to induce bleed</a:t>
          </a:r>
          <a:endParaRPr lang="en-IE" sz="1200" dirty="0">
            <a:latin typeface="Century Gothic" panose="020B0502020202020204" pitchFamily="34" charset="0"/>
          </a:endParaRPr>
        </a:p>
      </dgm:t>
    </dgm:pt>
    <dgm:pt modelId="{2A64993A-34DD-A241-9C5E-2A4F8672A91A}" type="parTrans" cxnId="{8A50A3E1-0E8C-1D41-886E-EF6DCAB6C5FC}">
      <dgm:prSet/>
      <dgm:spPr/>
      <dgm:t>
        <a:bodyPr/>
        <a:lstStyle/>
        <a:p>
          <a:endParaRPr lang="en-GB"/>
        </a:p>
      </dgm:t>
    </dgm:pt>
    <dgm:pt modelId="{45CDC7A4-601C-AA42-8B60-AF6060B0BE34}" type="sibTrans" cxnId="{8A50A3E1-0E8C-1D41-886E-EF6DCAB6C5FC}">
      <dgm:prSet/>
      <dgm:spPr/>
      <dgm:t>
        <a:bodyPr/>
        <a:lstStyle/>
        <a:p>
          <a:endParaRPr lang="en-GB"/>
        </a:p>
      </dgm:t>
    </dgm:pt>
    <dgm:pt modelId="{0C36828C-26CE-0C4D-98F5-DC451455DBBB}">
      <dgm:prSet custT="1"/>
      <dgm:spPr>
        <a:solidFill>
          <a:schemeClr val="accent6">
            <a:lumMod val="40000"/>
            <a:lumOff val="60000"/>
            <a:alpha val="90000"/>
          </a:schemeClr>
        </a:solidFill>
      </dgm:spPr>
      <dgm:t>
        <a:bodyPr/>
        <a:lstStyle/>
        <a:p>
          <a:pPr algn="ctr"/>
          <a:endParaRPr lang="en-IE" sz="1400" b="0" i="1" dirty="0"/>
        </a:p>
        <a:p>
          <a:pPr algn="ctr"/>
          <a:endParaRPr lang="en-IE" sz="1400" b="0" i="1" dirty="0"/>
        </a:p>
        <a:p>
          <a:pPr algn="ctr"/>
          <a:r>
            <a:rPr lang="en-IE" sz="1200" b="0" i="1" dirty="0">
              <a:latin typeface="Century Gothic" panose="020B0502020202020204" pitchFamily="34" charset="0"/>
            </a:rPr>
            <a:t>Ovulation induction for those pursuing pregnancy</a:t>
          </a:r>
        </a:p>
        <a:p>
          <a:pPr algn="ctr"/>
          <a:endParaRPr lang="en-IE" sz="1200" dirty="0">
            <a:latin typeface="Century Gothic" panose="020B0502020202020204" pitchFamily="34" charset="0"/>
          </a:endParaRPr>
        </a:p>
      </dgm:t>
    </dgm:pt>
    <dgm:pt modelId="{83876AB6-6A05-DC4B-916C-30C25470978D}" type="parTrans" cxnId="{9825C51E-C488-6548-9BF7-2103C0D6BCF2}">
      <dgm:prSet/>
      <dgm:spPr/>
      <dgm:t>
        <a:bodyPr/>
        <a:lstStyle/>
        <a:p>
          <a:endParaRPr lang="en-GB"/>
        </a:p>
      </dgm:t>
    </dgm:pt>
    <dgm:pt modelId="{D133EC7B-D21B-EF4C-A34A-6661BAE10222}" type="sibTrans" cxnId="{9825C51E-C488-6548-9BF7-2103C0D6BCF2}">
      <dgm:prSet/>
      <dgm:spPr/>
      <dgm:t>
        <a:bodyPr/>
        <a:lstStyle/>
        <a:p>
          <a:endParaRPr lang="en-GB"/>
        </a:p>
      </dgm:t>
    </dgm:pt>
    <dgm:pt modelId="{3C83FFD3-C793-4D40-AEB2-278D87BFB508}">
      <dgm:prSet custT="1"/>
      <dgm:spPr>
        <a:solidFill>
          <a:schemeClr val="accent6">
            <a:lumMod val="40000"/>
            <a:lumOff val="60000"/>
            <a:alpha val="90000"/>
          </a:schemeClr>
        </a:solidFill>
      </dgm:spPr>
      <dgm:t>
        <a:bodyPr/>
        <a:lstStyle/>
        <a:p>
          <a:pPr algn="l"/>
          <a:r>
            <a:rPr lang="en-IE" sz="1200" b="0" i="0" dirty="0">
              <a:latin typeface="Century Gothic" panose="020B0502020202020204" pitchFamily="34" charset="0"/>
            </a:rPr>
            <a:t>Metformin</a:t>
          </a:r>
          <a:endParaRPr lang="en-IE" sz="1200" dirty="0">
            <a:latin typeface="Century Gothic" panose="020B0502020202020204" pitchFamily="34" charset="0"/>
          </a:endParaRPr>
        </a:p>
      </dgm:t>
    </dgm:pt>
    <dgm:pt modelId="{F390FC5A-A7A0-704F-8EE4-D8E7243A3A22}" type="parTrans" cxnId="{2FD2DDB7-8C70-9C45-A04E-F71F9C5472A1}">
      <dgm:prSet/>
      <dgm:spPr/>
      <dgm:t>
        <a:bodyPr/>
        <a:lstStyle/>
        <a:p>
          <a:endParaRPr lang="en-GB"/>
        </a:p>
      </dgm:t>
    </dgm:pt>
    <dgm:pt modelId="{2A04E57D-E02E-F749-9D51-0CB8E1A1D0CC}" type="sibTrans" cxnId="{2FD2DDB7-8C70-9C45-A04E-F71F9C5472A1}">
      <dgm:prSet/>
      <dgm:spPr/>
      <dgm:t>
        <a:bodyPr/>
        <a:lstStyle/>
        <a:p>
          <a:endParaRPr lang="en-GB"/>
        </a:p>
      </dgm:t>
    </dgm:pt>
    <dgm:pt modelId="{809A7EED-D718-8043-B837-E858330E6861}">
      <dgm:prSet custT="1"/>
      <dgm:spPr>
        <a:solidFill>
          <a:schemeClr val="accent2">
            <a:lumMod val="40000"/>
            <a:lumOff val="60000"/>
            <a:alpha val="90000"/>
          </a:schemeClr>
        </a:solidFill>
      </dgm:spPr>
      <dgm:t>
        <a:bodyPr/>
        <a:lstStyle/>
        <a:p>
          <a:pPr algn="l"/>
          <a:r>
            <a:rPr lang="en-IE" sz="1200" b="0" i="0" dirty="0">
              <a:latin typeface="Century Gothic" panose="020B0502020202020204" pitchFamily="34" charset="0"/>
            </a:rPr>
            <a:t>Spironolactone</a:t>
          </a:r>
          <a:endParaRPr lang="en-IE" sz="1200" dirty="0">
            <a:latin typeface="Century Gothic" panose="020B0502020202020204" pitchFamily="34" charset="0"/>
          </a:endParaRPr>
        </a:p>
      </dgm:t>
    </dgm:pt>
    <dgm:pt modelId="{5A484055-BBC5-0F48-A83E-E0027532B597}" type="parTrans" cxnId="{2E1CC51D-B5B0-524B-979D-625F4CDC3F34}">
      <dgm:prSet/>
      <dgm:spPr/>
      <dgm:t>
        <a:bodyPr/>
        <a:lstStyle/>
        <a:p>
          <a:endParaRPr lang="en-GB"/>
        </a:p>
      </dgm:t>
    </dgm:pt>
    <dgm:pt modelId="{7512951E-593B-7646-8B72-7C3C770B6353}" type="sibTrans" cxnId="{2E1CC51D-B5B0-524B-979D-625F4CDC3F34}">
      <dgm:prSet/>
      <dgm:spPr/>
      <dgm:t>
        <a:bodyPr/>
        <a:lstStyle/>
        <a:p>
          <a:endParaRPr lang="en-GB"/>
        </a:p>
      </dgm:t>
    </dgm:pt>
    <dgm:pt modelId="{F5DD1EB9-19FC-124A-98E5-5CC41D8FED46}">
      <dgm:prSet custT="1"/>
      <dgm:spPr>
        <a:solidFill>
          <a:schemeClr val="accent2">
            <a:lumMod val="40000"/>
            <a:lumOff val="60000"/>
            <a:alpha val="90000"/>
          </a:schemeClr>
        </a:solidFill>
      </dgm:spPr>
      <dgm:t>
        <a:bodyPr/>
        <a:lstStyle/>
        <a:p>
          <a:pPr algn="l"/>
          <a:r>
            <a:rPr lang="en-IE" sz="1200" b="0" i="0" dirty="0">
              <a:latin typeface="Century Gothic" panose="020B0502020202020204" pitchFamily="34" charset="0"/>
            </a:rPr>
            <a:t>Others: laser/electrolysis, topical creams for acne</a:t>
          </a:r>
          <a:endParaRPr lang="en-IE" sz="1200" dirty="0">
            <a:latin typeface="Century Gothic" panose="020B0502020202020204" pitchFamily="34" charset="0"/>
          </a:endParaRPr>
        </a:p>
      </dgm:t>
    </dgm:pt>
    <dgm:pt modelId="{AFB68F10-12AB-F940-8C86-99F6F7BF4F50}" type="parTrans" cxnId="{AA63FD59-A4D3-DF45-9D90-B5D9209A9FA4}">
      <dgm:prSet/>
      <dgm:spPr/>
      <dgm:t>
        <a:bodyPr/>
        <a:lstStyle/>
        <a:p>
          <a:endParaRPr lang="en-GB"/>
        </a:p>
      </dgm:t>
    </dgm:pt>
    <dgm:pt modelId="{0B1938FA-3774-E643-8BC3-4C5A4828AF92}" type="sibTrans" cxnId="{AA63FD59-A4D3-DF45-9D90-B5D9209A9FA4}">
      <dgm:prSet/>
      <dgm:spPr/>
      <dgm:t>
        <a:bodyPr/>
        <a:lstStyle/>
        <a:p>
          <a:endParaRPr lang="en-GB"/>
        </a:p>
      </dgm:t>
    </dgm:pt>
    <dgm:pt modelId="{403B7B3F-811F-0647-B92B-9749F4003A8D}">
      <dgm:prSet custT="1"/>
      <dgm:spPr>
        <a:solidFill>
          <a:schemeClr val="accent3">
            <a:lumMod val="40000"/>
            <a:lumOff val="60000"/>
            <a:alpha val="90000"/>
          </a:schemeClr>
        </a:solidFill>
      </dgm:spPr>
      <dgm:t>
        <a:bodyPr/>
        <a:lstStyle/>
        <a:p>
          <a:pPr algn="l"/>
          <a:r>
            <a:rPr lang="en-IE" sz="1200" b="0" i="0" dirty="0">
              <a:latin typeface="Century Gothic" panose="020B0502020202020204" pitchFamily="34" charset="0"/>
            </a:rPr>
            <a:t>GLP-1 RA</a:t>
          </a:r>
          <a:endParaRPr lang="en-IE" sz="1200" dirty="0">
            <a:latin typeface="Century Gothic" panose="020B0502020202020204" pitchFamily="34" charset="0"/>
          </a:endParaRPr>
        </a:p>
      </dgm:t>
    </dgm:pt>
    <dgm:pt modelId="{5CC49F36-EA33-464C-8A77-4A9664F531B7}" type="parTrans" cxnId="{7379A0F9-6384-0A4D-9D48-CF7720BB1B89}">
      <dgm:prSet/>
      <dgm:spPr/>
      <dgm:t>
        <a:bodyPr/>
        <a:lstStyle/>
        <a:p>
          <a:endParaRPr lang="en-GB"/>
        </a:p>
      </dgm:t>
    </dgm:pt>
    <dgm:pt modelId="{2B459DBE-0608-F74A-9137-BAA6FA4168F4}" type="sibTrans" cxnId="{7379A0F9-6384-0A4D-9D48-CF7720BB1B89}">
      <dgm:prSet/>
      <dgm:spPr/>
      <dgm:t>
        <a:bodyPr/>
        <a:lstStyle/>
        <a:p>
          <a:endParaRPr lang="en-GB"/>
        </a:p>
      </dgm:t>
    </dgm:pt>
    <dgm:pt modelId="{62DB306F-DA2C-7446-8AD1-0976278A16F5}">
      <dgm:prSet custT="1"/>
      <dgm:spPr>
        <a:solidFill>
          <a:schemeClr val="accent3">
            <a:lumMod val="40000"/>
            <a:lumOff val="60000"/>
            <a:alpha val="90000"/>
          </a:schemeClr>
        </a:solidFill>
      </dgm:spPr>
      <dgm:t>
        <a:bodyPr/>
        <a:lstStyle/>
        <a:p>
          <a:pPr algn="l"/>
          <a:r>
            <a:rPr lang="en-IE" sz="1200" b="0" i="0" dirty="0">
              <a:latin typeface="Century Gothic" panose="020B0502020202020204" pitchFamily="34" charset="0"/>
            </a:rPr>
            <a:t>Statins</a:t>
          </a:r>
          <a:endParaRPr lang="en-IE" sz="1200" dirty="0">
            <a:latin typeface="Century Gothic" panose="020B0502020202020204" pitchFamily="34" charset="0"/>
          </a:endParaRPr>
        </a:p>
      </dgm:t>
    </dgm:pt>
    <dgm:pt modelId="{F46C8C55-A6EC-7446-972F-4A9C270758E3}" type="parTrans" cxnId="{DB1B39E7-7761-7B44-87EC-EFBA2A203562}">
      <dgm:prSet/>
      <dgm:spPr/>
      <dgm:t>
        <a:bodyPr/>
        <a:lstStyle/>
        <a:p>
          <a:endParaRPr lang="en-GB"/>
        </a:p>
      </dgm:t>
    </dgm:pt>
    <dgm:pt modelId="{1E564062-7645-AA41-B726-000805AC1D33}" type="sibTrans" cxnId="{DB1B39E7-7761-7B44-87EC-EFBA2A203562}">
      <dgm:prSet/>
      <dgm:spPr/>
      <dgm:t>
        <a:bodyPr/>
        <a:lstStyle/>
        <a:p>
          <a:endParaRPr lang="en-GB"/>
        </a:p>
      </dgm:t>
    </dgm:pt>
    <dgm:pt modelId="{BA70EC67-6851-984F-8081-64DACF7D9CC3}">
      <dgm:prSet custT="1"/>
      <dgm:spPr>
        <a:solidFill>
          <a:schemeClr val="accent3">
            <a:lumMod val="40000"/>
            <a:lumOff val="60000"/>
            <a:alpha val="90000"/>
          </a:schemeClr>
        </a:solidFill>
      </dgm:spPr>
      <dgm:t>
        <a:bodyPr/>
        <a:lstStyle/>
        <a:p>
          <a:pPr algn="l"/>
          <a:r>
            <a:rPr lang="en-IE" sz="1200" b="0" i="0" dirty="0">
              <a:latin typeface="Century Gothic" panose="020B0502020202020204" pitchFamily="34" charset="0"/>
            </a:rPr>
            <a:t>Antihypertensive medication</a:t>
          </a:r>
          <a:endParaRPr lang="en-IE" sz="1200" dirty="0">
            <a:latin typeface="Century Gothic" panose="020B0502020202020204" pitchFamily="34" charset="0"/>
          </a:endParaRPr>
        </a:p>
      </dgm:t>
    </dgm:pt>
    <dgm:pt modelId="{75E604F3-1EF1-694C-A6FC-985175A9C122}" type="parTrans" cxnId="{ED9C5A19-F035-5743-960F-4DED1480FB2E}">
      <dgm:prSet/>
      <dgm:spPr/>
      <dgm:t>
        <a:bodyPr/>
        <a:lstStyle/>
        <a:p>
          <a:endParaRPr lang="en-GB"/>
        </a:p>
      </dgm:t>
    </dgm:pt>
    <dgm:pt modelId="{7D52BF8C-15A7-C441-9803-25AADA1E5CE9}" type="sibTrans" cxnId="{ED9C5A19-F035-5743-960F-4DED1480FB2E}">
      <dgm:prSet/>
      <dgm:spPr/>
      <dgm:t>
        <a:bodyPr/>
        <a:lstStyle/>
        <a:p>
          <a:endParaRPr lang="en-GB"/>
        </a:p>
      </dgm:t>
    </dgm:pt>
    <dgm:pt modelId="{0AA4FBA0-A3EC-DF4C-8A5F-C808CE09561A}">
      <dgm:prSet custT="1"/>
      <dgm:spPr>
        <a:solidFill>
          <a:schemeClr val="accent6">
            <a:lumMod val="40000"/>
            <a:lumOff val="60000"/>
            <a:alpha val="90000"/>
          </a:schemeClr>
        </a:solidFill>
      </dgm:spPr>
      <dgm:t>
        <a:bodyPr/>
        <a:lstStyle/>
        <a:p>
          <a:pPr algn="l"/>
          <a:r>
            <a:rPr lang="en-IE" sz="1200" b="0" i="0" dirty="0">
              <a:latin typeface="Century Gothic" panose="020B0502020202020204" pitchFamily="34" charset="0"/>
            </a:rPr>
            <a:t>Letrozole</a:t>
          </a:r>
          <a:endParaRPr lang="en-IE" sz="1200" dirty="0">
            <a:latin typeface="Century Gothic" panose="020B0502020202020204" pitchFamily="34" charset="0"/>
          </a:endParaRPr>
        </a:p>
      </dgm:t>
    </dgm:pt>
    <dgm:pt modelId="{9CBD37FC-A1D4-3447-BD74-C7DDA32BC9C7}" type="parTrans" cxnId="{0B0B7CF3-01AF-3B4D-A8B7-04CD97089B06}">
      <dgm:prSet/>
      <dgm:spPr/>
      <dgm:t>
        <a:bodyPr/>
        <a:lstStyle/>
        <a:p>
          <a:endParaRPr lang="en-GB"/>
        </a:p>
      </dgm:t>
    </dgm:pt>
    <dgm:pt modelId="{1A26C6E8-37C4-054F-A5F8-15BC22AC54E7}" type="sibTrans" cxnId="{0B0B7CF3-01AF-3B4D-A8B7-04CD97089B06}">
      <dgm:prSet/>
      <dgm:spPr/>
      <dgm:t>
        <a:bodyPr/>
        <a:lstStyle/>
        <a:p>
          <a:endParaRPr lang="en-GB"/>
        </a:p>
      </dgm:t>
    </dgm:pt>
    <dgm:pt modelId="{5F1321A4-78FE-1944-AB46-1ADF68089337}">
      <dgm:prSet custT="1"/>
      <dgm:spPr>
        <a:solidFill>
          <a:schemeClr val="accent6">
            <a:lumMod val="40000"/>
            <a:lumOff val="60000"/>
            <a:alpha val="90000"/>
          </a:schemeClr>
        </a:solidFill>
      </dgm:spPr>
      <dgm:t>
        <a:bodyPr/>
        <a:lstStyle/>
        <a:p>
          <a:pPr algn="l"/>
          <a:r>
            <a:rPr lang="en-IE" sz="1200" b="0" i="0" dirty="0">
              <a:latin typeface="Century Gothic" panose="020B0502020202020204" pitchFamily="34" charset="0"/>
            </a:rPr>
            <a:t>Clomiphene</a:t>
          </a:r>
          <a:endParaRPr lang="en-IE" sz="1200" dirty="0">
            <a:latin typeface="Century Gothic" panose="020B0502020202020204" pitchFamily="34" charset="0"/>
          </a:endParaRPr>
        </a:p>
      </dgm:t>
    </dgm:pt>
    <dgm:pt modelId="{96682D6C-CEF8-1C4B-970D-A2FA98CE886A}" type="parTrans" cxnId="{08DFC7E8-ADE4-0D49-B354-6D996EBA6FC9}">
      <dgm:prSet/>
      <dgm:spPr/>
      <dgm:t>
        <a:bodyPr/>
        <a:lstStyle/>
        <a:p>
          <a:endParaRPr lang="en-GB"/>
        </a:p>
      </dgm:t>
    </dgm:pt>
    <dgm:pt modelId="{7A873337-D9D3-9242-A55D-70C029D207AC}" type="sibTrans" cxnId="{08DFC7E8-ADE4-0D49-B354-6D996EBA6FC9}">
      <dgm:prSet/>
      <dgm:spPr/>
      <dgm:t>
        <a:bodyPr/>
        <a:lstStyle/>
        <a:p>
          <a:endParaRPr lang="en-GB"/>
        </a:p>
      </dgm:t>
    </dgm:pt>
    <dgm:pt modelId="{13F2C80E-2201-1D40-8044-0CC44655F127}">
      <dgm:prSet custT="1"/>
      <dgm:spPr>
        <a:solidFill>
          <a:schemeClr val="accent4">
            <a:lumMod val="40000"/>
            <a:lumOff val="60000"/>
            <a:alpha val="90000"/>
          </a:schemeClr>
        </a:solidFill>
      </dgm:spPr>
      <dgm:t>
        <a:bodyPr/>
        <a:lstStyle/>
        <a:p>
          <a:pPr algn="l"/>
          <a:r>
            <a:rPr lang="en-IE" sz="1200" b="0" i="0" dirty="0">
              <a:latin typeface="Century Gothic" panose="020B0502020202020204" pitchFamily="34" charset="0"/>
            </a:rPr>
            <a:t>IUD</a:t>
          </a:r>
          <a:endParaRPr lang="en-IE" sz="1200" dirty="0">
            <a:latin typeface="Century Gothic" panose="020B0502020202020204" pitchFamily="34" charset="0"/>
          </a:endParaRPr>
        </a:p>
      </dgm:t>
    </dgm:pt>
    <dgm:pt modelId="{D3405CF1-8097-5144-AE7C-B400E993FF32}" type="parTrans" cxnId="{469216C7-00CF-664F-8593-6E0ECF1E0A28}">
      <dgm:prSet/>
      <dgm:spPr/>
      <dgm:t>
        <a:bodyPr/>
        <a:lstStyle/>
        <a:p>
          <a:endParaRPr lang="en-GB"/>
        </a:p>
      </dgm:t>
    </dgm:pt>
    <dgm:pt modelId="{5FEBE9DB-7F30-7048-86C1-34D44BC003D2}" type="sibTrans" cxnId="{469216C7-00CF-664F-8593-6E0ECF1E0A28}">
      <dgm:prSet/>
      <dgm:spPr/>
      <dgm:t>
        <a:bodyPr/>
        <a:lstStyle/>
        <a:p>
          <a:endParaRPr lang="en-GB"/>
        </a:p>
      </dgm:t>
    </dgm:pt>
    <dgm:pt modelId="{6730B810-E4F9-A945-8D52-B0E94F98CD55}">
      <dgm:prSet custT="1"/>
      <dgm:spPr>
        <a:solidFill>
          <a:schemeClr val="accent3">
            <a:lumMod val="40000"/>
            <a:lumOff val="60000"/>
            <a:alpha val="90000"/>
          </a:schemeClr>
        </a:solidFill>
      </dgm:spPr>
      <dgm:t>
        <a:bodyPr/>
        <a:lstStyle/>
        <a:p>
          <a:pPr algn="l"/>
          <a:r>
            <a:rPr lang="en-IE" sz="1200" dirty="0">
              <a:latin typeface="Century Gothic" panose="020B0502020202020204" pitchFamily="34" charset="0"/>
            </a:rPr>
            <a:t>Bariatric Surgery</a:t>
          </a:r>
        </a:p>
      </dgm:t>
    </dgm:pt>
    <dgm:pt modelId="{2D17445E-A313-9C44-906F-0DEF68181630}" type="parTrans" cxnId="{4B9C8196-90F8-F942-BB34-014F5C675F1D}">
      <dgm:prSet/>
      <dgm:spPr/>
      <dgm:t>
        <a:bodyPr/>
        <a:lstStyle/>
        <a:p>
          <a:endParaRPr lang="en-GB"/>
        </a:p>
      </dgm:t>
    </dgm:pt>
    <dgm:pt modelId="{5E1A9601-FC04-FB4F-9DE7-32A22732E6F1}" type="sibTrans" cxnId="{4B9C8196-90F8-F942-BB34-014F5C675F1D}">
      <dgm:prSet/>
      <dgm:spPr/>
      <dgm:t>
        <a:bodyPr/>
        <a:lstStyle/>
        <a:p>
          <a:endParaRPr lang="en-GB"/>
        </a:p>
      </dgm:t>
    </dgm:pt>
    <dgm:pt modelId="{33E36A88-2C03-874D-A358-28F0AC705DC6}">
      <dgm:prSet custT="1"/>
      <dgm:spPr>
        <a:solidFill>
          <a:schemeClr val="accent3">
            <a:lumMod val="40000"/>
            <a:lumOff val="60000"/>
          </a:schemeClr>
        </a:solidFill>
      </dgm:spPr>
      <dgm:t>
        <a:bodyPr/>
        <a:lstStyle/>
        <a:p>
          <a:endParaRPr lang="en-IE" sz="1400" b="0" i="0" baseline="0" dirty="0"/>
        </a:p>
      </dgm:t>
    </dgm:pt>
    <dgm:pt modelId="{62C30DF2-4C49-D040-A74A-206EF6EF6205}" type="sibTrans" cxnId="{55984FC5-8FB0-BE44-A33C-D5726B966DA4}">
      <dgm:prSet/>
      <dgm:spPr/>
      <dgm:t>
        <a:bodyPr/>
        <a:lstStyle/>
        <a:p>
          <a:endParaRPr lang="en-GB"/>
        </a:p>
      </dgm:t>
    </dgm:pt>
    <dgm:pt modelId="{96CF7835-1FB3-9A43-9590-8ECE4914441F}" type="parTrans" cxnId="{55984FC5-8FB0-BE44-A33C-D5726B966DA4}">
      <dgm:prSet/>
      <dgm:spPr/>
      <dgm:t>
        <a:bodyPr/>
        <a:lstStyle/>
        <a:p>
          <a:endParaRPr lang="en-GB"/>
        </a:p>
      </dgm:t>
    </dgm:pt>
    <dgm:pt modelId="{1EBC1EE9-D97A-684F-8E0B-7158DC703A4D}" type="pres">
      <dgm:prSet presAssocID="{E888558E-2BA1-B847-8FE7-5C9ECDEF28F5}" presName="Name0" presStyleCnt="0">
        <dgm:presLayoutVars>
          <dgm:dir/>
          <dgm:animLvl val="lvl"/>
          <dgm:resizeHandles val="exact"/>
        </dgm:presLayoutVars>
      </dgm:prSet>
      <dgm:spPr/>
    </dgm:pt>
    <dgm:pt modelId="{CABC3989-3218-434B-AB1E-C2BFD087BF04}" type="pres">
      <dgm:prSet presAssocID="{33E36A88-2C03-874D-A358-28F0AC705DC6}" presName="boxAndChildren" presStyleCnt="0"/>
      <dgm:spPr/>
    </dgm:pt>
    <dgm:pt modelId="{CEC04437-D61A-0341-B603-E3C257A71F7F}" type="pres">
      <dgm:prSet presAssocID="{33E36A88-2C03-874D-A358-28F0AC705DC6}" presName="parentTextBox" presStyleLbl="node1" presStyleIdx="0" presStyleCnt="1"/>
      <dgm:spPr/>
    </dgm:pt>
    <dgm:pt modelId="{BE936F25-9BD5-F34E-9485-FFBD6BADADA1}" type="pres">
      <dgm:prSet presAssocID="{33E36A88-2C03-874D-A358-28F0AC705DC6}" presName="entireBox" presStyleLbl="node1" presStyleIdx="0" presStyleCnt="1" custScaleY="138909" custLinFactNeighborY="-583"/>
      <dgm:spPr/>
    </dgm:pt>
    <dgm:pt modelId="{00599435-326B-9A41-B8D7-A676783BFB95}" type="pres">
      <dgm:prSet presAssocID="{33E36A88-2C03-874D-A358-28F0AC705DC6}" presName="descendantBox" presStyleCnt="0"/>
      <dgm:spPr/>
    </dgm:pt>
    <dgm:pt modelId="{0B8DB6C1-47D1-5D4D-A370-74AEBC44A55B}" type="pres">
      <dgm:prSet presAssocID="{1E940C7D-CBDC-2C49-852C-F0376AB679AF}" presName="childTextBox" presStyleLbl="fgAccFollowNode1" presStyleIdx="0" presStyleCnt="5" custScaleX="66987" custScaleY="303854" custLinFactNeighborY="-56819">
        <dgm:presLayoutVars>
          <dgm:bulletEnabled val="1"/>
        </dgm:presLayoutVars>
      </dgm:prSet>
      <dgm:spPr/>
    </dgm:pt>
    <dgm:pt modelId="{1D265888-D2B5-AC46-BAD3-C6A65B709C97}" type="pres">
      <dgm:prSet presAssocID="{664C73E7-D3F8-A24A-9055-9A483DF611B9}" presName="childTextBox" presStyleLbl="fgAccFollowNode1" presStyleIdx="1" presStyleCnt="5" custScaleY="301672" custLinFactNeighborY="-55903">
        <dgm:presLayoutVars>
          <dgm:bulletEnabled val="1"/>
        </dgm:presLayoutVars>
      </dgm:prSet>
      <dgm:spPr/>
    </dgm:pt>
    <dgm:pt modelId="{79C0FF30-1358-BD4A-9159-F6C40BC3ACE2}" type="pres">
      <dgm:prSet presAssocID="{17F74ABD-3D4D-364A-8FB0-3C5E2A6BAF34}" presName="childTextBox" presStyleLbl="fgAccFollowNode1" presStyleIdx="2" presStyleCnt="5" custScaleX="101120" custScaleY="314959" custLinFactNeighborY="-50411">
        <dgm:presLayoutVars>
          <dgm:bulletEnabled val="1"/>
        </dgm:presLayoutVars>
      </dgm:prSet>
      <dgm:spPr/>
    </dgm:pt>
    <dgm:pt modelId="{0B543646-36A7-874A-910F-F85423038E64}" type="pres">
      <dgm:prSet presAssocID="{254C2729-F9A4-354D-9AC8-59915B1C1790}" presName="childTextBox" presStyleLbl="fgAccFollowNode1" presStyleIdx="3" presStyleCnt="5" custScaleX="111380" custScaleY="302220" custLinFactNeighborY="-54327">
        <dgm:presLayoutVars>
          <dgm:bulletEnabled val="1"/>
        </dgm:presLayoutVars>
      </dgm:prSet>
      <dgm:spPr/>
    </dgm:pt>
    <dgm:pt modelId="{47DDC042-C894-9D44-9674-46317C9A4644}" type="pres">
      <dgm:prSet presAssocID="{0C36828C-26CE-0C4D-98F5-DC451455DBBB}" presName="childTextBox" presStyleLbl="fgAccFollowNode1" presStyleIdx="4" presStyleCnt="5" custScaleY="303813" custLinFactNeighborY="-52720">
        <dgm:presLayoutVars>
          <dgm:bulletEnabled val="1"/>
        </dgm:presLayoutVars>
      </dgm:prSet>
      <dgm:spPr/>
    </dgm:pt>
  </dgm:ptLst>
  <dgm:cxnLst>
    <dgm:cxn modelId="{67E22104-2FEE-3547-B4FC-432A11DA6304}" type="presOf" srcId="{0AA4FBA0-A3EC-DF4C-8A5F-C808CE09561A}" destId="{47DDC042-C894-9D44-9674-46317C9A4644}" srcOrd="0" destOrd="2" presId="urn:microsoft.com/office/officeart/2005/8/layout/process4"/>
    <dgm:cxn modelId="{ED9C5A19-F035-5743-960F-4DED1480FB2E}" srcId="{17F74ABD-3D4D-364A-8FB0-3C5E2A6BAF34}" destId="{BA70EC67-6851-984F-8081-64DACF7D9CC3}" srcOrd="3" destOrd="0" parTransId="{75E604F3-1EF1-694C-A6FC-985175A9C122}" sibTransId="{7D52BF8C-15A7-C441-9803-25AADA1E5CE9}"/>
    <dgm:cxn modelId="{3439131A-BE5D-7144-9B6C-4B75D5935786}" type="presOf" srcId="{809A7EED-D718-8043-B837-E858330E6861}" destId="{1D265888-D2B5-AC46-BAD3-C6A65B709C97}" srcOrd="0" destOrd="2" presId="urn:microsoft.com/office/officeart/2005/8/layout/process4"/>
    <dgm:cxn modelId="{2E1CC51D-B5B0-524B-979D-625F4CDC3F34}" srcId="{664C73E7-D3F8-A24A-9055-9A483DF611B9}" destId="{809A7EED-D718-8043-B837-E858330E6861}" srcOrd="1" destOrd="0" parTransId="{5A484055-BBC5-0F48-A83E-E0027532B597}" sibTransId="{7512951E-593B-7646-8B72-7C3C770B6353}"/>
    <dgm:cxn modelId="{9825C51E-C488-6548-9BF7-2103C0D6BCF2}" srcId="{33E36A88-2C03-874D-A358-28F0AC705DC6}" destId="{0C36828C-26CE-0C4D-98F5-DC451455DBBB}" srcOrd="4" destOrd="0" parTransId="{83876AB6-6A05-DC4B-916C-30C25470978D}" sibTransId="{D133EC7B-D21B-EF4C-A34A-6661BAE10222}"/>
    <dgm:cxn modelId="{AFF56C20-2E33-B842-AAB1-338ADF2DDFC0}" type="presOf" srcId="{6730B810-E4F9-A945-8D52-B0E94F98CD55}" destId="{79C0FF30-1358-BD4A-9159-F6C40BC3ACE2}" srcOrd="0" destOrd="5" presId="urn:microsoft.com/office/officeart/2005/8/layout/process4"/>
    <dgm:cxn modelId="{02875A33-D187-894E-9E79-5062AEA53E40}" type="presOf" srcId="{13F2C80E-2201-1D40-8044-0CC44655F127}" destId="{0B543646-36A7-874A-910F-F85423038E64}" srcOrd="0" destOrd="2" presId="urn:microsoft.com/office/officeart/2005/8/layout/process4"/>
    <dgm:cxn modelId="{DC04B53D-62BF-2E44-8B8B-A87D996B413C}" type="presOf" srcId="{9691E6C2-AA6E-4440-8BE4-71D6A419EDEC}" destId="{0B543646-36A7-874A-910F-F85423038E64}" srcOrd="0" destOrd="3" presId="urn:microsoft.com/office/officeart/2005/8/layout/process4"/>
    <dgm:cxn modelId="{A8CF6E45-EDBA-C24D-8D07-078594EC7615}" type="presOf" srcId="{5F1321A4-78FE-1944-AB46-1ADF68089337}" destId="{47DDC042-C894-9D44-9674-46317C9A4644}" srcOrd="0" destOrd="3" presId="urn:microsoft.com/office/officeart/2005/8/layout/process4"/>
    <dgm:cxn modelId="{BF9C2C47-50EA-6844-AE68-0BD26D1E3406}" type="presOf" srcId="{17F74ABD-3D4D-364A-8FB0-3C5E2A6BAF34}" destId="{79C0FF30-1358-BD4A-9159-F6C40BC3ACE2}" srcOrd="0" destOrd="0" presId="urn:microsoft.com/office/officeart/2005/8/layout/process4"/>
    <dgm:cxn modelId="{1C1DAB48-DAB2-3B42-9B9E-465700674DEC}" srcId="{33E36A88-2C03-874D-A358-28F0AC705DC6}" destId="{664C73E7-D3F8-A24A-9055-9A483DF611B9}" srcOrd="1" destOrd="0" parTransId="{F7AEB969-C9A6-524D-9383-9AC30E1CB468}" sibTransId="{CA239DA4-FACB-3247-B294-AFBAF366CCAF}"/>
    <dgm:cxn modelId="{B2E5DC6A-0BAA-E547-92D6-95FD1BA6F9C5}" type="presOf" srcId="{33E36A88-2C03-874D-A358-28F0AC705DC6}" destId="{BE936F25-9BD5-F34E-9485-FFBD6BADADA1}" srcOrd="1" destOrd="0" presId="urn:microsoft.com/office/officeart/2005/8/layout/process4"/>
    <dgm:cxn modelId="{6304354D-854F-224E-921B-E06158660056}" srcId="{17F74ABD-3D4D-364A-8FB0-3C5E2A6BAF34}" destId="{499A2AE4-855A-4147-9BA2-30FCE9A94F40}" srcOrd="0" destOrd="0" parTransId="{90535599-0918-0449-9C4C-BBE7948BD7DC}" sibTransId="{7274C07E-5454-954F-8A27-4F71012477BD}"/>
    <dgm:cxn modelId="{AA63FD59-A4D3-DF45-9D90-B5D9209A9FA4}" srcId="{664C73E7-D3F8-A24A-9055-9A483DF611B9}" destId="{F5DD1EB9-19FC-124A-98E5-5CC41D8FED46}" srcOrd="2" destOrd="0" parTransId="{AFB68F10-12AB-F940-8C86-99F6F7BF4F50}" sibTransId="{0B1938FA-3774-E643-8BC3-4C5A4828AF92}"/>
    <dgm:cxn modelId="{B734BD7F-B640-5744-AF2C-D227DD7434CB}" srcId="{33E36A88-2C03-874D-A358-28F0AC705DC6}" destId="{254C2729-F9A4-354D-9AC8-59915B1C1790}" srcOrd="3" destOrd="0" parTransId="{BABBBB5E-9945-804F-B450-251F3BFCCAB4}" sibTransId="{BD2A215D-1E95-7E47-8FDC-2504C02530DC}"/>
    <dgm:cxn modelId="{048ECB81-6FAC-BC4A-B924-1AF23CA50D0E}" type="presOf" srcId="{BA70EC67-6851-984F-8081-64DACF7D9CC3}" destId="{79C0FF30-1358-BD4A-9159-F6C40BC3ACE2}" srcOrd="0" destOrd="4" presId="urn:microsoft.com/office/officeart/2005/8/layout/process4"/>
    <dgm:cxn modelId="{66851B8A-23D9-794C-9E67-AB9ECA262D8C}" type="presOf" srcId="{1E940C7D-CBDC-2C49-852C-F0376AB679AF}" destId="{0B8DB6C1-47D1-5D4D-A370-74AEBC44A55B}" srcOrd="0" destOrd="0" presId="urn:microsoft.com/office/officeart/2005/8/layout/process4"/>
    <dgm:cxn modelId="{3829A38F-283E-8948-99F7-5992EB664EDD}" type="presOf" srcId="{62DB306F-DA2C-7446-8AD1-0976278A16F5}" destId="{79C0FF30-1358-BD4A-9159-F6C40BC3ACE2}" srcOrd="0" destOrd="3" presId="urn:microsoft.com/office/officeart/2005/8/layout/process4"/>
    <dgm:cxn modelId="{C0493C90-EC00-294F-8FC2-E7AFCD912041}" type="presOf" srcId="{403B7B3F-811F-0647-B92B-9749F4003A8D}" destId="{79C0FF30-1358-BD4A-9159-F6C40BC3ACE2}" srcOrd="0" destOrd="2" presId="urn:microsoft.com/office/officeart/2005/8/layout/process4"/>
    <dgm:cxn modelId="{4B9C8196-90F8-F942-BB34-014F5C675F1D}" srcId="{17F74ABD-3D4D-364A-8FB0-3C5E2A6BAF34}" destId="{6730B810-E4F9-A945-8D52-B0E94F98CD55}" srcOrd="4" destOrd="0" parTransId="{2D17445E-A313-9C44-906F-0DEF68181630}" sibTransId="{5E1A9601-FC04-FB4F-9DE7-32A22732E6F1}"/>
    <dgm:cxn modelId="{2C4DFF97-9546-BA48-A5B9-DE45D88AF400}" srcId="{664C73E7-D3F8-A24A-9055-9A483DF611B9}" destId="{7ADAA8E3-EB2B-9649-8D45-7C2C278C8308}" srcOrd="0" destOrd="0" parTransId="{1D6725B5-5139-514E-B35E-65E3BB27BDCB}" sibTransId="{AC188ED5-AD06-7646-9F2A-0E26862F4DB6}"/>
    <dgm:cxn modelId="{759AE89F-97BA-2741-ABDF-39759B67B423}" srcId="{33E36A88-2C03-874D-A358-28F0AC705DC6}" destId="{17F74ABD-3D4D-364A-8FB0-3C5E2A6BAF34}" srcOrd="2" destOrd="0" parTransId="{A2D28F3B-06C8-E545-A5C7-7992E1A99C3C}" sibTransId="{65FC61F5-0AC1-4D43-AB94-A6C4C23DF78A}"/>
    <dgm:cxn modelId="{732363A4-0471-474B-BACD-4308379FAF95}" type="presOf" srcId="{33E36A88-2C03-874D-A358-28F0AC705DC6}" destId="{CEC04437-D61A-0341-B603-E3C257A71F7F}" srcOrd="0" destOrd="0" presId="urn:microsoft.com/office/officeart/2005/8/layout/process4"/>
    <dgm:cxn modelId="{9C8755AE-2ACB-D84C-B31D-312F980177AF}" type="presOf" srcId="{254C2729-F9A4-354D-9AC8-59915B1C1790}" destId="{0B543646-36A7-874A-910F-F85423038E64}" srcOrd="0" destOrd="0" presId="urn:microsoft.com/office/officeart/2005/8/layout/process4"/>
    <dgm:cxn modelId="{2FD2DDB7-8C70-9C45-A04E-F71F9C5472A1}" srcId="{0C36828C-26CE-0C4D-98F5-DC451455DBBB}" destId="{3C83FFD3-C793-4D40-AEB2-278D87BFB508}" srcOrd="0" destOrd="0" parTransId="{F390FC5A-A7A0-704F-8EE4-D8E7243A3A22}" sibTransId="{2A04E57D-E02E-F749-9D51-0CB8E1A1D0CC}"/>
    <dgm:cxn modelId="{F768BAB9-F0B8-0141-88F4-B8C29211EF8E}" type="presOf" srcId="{716FA844-D759-E141-8295-32B44F7886DC}" destId="{0B543646-36A7-874A-910F-F85423038E64}" srcOrd="0" destOrd="1" presId="urn:microsoft.com/office/officeart/2005/8/layout/process4"/>
    <dgm:cxn modelId="{CBE833BD-7089-9C4F-BB4A-434C19AD01A3}" srcId="{254C2729-F9A4-354D-9AC8-59915B1C1790}" destId="{716FA844-D759-E141-8295-32B44F7886DC}" srcOrd="0" destOrd="0" parTransId="{44BCB22F-F01C-A74D-9BED-16F2F673B2F8}" sibTransId="{170FEAE8-EC39-2447-8C80-C21A596C0C21}"/>
    <dgm:cxn modelId="{B1443BBE-CBE5-F94F-B7B0-236E76AA6DC4}" type="presOf" srcId="{F5DD1EB9-19FC-124A-98E5-5CC41D8FED46}" destId="{1D265888-D2B5-AC46-BAD3-C6A65B709C97}" srcOrd="0" destOrd="3" presId="urn:microsoft.com/office/officeart/2005/8/layout/process4"/>
    <dgm:cxn modelId="{278BFEBF-FF89-CC44-BD05-657892868D99}" type="presOf" srcId="{7ADAA8E3-EB2B-9649-8D45-7C2C278C8308}" destId="{1D265888-D2B5-AC46-BAD3-C6A65B709C97}" srcOrd="0" destOrd="1" presId="urn:microsoft.com/office/officeart/2005/8/layout/process4"/>
    <dgm:cxn modelId="{55984FC5-8FB0-BE44-A33C-D5726B966DA4}" srcId="{E888558E-2BA1-B847-8FE7-5C9ECDEF28F5}" destId="{33E36A88-2C03-874D-A358-28F0AC705DC6}" srcOrd="0" destOrd="0" parTransId="{96CF7835-1FB3-9A43-9590-8ECE4914441F}" sibTransId="{62C30DF2-4C49-D040-A74A-206EF6EF6205}"/>
    <dgm:cxn modelId="{469216C7-00CF-664F-8593-6E0ECF1E0A28}" srcId="{254C2729-F9A4-354D-9AC8-59915B1C1790}" destId="{13F2C80E-2201-1D40-8044-0CC44655F127}" srcOrd="1" destOrd="0" parTransId="{D3405CF1-8097-5144-AE7C-B400E993FF32}" sibTransId="{5FEBE9DB-7F30-7048-86C1-34D44BC003D2}"/>
    <dgm:cxn modelId="{316A39D9-657E-F848-91D2-4F22ACEC6ACA}" type="presOf" srcId="{499A2AE4-855A-4147-9BA2-30FCE9A94F40}" destId="{79C0FF30-1358-BD4A-9159-F6C40BC3ACE2}" srcOrd="0" destOrd="1" presId="urn:microsoft.com/office/officeart/2005/8/layout/process4"/>
    <dgm:cxn modelId="{5E5607DE-E9F4-824B-A0A4-7F868197C3AA}" type="presOf" srcId="{E888558E-2BA1-B847-8FE7-5C9ECDEF28F5}" destId="{1EBC1EE9-D97A-684F-8E0B-7158DC703A4D}" srcOrd="0" destOrd="0" presId="urn:microsoft.com/office/officeart/2005/8/layout/process4"/>
    <dgm:cxn modelId="{8A50A3E1-0E8C-1D41-886E-EF6DCAB6C5FC}" srcId="{254C2729-F9A4-354D-9AC8-59915B1C1790}" destId="{9691E6C2-AA6E-4440-8BE4-71D6A419EDEC}" srcOrd="2" destOrd="0" parTransId="{2A64993A-34DD-A241-9C5E-2A4F8672A91A}" sibTransId="{45CDC7A4-601C-AA42-8B60-AF6060B0BE34}"/>
    <dgm:cxn modelId="{DB1B39E7-7761-7B44-87EC-EFBA2A203562}" srcId="{17F74ABD-3D4D-364A-8FB0-3C5E2A6BAF34}" destId="{62DB306F-DA2C-7446-8AD1-0976278A16F5}" srcOrd="2" destOrd="0" parTransId="{F46C8C55-A6EC-7446-972F-4A9C270758E3}" sibTransId="{1E564062-7645-AA41-B726-000805AC1D33}"/>
    <dgm:cxn modelId="{BBDD66E8-A025-334E-BBBD-CAE51AB4A763}" srcId="{33E36A88-2C03-874D-A358-28F0AC705DC6}" destId="{1E940C7D-CBDC-2C49-852C-F0376AB679AF}" srcOrd="0" destOrd="0" parTransId="{C05410E1-7DC2-9F4D-B7CB-CA9BC8B74B7B}" sibTransId="{7C57DD3D-712D-5946-8486-9FFF54545C21}"/>
    <dgm:cxn modelId="{B9C84BE8-9F36-1F4D-B3F3-E1686985C3CA}" type="presOf" srcId="{0C36828C-26CE-0C4D-98F5-DC451455DBBB}" destId="{47DDC042-C894-9D44-9674-46317C9A4644}" srcOrd="0" destOrd="0" presId="urn:microsoft.com/office/officeart/2005/8/layout/process4"/>
    <dgm:cxn modelId="{08DFC7E8-ADE4-0D49-B354-6D996EBA6FC9}" srcId="{0C36828C-26CE-0C4D-98F5-DC451455DBBB}" destId="{5F1321A4-78FE-1944-AB46-1ADF68089337}" srcOrd="2" destOrd="0" parTransId="{96682D6C-CEF8-1C4B-970D-A2FA98CE886A}" sibTransId="{7A873337-D9D3-9242-A55D-70C029D207AC}"/>
    <dgm:cxn modelId="{D47924EB-AE67-FF46-A812-37523B9327E3}" type="presOf" srcId="{3C83FFD3-C793-4D40-AEB2-278D87BFB508}" destId="{47DDC042-C894-9D44-9674-46317C9A4644}" srcOrd="0" destOrd="1" presId="urn:microsoft.com/office/officeart/2005/8/layout/process4"/>
    <dgm:cxn modelId="{0B0B7CF3-01AF-3B4D-A8B7-04CD97089B06}" srcId="{0C36828C-26CE-0C4D-98F5-DC451455DBBB}" destId="{0AA4FBA0-A3EC-DF4C-8A5F-C808CE09561A}" srcOrd="1" destOrd="0" parTransId="{9CBD37FC-A1D4-3447-BD74-C7DDA32BC9C7}" sibTransId="{1A26C6E8-37C4-054F-A5F8-15BC22AC54E7}"/>
    <dgm:cxn modelId="{7379A0F9-6384-0A4D-9D48-CF7720BB1B89}" srcId="{17F74ABD-3D4D-364A-8FB0-3C5E2A6BAF34}" destId="{403B7B3F-811F-0647-B92B-9749F4003A8D}" srcOrd="1" destOrd="0" parTransId="{5CC49F36-EA33-464C-8A77-4A9664F531B7}" sibTransId="{2B459DBE-0608-F74A-9137-BAA6FA4168F4}"/>
    <dgm:cxn modelId="{3E8F02FB-8813-FF41-BF0D-2FEA322699E1}" type="presOf" srcId="{664C73E7-D3F8-A24A-9055-9A483DF611B9}" destId="{1D265888-D2B5-AC46-BAD3-C6A65B709C97}" srcOrd="0" destOrd="0" presId="urn:microsoft.com/office/officeart/2005/8/layout/process4"/>
    <dgm:cxn modelId="{500DAFFC-CC7E-7A47-BC7A-9F9E0F1BCAFC}" type="presParOf" srcId="{1EBC1EE9-D97A-684F-8E0B-7158DC703A4D}" destId="{CABC3989-3218-434B-AB1E-C2BFD087BF04}" srcOrd="0" destOrd="0" presId="urn:microsoft.com/office/officeart/2005/8/layout/process4"/>
    <dgm:cxn modelId="{B1EC0DE8-DE1F-2B44-AAD1-EC93B19C0F55}" type="presParOf" srcId="{CABC3989-3218-434B-AB1E-C2BFD087BF04}" destId="{CEC04437-D61A-0341-B603-E3C257A71F7F}" srcOrd="0" destOrd="0" presId="urn:microsoft.com/office/officeart/2005/8/layout/process4"/>
    <dgm:cxn modelId="{9D13092B-6DEF-564A-9BDE-9C796BF513E3}" type="presParOf" srcId="{CABC3989-3218-434B-AB1E-C2BFD087BF04}" destId="{BE936F25-9BD5-F34E-9485-FFBD6BADADA1}" srcOrd="1" destOrd="0" presId="urn:microsoft.com/office/officeart/2005/8/layout/process4"/>
    <dgm:cxn modelId="{419D2CE2-4D1F-1441-BE21-EBF35A897EB7}" type="presParOf" srcId="{CABC3989-3218-434B-AB1E-C2BFD087BF04}" destId="{00599435-326B-9A41-B8D7-A676783BFB95}" srcOrd="2" destOrd="0" presId="urn:microsoft.com/office/officeart/2005/8/layout/process4"/>
    <dgm:cxn modelId="{6DD99C58-84E7-B84E-8E70-61AC43D28637}" type="presParOf" srcId="{00599435-326B-9A41-B8D7-A676783BFB95}" destId="{0B8DB6C1-47D1-5D4D-A370-74AEBC44A55B}" srcOrd="0" destOrd="0" presId="urn:microsoft.com/office/officeart/2005/8/layout/process4"/>
    <dgm:cxn modelId="{34EC3C7B-7DAC-8F42-A5FA-EA69CB2E9147}" type="presParOf" srcId="{00599435-326B-9A41-B8D7-A676783BFB95}" destId="{1D265888-D2B5-AC46-BAD3-C6A65B709C97}" srcOrd="1" destOrd="0" presId="urn:microsoft.com/office/officeart/2005/8/layout/process4"/>
    <dgm:cxn modelId="{C0252790-ADE2-CC49-85A2-F9C5C0211BB6}" type="presParOf" srcId="{00599435-326B-9A41-B8D7-A676783BFB95}" destId="{79C0FF30-1358-BD4A-9159-F6C40BC3ACE2}" srcOrd="2" destOrd="0" presId="urn:microsoft.com/office/officeart/2005/8/layout/process4"/>
    <dgm:cxn modelId="{055C6B29-65C2-8E46-B67F-A3A67CF94968}" type="presParOf" srcId="{00599435-326B-9A41-B8D7-A676783BFB95}" destId="{0B543646-36A7-874A-910F-F85423038E64}" srcOrd="3" destOrd="0" presId="urn:microsoft.com/office/officeart/2005/8/layout/process4"/>
    <dgm:cxn modelId="{7D7D7D66-8835-574F-A6A5-6D2C19B38842}" type="presParOf" srcId="{00599435-326B-9A41-B8D7-A676783BFB95}" destId="{47DDC042-C894-9D44-9674-46317C9A4644}" srcOrd="4"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55A0899-F30E-480C-A55A-B149953A89ED}"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867904BF-921B-41D3-9EE8-C55D7DDB348E}">
      <dgm:prSet custT="1"/>
      <dgm:spPr/>
      <dgm:t>
        <a:bodyPr/>
        <a:lstStyle/>
        <a:p>
          <a:pPr>
            <a:lnSpc>
              <a:spcPct val="100000"/>
            </a:lnSpc>
          </a:pPr>
          <a:r>
            <a:rPr lang="en-US" sz="1200" dirty="0">
              <a:latin typeface="Century Gothic" panose="020B0502020202020204" pitchFamily="34" charset="0"/>
            </a:rPr>
            <a:t>Not just about ovarian cysts… It is a </a:t>
          </a:r>
          <a:r>
            <a:rPr lang="en-IE" sz="1200" b="0" i="0" dirty="0">
              <a:latin typeface="Century Gothic" panose="020B0502020202020204" pitchFamily="34" charset="0"/>
            </a:rPr>
            <a:t>complex endocrine and metabolic disorder</a:t>
          </a:r>
        </a:p>
        <a:p>
          <a:pPr>
            <a:lnSpc>
              <a:spcPct val="100000"/>
            </a:lnSpc>
          </a:pPr>
          <a:r>
            <a:rPr lang="en-IE" sz="1200" b="0" i="0" dirty="0">
              <a:latin typeface="Century Gothic" panose="020B0502020202020204" pitchFamily="34" charset="0"/>
            </a:rPr>
            <a:t>Treatment will address not just fertility and periods, but also long-term metabolic health</a:t>
          </a:r>
          <a:endParaRPr lang="en-US" sz="1200" dirty="0">
            <a:latin typeface="Century Gothic" panose="020B0502020202020204" pitchFamily="34" charset="0"/>
          </a:endParaRPr>
        </a:p>
      </dgm:t>
    </dgm:pt>
    <dgm:pt modelId="{4DDA9670-FBD4-4163-8069-82CD4D6FB12C}" type="parTrans" cxnId="{213D5424-09CD-454D-86B8-D5CCF555C2FC}">
      <dgm:prSet/>
      <dgm:spPr/>
      <dgm:t>
        <a:bodyPr/>
        <a:lstStyle/>
        <a:p>
          <a:endParaRPr lang="en-US"/>
        </a:p>
      </dgm:t>
    </dgm:pt>
    <dgm:pt modelId="{7BB7FFB2-9BFD-40D1-AA75-07695EC2C01F}" type="sibTrans" cxnId="{213D5424-09CD-454D-86B8-D5CCF555C2FC}">
      <dgm:prSet/>
      <dgm:spPr/>
      <dgm:t>
        <a:bodyPr/>
        <a:lstStyle/>
        <a:p>
          <a:endParaRPr lang="en-US"/>
        </a:p>
      </dgm:t>
    </dgm:pt>
    <dgm:pt modelId="{226953DD-8808-4B67-B909-BB296CE72F8A}">
      <dgm:prSet custT="1"/>
      <dgm:spPr/>
      <dgm:t>
        <a:bodyPr/>
        <a:lstStyle/>
        <a:p>
          <a:pPr>
            <a:lnSpc>
              <a:spcPct val="100000"/>
            </a:lnSpc>
          </a:pPr>
          <a:r>
            <a:rPr lang="en-IE" sz="1200" b="0" i="0" dirty="0">
              <a:latin typeface="Century Gothic" panose="020B0502020202020204" pitchFamily="34" charset="0"/>
            </a:rPr>
            <a:t>Reduce stigma and confusion </a:t>
          </a:r>
        </a:p>
        <a:p>
          <a:pPr>
            <a:lnSpc>
              <a:spcPct val="100000"/>
            </a:lnSpc>
          </a:pPr>
          <a:r>
            <a:rPr lang="en-IE" sz="1200" b="0" i="0" dirty="0">
              <a:latin typeface="Century Gothic" panose="020B0502020202020204" pitchFamily="34" charset="0"/>
            </a:rPr>
            <a:t>Improve early recognition and treatment by helping patients and providers understand the full scope of the condition</a:t>
          </a:r>
        </a:p>
      </dgm:t>
    </dgm:pt>
    <dgm:pt modelId="{92120CC9-BE51-479F-A182-8A3C6D5AE1E1}" type="parTrans" cxnId="{6673FE92-90EB-4A92-AF75-1E076AF332B2}">
      <dgm:prSet/>
      <dgm:spPr/>
      <dgm:t>
        <a:bodyPr/>
        <a:lstStyle/>
        <a:p>
          <a:endParaRPr lang="en-US"/>
        </a:p>
      </dgm:t>
    </dgm:pt>
    <dgm:pt modelId="{3C806106-3A97-4F32-B7B3-1ADF6AB473F3}" type="sibTrans" cxnId="{6673FE92-90EB-4A92-AF75-1E076AF332B2}">
      <dgm:prSet/>
      <dgm:spPr/>
      <dgm:t>
        <a:bodyPr/>
        <a:lstStyle/>
        <a:p>
          <a:endParaRPr lang="en-US"/>
        </a:p>
      </dgm:t>
    </dgm:pt>
    <dgm:pt modelId="{D2909A3F-C01E-4B71-AA54-F157688A5D49}">
      <dgm:prSet custT="1"/>
      <dgm:spPr/>
      <dgm:t>
        <a:bodyPr/>
        <a:lstStyle/>
        <a:p>
          <a:pPr>
            <a:lnSpc>
              <a:spcPct val="100000"/>
            </a:lnSpc>
          </a:pPr>
          <a:r>
            <a:rPr lang="en-IE" sz="1200" b="0" i="0" dirty="0">
              <a:latin typeface="Century Gothic" panose="020B0502020202020204" pitchFamily="34" charset="0"/>
            </a:rPr>
            <a:t>What will</a:t>
          </a:r>
          <a:r>
            <a:rPr lang="en-IE" sz="1200" b="0" i="1" dirty="0">
              <a:latin typeface="Century Gothic" panose="020B0502020202020204" pitchFamily="34" charset="0"/>
            </a:rPr>
            <a:t> </a:t>
          </a:r>
          <a:r>
            <a:rPr lang="en-IE" sz="1200" b="0" i="0" dirty="0">
              <a:latin typeface="Century Gothic" panose="020B0502020202020204" pitchFamily="34" charset="0"/>
            </a:rPr>
            <a:t>change over time:</a:t>
          </a:r>
        </a:p>
        <a:p>
          <a:pPr>
            <a:lnSpc>
              <a:spcPct val="100000"/>
            </a:lnSpc>
            <a:buFont typeface="Arial" panose="020B0604020202020204" pitchFamily="34" charset="0"/>
            <a:buChar char="•"/>
          </a:pPr>
          <a:r>
            <a:rPr lang="en-IE" sz="1200" b="0" i="0" dirty="0">
              <a:latin typeface="Century Gothic" panose="020B0502020202020204" pitchFamily="34" charset="0"/>
            </a:rPr>
            <a:t>Greater emphasis on metabolic screening: focus on checking for CV risk factors</a:t>
          </a:r>
        </a:p>
        <a:p>
          <a:pPr>
            <a:lnSpc>
              <a:spcPct val="100000"/>
            </a:lnSpc>
            <a:buFont typeface="Arial" panose="020B0604020202020204" pitchFamily="34" charset="0"/>
            <a:buChar char="•"/>
          </a:pPr>
          <a:r>
            <a:rPr lang="en-IE" sz="1200" b="0" i="0" dirty="0">
              <a:latin typeface="Century Gothic" panose="020B0502020202020204" pitchFamily="34" charset="0"/>
            </a:rPr>
            <a:t>The new name may help providers recognize the condition sooner and start treatment earlier</a:t>
          </a:r>
        </a:p>
      </dgm:t>
    </dgm:pt>
    <dgm:pt modelId="{9419B09F-14EE-4367-A2B1-81971EB8B706}" type="parTrans" cxnId="{BB7D476C-7C95-4A2D-B50F-6F36F147E821}">
      <dgm:prSet/>
      <dgm:spPr/>
      <dgm:t>
        <a:bodyPr/>
        <a:lstStyle/>
        <a:p>
          <a:endParaRPr lang="en-US"/>
        </a:p>
      </dgm:t>
    </dgm:pt>
    <dgm:pt modelId="{7623E59A-AE68-453F-BCB8-61590BEEE640}" type="sibTrans" cxnId="{BB7D476C-7C95-4A2D-B50F-6F36F147E821}">
      <dgm:prSet/>
      <dgm:spPr/>
      <dgm:t>
        <a:bodyPr/>
        <a:lstStyle/>
        <a:p>
          <a:endParaRPr lang="en-US"/>
        </a:p>
      </dgm:t>
    </dgm:pt>
    <dgm:pt modelId="{069B26EE-6861-45DA-8B48-529FD34D1A82}" type="pres">
      <dgm:prSet presAssocID="{055A0899-F30E-480C-A55A-B149953A89ED}" presName="root" presStyleCnt="0">
        <dgm:presLayoutVars>
          <dgm:dir/>
          <dgm:resizeHandles val="exact"/>
        </dgm:presLayoutVars>
      </dgm:prSet>
      <dgm:spPr/>
    </dgm:pt>
    <dgm:pt modelId="{1FB6AD61-B8DA-4C9E-A1FE-ADB4FBF85389}" type="pres">
      <dgm:prSet presAssocID="{867904BF-921B-41D3-9EE8-C55D7DDB348E}" presName="compNode" presStyleCnt="0"/>
      <dgm:spPr/>
    </dgm:pt>
    <dgm:pt modelId="{B79F04B9-3415-4CA7-B91B-7422F3EE05A0}" type="pres">
      <dgm:prSet presAssocID="{867904BF-921B-41D3-9EE8-C55D7DDB348E}" presName="bgRect" presStyleLbl="bgShp" presStyleIdx="0" presStyleCnt="3" custScaleY="118046" custLinFactNeighborX="57" custLinFactNeighborY="-22457"/>
      <dgm:spPr/>
    </dgm:pt>
    <dgm:pt modelId="{9E4409DC-8CE0-4E72-AE28-392D6A7CECB9}" type="pres">
      <dgm:prSet presAssocID="{867904BF-921B-41D3-9EE8-C55D7DDB348E}" presName="iconRect" presStyleLbl="node1" presStyleIdx="0" presStyleCnt="3" custLinFactNeighborY="-34819"/>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Skeleton with solid fill"/>
        </a:ext>
      </dgm:extLst>
    </dgm:pt>
    <dgm:pt modelId="{15025FD3-5C64-4F88-95D4-42D12C26D937}" type="pres">
      <dgm:prSet presAssocID="{867904BF-921B-41D3-9EE8-C55D7DDB348E}" presName="spaceRect" presStyleCnt="0"/>
      <dgm:spPr/>
    </dgm:pt>
    <dgm:pt modelId="{B29045F5-73F0-40CE-8C69-26AA4F71C627}" type="pres">
      <dgm:prSet presAssocID="{867904BF-921B-41D3-9EE8-C55D7DDB348E}" presName="parTx" presStyleLbl="revTx" presStyleIdx="0" presStyleCnt="3" custScaleY="155758" custLinFactNeighborX="-2061" custLinFactNeighborY="-22363">
        <dgm:presLayoutVars>
          <dgm:chMax val="0"/>
          <dgm:chPref val="0"/>
        </dgm:presLayoutVars>
      </dgm:prSet>
      <dgm:spPr/>
    </dgm:pt>
    <dgm:pt modelId="{39B7834F-BA91-43BB-BEA0-7B4694CC3108}" type="pres">
      <dgm:prSet presAssocID="{7BB7FFB2-9BFD-40D1-AA75-07695EC2C01F}" presName="sibTrans" presStyleCnt="0"/>
      <dgm:spPr/>
    </dgm:pt>
    <dgm:pt modelId="{95629E9D-7840-4DBB-80FD-DEE830903CDA}" type="pres">
      <dgm:prSet presAssocID="{226953DD-8808-4B67-B909-BB296CE72F8A}" presName="compNode" presStyleCnt="0"/>
      <dgm:spPr/>
    </dgm:pt>
    <dgm:pt modelId="{33D3B19A-6B83-47D5-B615-C12C9C5422F4}" type="pres">
      <dgm:prSet presAssocID="{226953DD-8808-4B67-B909-BB296CE72F8A}" presName="bgRect" presStyleLbl="bgShp" presStyleIdx="1" presStyleCnt="3" custScaleY="118372" custLinFactNeighborX="1327" custLinFactNeighborY="-25069"/>
      <dgm:spPr/>
    </dgm:pt>
    <dgm:pt modelId="{2910D043-0C2C-4159-AA84-D13AC84D9F68}" type="pres">
      <dgm:prSet presAssocID="{226953DD-8808-4B67-B909-BB296CE72F8A}" presName="iconRect" presStyleLbl="node1" presStyleIdx="1" presStyleCnt="3" custLinFactNeighborY="-34819"/>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usiness Growth"/>
        </a:ext>
      </dgm:extLst>
    </dgm:pt>
    <dgm:pt modelId="{E0C3C247-0BA1-43F6-85D9-0612AE4EC9BC}" type="pres">
      <dgm:prSet presAssocID="{226953DD-8808-4B67-B909-BB296CE72F8A}" presName="spaceRect" presStyleCnt="0"/>
      <dgm:spPr/>
    </dgm:pt>
    <dgm:pt modelId="{4583D4DA-EF88-4B6B-A8C7-7AD9978F1F5B}" type="pres">
      <dgm:prSet presAssocID="{226953DD-8808-4B67-B909-BB296CE72F8A}" presName="parTx" presStyleLbl="revTx" presStyleIdx="1" presStyleCnt="3" custScaleY="90347" custLinFactNeighborX="-2212" custLinFactNeighborY="-20833">
        <dgm:presLayoutVars>
          <dgm:chMax val="0"/>
          <dgm:chPref val="0"/>
        </dgm:presLayoutVars>
      </dgm:prSet>
      <dgm:spPr/>
    </dgm:pt>
    <dgm:pt modelId="{3547D5EC-7C3B-4074-9767-FF3C8A84CB4B}" type="pres">
      <dgm:prSet presAssocID="{3C806106-3A97-4F32-B7B3-1ADF6AB473F3}" presName="sibTrans" presStyleCnt="0"/>
      <dgm:spPr/>
    </dgm:pt>
    <dgm:pt modelId="{C0E38503-65A7-48D7-A702-8E03C6B3502B}" type="pres">
      <dgm:prSet presAssocID="{D2909A3F-C01E-4B71-AA54-F157688A5D49}" presName="compNode" presStyleCnt="0"/>
      <dgm:spPr/>
    </dgm:pt>
    <dgm:pt modelId="{17E3E142-1BBC-4DF6-90DE-7AC97C67F285}" type="pres">
      <dgm:prSet presAssocID="{D2909A3F-C01E-4B71-AA54-F157688A5D49}" presName="bgRect" presStyleLbl="bgShp" presStyleIdx="2" presStyleCnt="3" custScaleY="115325" custLinFactNeighborX="663" custLinFactNeighborY="-32619"/>
      <dgm:spPr/>
    </dgm:pt>
    <dgm:pt modelId="{68974AA7-20E3-440B-B43C-F94FC811A1E4}" type="pres">
      <dgm:prSet presAssocID="{D2909A3F-C01E-4B71-AA54-F157688A5D49}" presName="iconRect" presStyleLbl="node1" presStyleIdx="2" presStyleCnt="3" custLinFactNeighborX="-9707" custLinFactNeighborY="-50070"/>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tethoscope"/>
        </a:ext>
      </dgm:extLst>
    </dgm:pt>
    <dgm:pt modelId="{F441F2BB-4A50-46CB-BBAF-655735D8EAB9}" type="pres">
      <dgm:prSet presAssocID="{D2909A3F-C01E-4B71-AA54-F157688A5D49}" presName="spaceRect" presStyleCnt="0"/>
      <dgm:spPr/>
    </dgm:pt>
    <dgm:pt modelId="{B10A359D-DF66-4837-B3B7-C6030D12B6A0}" type="pres">
      <dgm:prSet presAssocID="{D2909A3F-C01E-4B71-AA54-F157688A5D49}" presName="parTx" presStyleLbl="revTx" presStyleIdx="2" presStyleCnt="3" custScaleX="106607" custScaleY="154445" custLinFactNeighborY="-33462">
        <dgm:presLayoutVars>
          <dgm:chMax val="0"/>
          <dgm:chPref val="0"/>
        </dgm:presLayoutVars>
      </dgm:prSet>
      <dgm:spPr/>
    </dgm:pt>
  </dgm:ptLst>
  <dgm:cxnLst>
    <dgm:cxn modelId="{213D5424-09CD-454D-86B8-D5CCF555C2FC}" srcId="{055A0899-F30E-480C-A55A-B149953A89ED}" destId="{867904BF-921B-41D3-9EE8-C55D7DDB348E}" srcOrd="0" destOrd="0" parTransId="{4DDA9670-FBD4-4163-8069-82CD4D6FB12C}" sibTransId="{7BB7FFB2-9BFD-40D1-AA75-07695EC2C01F}"/>
    <dgm:cxn modelId="{BB7D476C-7C95-4A2D-B50F-6F36F147E821}" srcId="{055A0899-F30E-480C-A55A-B149953A89ED}" destId="{D2909A3F-C01E-4B71-AA54-F157688A5D49}" srcOrd="2" destOrd="0" parTransId="{9419B09F-14EE-4367-A2B1-81971EB8B706}" sibTransId="{7623E59A-AE68-453F-BCB8-61590BEEE640}"/>
    <dgm:cxn modelId="{6673FE92-90EB-4A92-AF75-1E076AF332B2}" srcId="{055A0899-F30E-480C-A55A-B149953A89ED}" destId="{226953DD-8808-4B67-B909-BB296CE72F8A}" srcOrd="1" destOrd="0" parTransId="{92120CC9-BE51-479F-A182-8A3C6D5AE1E1}" sibTransId="{3C806106-3A97-4F32-B7B3-1ADF6AB473F3}"/>
    <dgm:cxn modelId="{32BCF2CD-9DBD-6A4D-A7BA-71493152D2A8}" type="presOf" srcId="{226953DD-8808-4B67-B909-BB296CE72F8A}" destId="{4583D4DA-EF88-4B6B-A8C7-7AD9978F1F5B}" srcOrd="0" destOrd="0" presId="urn:microsoft.com/office/officeart/2018/2/layout/IconVerticalSolidList"/>
    <dgm:cxn modelId="{813ACED1-4C5C-CD4E-8709-D9CE5E229411}" type="presOf" srcId="{055A0899-F30E-480C-A55A-B149953A89ED}" destId="{069B26EE-6861-45DA-8B48-529FD34D1A82}" srcOrd="0" destOrd="0" presId="urn:microsoft.com/office/officeart/2018/2/layout/IconVerticalSolidList"/>
    <dgm:cxn modelId="{75948BD9-DEC2-BA4B-B5B1-AF6A11748190}" type="presOf" srcId="{867904BF-921B-41D3-9EE8-C55D7DDB348E}" destId="{B29045F5-73F0-40CE-8C69-26AA4F71C627}" srcOrd="0" destOrd="0" presId="urn:microsoft.com/office/officeart/2018/2/layout/IconVerticalSolidList"/>
    <dgm:cxn modelId="{395A9EF7-D3E9-2A4D-9248-4D2BC4FECDED}" type="presOf" srcId="{D2909A3F-C01E-4B71-AA54-F157688A5D49}" destId="{B10A359D-DF66-4837-B3B7-C6030D12B6A0}" srcOrd="0" destOrd="0" presId="urn:microsoft.com/office/officeart/2018/2/layout/IconVerticalSolidList"/>
    <dgm:cxn modelId="{F7DC395E-6103-4141-995B-675A455823A2}" type="presParOf" srcId="{069B26EE-6861-45DA-8B48-529FD34D1A82}" destId="{1FB6AD61-B8DA-4C9E-A1FE-ADB4FBF85389}" srcOrd="0" destOrd="0" presId="urn:microsoft.com/office/officeart/2018/2/layout/IconVerticalSolidList"/>
    <dgm:cxn modelId="{41605D58-6A66-834B-92F4-00029B6184C0}" type="presParOf" srcId="{1FB6AD61-B8DA-4C9E-A1FE-ADB4FBF85389}" destId="{B79F04B9-3415-4CA7-B91B-7422F3EE05A0}" srcOrd="0" destOrd="0" presId="urn:microsoft.com/office/officeart/2018/2/layout/IconVerticalSolidList"/>
    <dgm:cxn modelId="{80304762-6313-F249-B95E-63603DA0047C}" type="presParOf" srcId="{1FB6AD61-B8DA-4C9E-A1FE-ADB4FBF85389}" destId="{9E4409DC-8CE0-4E72-AE28-392D6A7CECB9}" srcOrd="1" destOrd="0" presId="urn:microsoft.com/office/officeart/2018/2/layout/IconVerticalSolidList"/>
    <dgm:cxn modelId="{5156A3D3-B37C-AD4E-B308-33243795DBD5}" type="presParOf" srcId="{1FB6AD61-B8DA-4C9E-A1FE-ADB4FBF85389}" destId="{15025FD3-5C64-4F88-95D4-42D12C26D937}" srcOrd="2" destOrd="0" presId="urn:microsoft.com/office/officeart/2018/2/layout/IconVerticalSolidList"/>
    <dgm:cxn modelId="{6A139517-081C-EA41-9CEB-859B28AD2586}" type="presParOf" srcId="{1FB6AD61-B8DA-4C9E-A1FE-ADB4FBF85389}" destId="{B29045F5-73F0-40CE-8C69-26AA4F71C627}" srcOrd="3" destOrd="0" presId="urn:microsoft.com/office/officeart/2018/2/layout/IconVerticalSolidList"/>
    <dgm:cxn modelId="{69544A6D-338A-2B43-A9EF-09285CDFA46E}" type="presParOf" srcId="{069B26EE-6861-45DA-8B48-529FD34D1A82}" destId="{39B7834F-BA91-43BB-BEA0-7B4694CC3108}" srcOrd="1" destOrd="0" presId="urn:microsoft.com/office/officeart/2018/2/layout/IconVerticalSolidList"/>
    <dgm:cxn modelId="{746F15EA-22B0-8B48-9892-F5619CA6C2F5}" type="presParOf" srcId="{069B26EE-6861-45DA-8B48-529FD34D1A82}" destId="{95629E9D-7840-4DBB-80FD-DEE830903CDA}" srcOrd="2" destOrd="0" presId="urn:microsoft.com/office/officeart/2018/2/layout/IconVerticalSolidList"/>
    <dgm:cxn modelId="{D4872C46-03AD-DD4D-A89C-C1BC3500330C}" type="presParOf" srcId="{95629E9D-7840-4DBB-80FD-DEE830903CDA}" destId="{33D3B19A-6B83-47D5-B615-C12C9C5422F4}" srcOrd="0" destOrd="0" presId="urn:microsoft.com/office/officeart/2018/2/layout/IconVerticalSolidList"/>
    <dgm:cxn modelId="{C7EB6822-6C67-D945-8890-E4A9CEC6B368}" type="presParOf" srcId="{95629E9D-7840-4DBB-80FD-DEE830903CDA}" destId="{2910D043-0C2C-4159-AA84-D13AC84D9F68}" srcOrd="1" destOrd="0" presId="urn:microsoft.com/office/officeart/2018/2/layout/IconVerticalSolidList"/>
    <dgm:cxn modelId="{2A257A2C-DDCE-174F-8FC4-AD143BE98BEC}" type="presParOf" srcId="{95629E9D-7840-4DBB-80FD-DEE830903CDA}" destId="{E0C3C247-0BA1-43F6-85D9-0612AE4EC9BC}" srcOrd="2" destOrd="0" presId="urn:microsoft.com/office/officeart/2018/2/layout/IconVerticalSolidList"/>
    <dgm:cxn modelId="{937992D2-47DE-6348-9D89-0A8B7CC7379E}" type="presParOf" srcId="{95629E9D-7840-4DBB-80FD-DEE830903CDA}" destId="{4583D4DA-EF88-4B6B-A8C7-7AD9978F1F5B}" srcOrd="3" destOrd="0" presId="urn:microsoft.com/office/officeart/2018/2/layout/IconVerticalSolidList"/>
    <dgm:cxn modelId="{88C630D8-4FC1-A140-AA92-A7699D133D1E}" type="presParOf" srcId="{069B26EE-6861-45DA-8B48-529FD34D1A82}" destId="{3547D5EC-7C3B-4074-9767-FF3C8A84CB4B}" srcOrd="3" destOrd="0" presId="urn:microsoft.com/office/officeart/2018/2/layout/IconVerticalSolidList"/>
    <dgm:cxn modelId="{507A246F-E2F3-C747-941D-FA98440AE93E}" type="presParOf" srcId="{069B26EE-6861-45DA-8B48-529FD34D1A82}" destId="{C0E38503-65A7-48D7-A702-8E03C6B3502B}" srcOrd="4" destOrd="0" presId="urn:microsoft.com/office/officeart/2018/2/layout/IconVerticalSolidList"/>
    <dgm:cxn modelId="{54F56694-2375-1941-B4C3-B175A482E29D}" type="presParOf" srcId="{C0E38503-65A7-48D7-A702-8E03C6B3502B}" destId="{17E3E142-1BBC-4DF6-90DE-7AC97C67F285}" srcOrd="0" destOrd="0" presId="urn:microsoft.com/office/officeart/2018/2/layout/IconVerticalSolidList"/>
    <dgm:cxn modelId="{19FA4AAC-44B4-5748-9254-9CD60F1069D3}" type="presParOf" srcId="{C0E38503-65A7-48D7-A702-8E03C6B3502B}" destId="{68974AA7-20E3-440B-B43C-F94FC811A1E4}" srcOrd="1" destOrd="0" presId="urn:microsoft.com/office/officeart/2018/2/layout/IconVerticalSolidList"/>
    <dgm:cxn modelId="{81579541-789B-5442-84E4-137ACBEE42DF}" type="presParOf" srcId="{C0E38503-65A7-48D7-A702-8E03C6B3502B}" destId="{F441F2BB-4A50-46CB-BBAF-655735D8EAB9}" srcOrd="2" destOrd="0" presId="urn:microsoft.com/office/officeart/2018/2/layout/IconVerticalSolidList"/>
    <dgm:cxn modelId="{D5F86318-BF21-5D4B-A379-C67878A1A8E9}" type="presParOf" srcId="{C0E38503-65A7-48D7-A702-8E03C6B3502B}" destId="{B10A359D-DF66-4837-B3B7-C6030D12B6A0}"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E88B22-2819-B945-AA98-998C67E37A99}">
      <dsp:nvSpPr>
        <dsp:cNvPr id="0" name=""/>
        <dsp:cNvSpPr/>
      </dsp:nvSpPr>
      <dsp:spPr>
        <a:xfrm>
          <a:off x="2258079" y="1364908"/>
          <a:ext cx="1219200" cy="1219200"/>
        </a:xfrm>
        <a:prstGeom prst="ellipse">
          <a:avLst/>
        </a:prstGeom>
        <a:solidFill>
          <a:schemeClr val="accent3">
            <a:lumMod val="75000"/>
          </a:schemeClr>
        </a:solidFill>
        <a:ln w="25400" cap="flat" cmpd="sng" algn="ctr">
          <a:solidFill>
            <a:schemeClr val="accent6">
              <a:lumMod val="60000"/>
              <a:lumOff val="4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GB" sz="2000" kern="1200" dirty="0">
              <a:latin typeface="Century Gothic" panose="020B0502020202020204" pitchFamily="34" charset="0"/>
            </a:rPr>
            <a:t>PMOS</a:t>
          </a:r>
        </a:p>
      </dsp:txBody>
      <dsp:txXfrm>
        <a:off x="2436627" y="1543456"/>
        <a:ext cx="862104" cy="862104"/>
      </dsp:txXfrm>
    </dsp:sp>
    <dsp:sp modelId="{96E42831-D46A-DD4E-A5A8-84EE20DA3383}">
      <dsp:nvSpPr>
        <dsp:cNvPr id="0" name=""/>
        <dsp:cNvSpPr/>
      </dsp:nvSpPr>
      <dsp:spPr>
        <a:xfrm rot="16200000">
          <a:off x="2724338" y="1221567"/>
          <a:ext cx="286681" cy="0"/>
        </a:xfrm>
        <a:custGeom>
          <a:avLst/>
          <a:gdLst/>
          <a:ahLst/>
          <a:cxnLst/>
          <a:rect l="0" t="0" r="0" b="0"/>
          <a:pathLst>
            <a:path>
              <a:moveTo>
                <a:pt x="0" y="0"/>
              </a:moveTo>
              <a:lnTo>
                <a:pt x="286681"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5D26D94-1524-3B42-BADF-999A355DC76D}">
      <dsp:nvSpPr>
        <dsp:cNvPr id="0" name=""/>
        <dsp:cNvSpPr/>
      </dsp:nvSpPr>
      <dsp:spPr>
        <a:xfrm>
          <a:off x="1717032" y="45179"/>
          <a:ext cx="2301293" cy="1033047"/>
        </a:xfrm>
        <a:prstGeom prst="roundRect">
          <a:avLst/>
        </a:prstGeom>
        <a:solidFill>
          <a:schemeClr val="accent1">
            <a:hueOff val="0"/>
            <a:satOff val="0"/>
            <a:lumOff val="0"/>
            <a:alphaOff val="0"/>
          </a:schemeClr>
        </a:solidFill>
        <a:ln w="25400" cap="flat" cmpd="sng" algn="ctr">
          <a:solidFill>
            <a:schemeClr val="accent6">
              <a:lumMod val="60000"/>
              <a:lumOff val="4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n-GB" sz="1800" kern="1200" dirty="0">
              <a:latin typeface="Century Gothic" panose="020B0502020202020204" pitchFamily="34" charset="0"/>
            </a:rPr>
            <a:t>Genetics</a:t>
          </a:r>
        </a:p>
        <a:p>
          <a:pPr marL="0" lvl="0" indent="0" algn="ctr" defTabSz="800100">
            <a:lnSpc>
              <a:spcPct val="90000"/>
            </a:lnSpc>
            <a:spcBef>
              <a:spcPct val="0"/>
            </a:spcBef>
            <a:spcAft>
              <a:spcPct val="35000"/>
            </a:spcAft>
            <a:buNone/>
          </a:pPr>
          <a:r>
            <a:rPr lang="en-GB" sz="1800" kern="1200" dirty="0">
              <a:latin typeface="Century Gothic" panose="020B0502020202020204" pitchFamily="34" charset="0"/>
            </a:rPr>
            <a:t>Family History</a:t>
          </a:r>
        </a:p>
      </dsp:txBody>
      <dsp:txXfrm>
        <a:off x="1767461" y="95608"/>
        <a:ext cx="2200435" cy="932189"/>
      </dsp:txXfrm>
    </dsp:sp>
    <dsp:sp modelId="{62797697-A32C-9340-A981-3BB40119FAB3}">
      <dsp:nvSpPr>
        <dsp:cNvPr id="0" name=""/>
        <dsp:cNvSpPr/>
      </dsp:nvSpPr>
      <dsp:spPr>
        <a:xfrm rot="2406096">
          <a:off x="3430788" y="2615250"/>
          <a:ext cx="395507" cy="0"/>
        </a:xfrm>
        <a:custGeom>
          <a:avLst/>
          <a:gdLst/>
          <a:ahLst/>
          <a:cxnLst/>
          <a:rect l="0" t="0" r="0" b="0"/>
          <a:pathLst>
            <a:path>
              <a:moveTo>
                <a:pt x="0" y="0"/>
              </a:moveTo>
              <a:lnTo>
                <a:pt x="395507"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438EBF7-1F48-1E4F-8AF9-98F9DE5E53F0}">
      <dsp:nvSpPr>
        <dsp:cNvPr id="0" name=""/>
        <dsp:cNvSpPr/>
      </dsp:nvSpPr>
      <dsp:spPr>
        <a:xfrm>
          <a:off x="3000771" y="2742632"/>
          <a:ext cx="3095228" cy="1294484"/>
        </a:xfrm>
        <a:prstGeom prst="roundRect">
          <a:avLst/>
        </a:prstGeom>
        <a:solidFill>
          <a:schemeClr val="accent1">
            <a:hueOff val="0"/>
            <a:satOff val="0"/>
            <a:lumOff val="0"/>
            <a:alphaOff val="0"/>
          </a:schemeClr>
        </a:solidFill>
        <a:ln w="25400" cap="flat" cmpd="sng" algn="ctr">
          <a:solidFill>
            <a:schemeClr val="accent6">
              <a:lumMod val="60000"/>
              <a:lumOff val="4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622300">
            <a:lnSpc>
              <a:spcPct val="90000"/>
            </a:lnSpc>
            <a:spcBef>
              <a:spcPct val="0"/>
            </a:spcBef>
            <a:spcAft>
              <a:spcPct val="35000"/>
            </a:spcAft>
            <a:buNone/>
          </a:pPr>
          <a:r>
            <a:rPr lang="en-GB" sz="1400" kern="1200" dirty="0">
              <a:latin typeface="Century Gothic" panose="020B0502020202020204" pitchFamily="34" charset="0"/>
            </a:rPr>
            <a:t>Lifestyle / Stress</a:t>
          </a:r>
        </a:p>
        <a:p>
          <a:pPr marL="0" lvl="0" indent="0" algn="ctr" defTabSz="622300">
            <a:lnSpc>
              <a:spcPct val="90000"/>
            </a:lnSpc>
            <a:spcBef>
              <a:spcPct val="0"/>
            </a:spcBef>
            <a:spcAft>
              <a:spcPct val="35000"/>
            </a:spcAft>
            <a:buNone/>
          </a:pPr>
          <a:r>
            <a:rPr lang="en-GB" sz="1400" kern="1200" dirty="0">
              <a:latin typeface="Century Gothic" panose="020B0502020202020204" pitchFamily="34" charset="0"/>
            </a:rPr>
            <a:t>Diet / Inactivity</a:t>
          </a:r>
        </a:p>
        <a:p>
          <a:pPr marL="0" lvl="0" indent="0" algn="ctr" defTabSz="622300">
            <a:lnSpc>
              <a:spcPct val="90000"/>
            </a:lnSpc>
            <a:spcBef>
              <a:spcPct val="0"/>
            </a:spcBef>
            <a:spcAft>
              <a:spcPct val="35000"/>
            </a:spcAft>
            <a:buNone/>
          </a:pPr>
          <a:r>
            <a:rPr lang="en-GB" sz="1400" kern="1200" dirty="0">
              <a:latin typeface="Century Gothic" panose="020B0502020202020204" pitchFamily="34" charset="0"/>
            </a:rPr>
            <a:t>Environment </a:t>
          </a:r>
        </a:p>
        <a:p>
          <a:pPr marL="0" lvl="0" indent="0" algn="ctr" defTabSz="622300">
            <a:lnSpc>
              <a:spcPct val="90000"/>
            </a:lnSpc>
            <a:spcBef>
              <a:spcPct val="0"/>
            </a:spcBef>
            <a:spcAft>
              <a:spcPct val="35000"/>
            </a:spcAft>
            <a:buNone/>
          </a:pPr>
          <a:r>
            <a:rPr lang="en-GB" sz="1400" kern="1200" dirty="0">
              <a:latin typeface="Century Gothic" panose="020B0502020202020204" pitchFamily="34" charset="0"/>
            </a:rPr>
            <a:t>Endocrine disrupting chemicals </a:t>
          </a:r>
        </a:p>
      </dsp:txBody>
      <dsp:txXfrm>
        <a:off x="3063963" y="2805824"/>
        <a:ext cx="2968844" cy="1168100"/>
      </dsp:txXfrm>
    </dsp:sp>
    <dsp:sp modelId="{6F9CEBEC-A792-7C41-AE84-3627EA452326}">
      <dsp:nvSpPr>
        <dsp:cNvPr id="0" name=""/>
        <dsp:cNvSpPr/>
      </dsp:nvSpPr>
      <dsp:spPr>
        <a:xfrm rot="8297022">
          <a:off x="1911081" y="2650168"/>
          <a:ext cx="397374" cy="0"/>
        </a:xfrm>
        <a:custGeom>
          <a:avLst/>
          <a:gdLst/>
          <a:ahLst/>
          <a:cxnLst/>
          <a:rect l="0" t="0" r="0" b="0"/>
          <a:pathLst>
            <a:path>
              <a:moveTo>
                <a:pt x="0" y="0"/>
              </a:moveTo>
              <a:lnTo>
                <a:pt x="397374"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B6A1539-B55E-444B-B21A-CBDE77D3083F}">
      <dsp:nvSpPr>
        <dsp:cNvPr id="0" name=""/>
        <dsp:cNvSpPr/>
      </dsp:nvSpPr>
      <dsp:spPr>
        <a:xfrm>
          <a:off x="58404" y="2782383"/>
          <a:ext cx="2373945" cy="1276742"/>
        </a:xfrm>
        <a:prstGeom prst="roundRect">
          <a:avLst/>
        </a:prstGeom>
        <a:solidFill>
          <a:schemeClr val="accent1">
            <a:hueOff val="0"/>
            <a:satOff val="0"/>
            <a:lumOff val="0"/>
            <a:alphaOff val="0"/>
          </a:schemeClr>
        </a:solidFill>
        <a:ln w="25400" cap="flat" cmpd="sng" algn="ctr">
          <a:solidFill>
            <a:schemeClr val="accent6">
              <a:lumMod val="60000"/>
              <a:lumOff val="4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n-GB" sz="1800" kern="1200" dirty="0">
              <a:latin typeface="Century Gothic" panose="020B0502020202020204" pitchFamily="34" charset="0"/>
            </a:rPr>
            <a:t>Neuroendocrine</a:t>
          </a:r>
        </a:p>
        <a:p>
          <a:pPr marL="0" lvl="0" indent="0" algn="ctr" defTabSz="800100">
            <a:lnSpc>
              <a:spcPct val="90000"/>
            </a:lnSpc>
            <a:spcBef>
              <a:spcPct val="0"/>
            </a:spcBef>
            <a:spcAft>
              <a:spcPct val="35000"/>
            </a:spcAft>
            <a:buNone/>
          </a:pPr>
          <a:r>
            <a:rPr lang="en-GB" sz="1800" kern="1200" dirty="0">
              <a:latin typeface="Century Gothic" panose="020B0502020202020204" pitchFamily="34" charset="0"/>
            </a:rPr>
            <a:t>Insulin Resistance</a:t>
          </a:r>
        </a:p>
        <a:p>
          <a:pPr marL="0" lvl="0" indent="0" algn="ctr" defTabSz="800100">
            <a:lnSpc>
              <a:spcPct val="90000"/>
            </a:lnSpc>
            <a:spcBef>
              <a:spcPct val="0"/>
            </a:spcBef>
            <a:spcAft>
              <a:spcPct val="35000"/>
            </a:spcAft>
            <a:buNone/>
          </a:pPr>
          <a:r>
            <a:rPr lang="en-GB" sz="1800" kern="1200" dirty="0">
              <a:latin typeface="Century Gothic" panose="020B0502020202020204" pitchFamily="34" charset="0"/>
            </a:rPr>
            <a:t>Obesity</a:t>
          </a:r>
        </a:p>
      </dsp:txBody>
      <dsp:txXfrm>
        <a:off x="120729" y="2844708"/>
        <a:ext cx="2249295" cy="11520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2309EC-7241-974B-BB2D-87FCD6806097}">
      <dsp:nvSpPr>
        <dsp:cNvPr id="0" name=""/>
        <dsp:cNvSpPr/>
      </dsp:nvSpPr>
      <dsp:spPr>
        <a:xfrm>
          <a:off x="971438" y="400"/>
          <a:ext cx="2993677" cy="1796206"/>
        </a:xfrm>
        <a:prstGeom prst="rect">
          <a:avLst/>
        </a:prstGeom>
        <a:solidFill>
          <a:schemeClr val="accent4">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i="1" u="sng" kern="1200" dirty="0">
              <a:latin typeface="Century Gothic" panose="020B0502020202020204" pitchFamily="34" charset="0"/>
            </a:rPr>
            <a:t>Metabolic</a:t>
          </a:r>
        </a:p>
        <a:p>
          <a:pPr marL="0" lvl="0" indent="0" algn="ctr" defTabSz="800100">
            <a:lnSpc>
              <a:spcPct val="90000"/>
            </a:lnSpc>
            <a:spcBef>
              <a:spcPct val="0"/>
            </a:spcBef>
            <a:spcAft>
              <a:spcPct val="35000"/>
            </a:spcAft>
            <a:buNone/>
          </a:pPr>
          <a:r>
            <a:rPr lang="en-US" sz="1800" kern="1200" dirty="0">
              <a:latin typeface="Century Gothic" panose="020B0502020202020204" pitchFamily="34" charset="0"/>
            </a:rPr>
            <a:t>Obesity, GDM, T2DM</a:t>
          </a:r>
        </a:p>
        <a:p>
          <a:pPr marL="0" lvl="0" indent="0" algn="ctr" defTabSz="800100">
            <a:lnSpc>
              <a:spcPct val="90000"/>
            </a:lnSpc>
            <a:spcBef>
              <a:spcPct val="0"/>
            </a:spcBef>
            <a:spcAft>
              <a:spcPct val="35000"/>
            </a:spcAft>
            <a:buNone/>
          </a:pPr>
          <a:r>
            <a:rPr lang="en-US" sz="1800" kern="1200" dirty="0">
              <a:latin typeface="Century Gothic" panose="020B0502020202020204" pitchFamily="34" charset="0"/>
            </a:rPr>
            <a:t> Hypertension, DLP </a:t>
          </a:r>
        </a:p>
        <a:p>
          <a:pPr marL="0" lvl="0" indent="0" algn="ctr" defTabSz="800100">
            <a:lnSpc>
              <a:spcPct val="90000"/>
            </a:lnSpc>
            <a:spcBef>
              <a:spcPct val="0"/>
            </a:spcBef>
            <a:spcAft>
              <a:spcPct val="35000"/>
            </a:spcAft>
            <a:buNone/>
          </a:pPr>
          <a:r>
            <a:rPr lang="en-US" sz="1800" kern="1200" dirty="0">
              <a:latin typeface="Century Gothic" panose="020B0502020202020204" pitchFamily="34" charset="0"/>
            </a:rPr>
            <a:t>MASLD, CV disease, OSA</a:t>
          </a:r>
        </a:p>
      </dsp:txBody>
      <dsp:txXfrm>
        <a:off x="971438" y="400"/>
        <a:ext cx="2993677" cy="1796206"/>
      </dsp:txXfrm>
    </dsp:sp>
    <dsp:sp modelId="{21AC06AF-648E-3D4F-8239-F4B135FB1661}">
      <dsp:nvSpPr>
        <dsp:cNvPr id="0" name=""/>
        <dsp:cNvSpPr/>
      </dsp:nvSpPr>
      <dsp:spPr>
        <a:xfrm>
          <a:off x="4264483" y="400"/>
          <a:ext cx="2993677" cy="1796206"/>
        </a:xfrm>
        <a:prstGeom prst="rect">
          <a:avLst/>
        </a:prstGeom>
        <a:solidFill>
          <a:schemeClr val="accent5">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i="1" u="sng" kern="1200" dirty="0">
              <a:latin typeface="Century Gothic" panose="020B0502020202020204" pitchFamily="34" charset="0"/>
            </a:rPr>
            <a:t>Reproductive</a:t>
          </a:r>
        </a:p>
        <a:p>
          <a:pPr marL="0" lvl="0" indent="0" algn="ctr" defTabSz="800100">
            <a:lnSpc>
              <a:spcPct val="90000"/>
            </a:lnSpc>
            <a:spcBef>
              <a:spcPct val="0"/>
            </a:spcBef>
            <a:spcAft>
              <a:spcPct val="35000"/>
            </a:spcAft>
            <a:buNone/>
          </a:pPr>
          <a:r>
            <a:rPr lang="en-US" sz="1800" kern="1200" dirty="0">
              <a:latin typeface="Century Gothic" panose="020B0502020202020204" pitchFamily="34" charset="0"/>
            </a:rPr>
            <a:t>Irregular menstrual cycles</a:t>
          </a:r>
        </a:p>
        <a:p>
          <a:pPr marL="0" lvl="0" indent="0" algn="ctr" defTabSz="800100">
            <a:lnSpc>
              <a:spcPct val="90000"/>
            </a:lnSpc>
            <a:spcBef>
              <a:spcPct val="0"/>
            </a:spcBef>
            <a:spcAft>
              <a:spcPct val="35000"/>
            </a:spcAft>
            <a:buNone/>
          </a:pPr>
          <a:r>
            <a:rPr lang="en-US" sz="1800" kern="1200" dirty="0">
              <a:latin typeface="Century Gothic" panose="020B0502020202020204" pitchFamily="34" charset="0"/>
            </a:rPr>
            <a:t> Endometrial cancer</a:t>
          </a:r>
        </a:p>
        <a:p>
          <a:pPr marL="0" lvl="0" indent="0" algn="ctr" defTabSz="800100">
            <a:lnSpc>
              <a:spcPct val="90000"/>
            </a:lnSpc>
            <a:spcBef>
              <a:spcPct val="0"/>
            </a:spcBef>
            <a:spcAft>
              <a:spcPct val="35000"/>
            </a:spcAft>
            <a:buNone/>
          </a:pPr>
          <a:r>
            <a:rPr lang="en-US" sz="1800" kern="1200" dirty="0">
              <a:latin typeface="Century Gothic" panose="020B0502020202020204" pitchFamily="34" charset="0"/>
            </a:rPr>
            <a:t> Infertility</a:t>
          </a:r>
        </a:p>
        <a:p>
          <a:pPr marL="0" lvl="0" indent="0" algn="ctr" defTabSz="800100">
            <a:lnSpc>
              <a:spcPct val="90000"/>
            </a:lnSpc>
            <a:spcBef>
              <a:spcPct val="0"/>
            </a:spcBef>
            <a:spcAft>
              <a:spcPct val="35000"/>
            </a:spcAft>
            <a:buNone/>
          </a:pPr>
          <a:r>
            <a:rPr lang="en-US" sz="1800" kern="1200" dirty="0">
              <a:latin typeface="Century Gothic" panose="020B0502020202020204" pitchFamily="34" charset="0"/>
            </a:rPr>
            <a:t>Pregnancy complications</a:t>
          </a:r>
        </a:p>
      </dsp:txBody>
      <dsp:txXfrm>
        <a:off x="4264483" y="400"/>
        <a:ext cx="2993677" cy="1796206"/>
      </dsp:txXfrm>
    </dsp:sp>
    <dsp:sp modelId="{80B69F98-663C-394D-91D8-127407863564}">
      <dsp:nvSpPr>
        <dsp:cNvPr id="0" name=""/>
        <dsp:cNvSpPr/>
      </dsp:nvSpPr>
      <dsp:spPr>
        <a:xfrm>
          <a:off x="971438" y="2095975"/>
          <a:ext cx="2993677" cy="1796206"/>
        </a:xfrm>
        <a:prstGeom prst="rect">
          <a:avLst/>
        </a:prstGeom>
        <a:solidFill>
          <a:schemeClr val="accent6">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i="1" u="sng" kern="1200" dirty="0">
              <a:latin typeface="Century Gothic" panose="020B0502020202020204" pitchFamily="34" charset="0"/>
            </a:rPr>
            <a:t>Psychological</a:t>
          </a:r>
        </a:p>
        <a:p>
          <a:pPr marL="0" lvl="0" indent="0" algn="ctr" defTabSz="800100">
            <a:lnSpc>
              <a:spcPct val="90000"/>
            </a:lnSpc>
            <a:spcBef>
              <a:spcPct val="0"/>
            </a:spcBef>
            <a:spcAft>
              <a:spcPct val="35000"/>
            </a:spcAft>
            <a:buNone/>
          </a:pPr>
          <a:r>
            <a:rPr lang="en-US" sz="1800" kern="1200" dirty="0">
              <a:latin typeface="Century Gothic" panose="020B0502020202020204" pitchFamily="34" charset="0"/>
            </a:rPr>
            <a:t>Depression</a:t>
          </a:r>
        </a:p>
        <a:p>
          <a:pPr marL="0" lvl="0" indent="0" algn="ctr" defTabSz="800100">
            <a:lnSpc>
              <a:spcPct val="90000"/>
            </a:lnSpc>
            <a:spcBef>
              <a:spcPct val="0"/>
            </a:spcBef>
            <a:spcAft>
              <a:spcPct val="35000"/>
            </a:spcAft>
            <a:buNone/>
          </a:pPr>
          <a:r>
            <a:rPr lang="en-US" sz="1800" kern="1200" dirty="0">
              <a:latin typeface="Century Gothic" panose="020B0502020202020204" pitchFamily="34" charset="0"/>
            </a:rPr>
            <a:t>Anxiety</a:t>
          </a:r>
        </a:p>
        <a:p>
          <a:pPr marL="0" lvl="0" indent="0" algn="ctr" defTabSz="800100">
            <a:lnSpc>
              <a:spcPct val="90000"/>
            </a:lnSpc>
            <a:spcBef>
              <a:spcPct val="0"/>
            </a:spcBef>
            <a:spcAft>
              <a:spcPct val="35000"/>
            </a:spcAft>
            <a:buNone/>
          </a:pPr>
          <a:r>
            <a:rPr lang="en-US" sz="1800" kern="1200" dirty="0">
              <a:latin typeface="Century Gothic" panose="020B0502020202020204" pitchFamily="34" charset="0"/>
            </a:rPr>
            <a:t>Eating disorders</a:t>
          </a:r>
        </a:p>
      </dsp:txBody>
      <dsp:txXfrm>
        <a:off x="971438" y="2095975"/>
        <a:ext cx="2993677" cy="1796206"/>
      </dsp:txXfrm>
    </dsp:sp>
    <dsp:sp modelId="{B1714ECE-DCB0-114A-9748-7E78AF77D648}">
      <dsp:nvSpPr>
        <dsp:cNvPr id="0" name=""/>
        <dsp:cNvSpPr/>
      </dsp:nvSpPr>
      <dsp:spPr>
        <a:xfrm>
          <a:off x="4264483" y="2095975"/>
          <a:ext cx="2993677" cy="1796206"/>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i="1" u="sng" kern="1200" dirty="0">
              <a:latin typeface="Century Gothic" panose="020B0502020202020204" pitchFamily="34" charset="0"/>
            </a:rPr>
            <a:t>Dermatological</a:t>
          </a:r>
        </a:p>
        <a:p>
          <a:pPr marL="0" lvl="0" indent="0" algn="ctr" defTabSz="800100">
            <a:lnSpc>
              <a:spcPct val="90000"/>
            </a:lnSpc>
            <a:spcBef>
              <a:spcPct val="0"/>
            </a:spcBef>
            <a:spcAft>
              <a:spcPct val="35000"/>
            </a:spcAft>
            <a:buNone/>
          </a:pPr>
          <a:r>
            <a:rPr lang="en-US" sz="1800" kern="1200" dirty="0">
              <a:latin typeface="Century Gothic" panose="020B0502020202020204" pitchFamily="34" charset="0"/>
            </a:rPr>
            <a:t>Acne</a:t>
          </a:r>
        </a:p>
        <a:p>
          <a:pPr marL="0" lvl="0" indent="0" algn="ctr" defTabSz="800100">
            <a:lnSpc>
              <a:spcPct val="90000"/>
            </a:lnSpc>
            <a:spcBef>
              <a:spcPct val="0"/>
            </a:spcBef>
            <a:spcAft>
              <a:spcPct val="35000"/>
            </a:spcAft>
            <a:buNone/>
          </a:pPr>
          <a:r>
            <a:rPr lang="en-US" sz="1800" kern="1200" dirty="0">
              <a:latin typeface="Century Gothic" panose="020B0502020202020204" pitchFamily="34" charset="0"/>
            </a:rPr>
            <a:t>Alopecia</a:t>
          </a:r>
        </a:p>
        <a:p>
          <a:pPr marL="0" lvl="0" indent="0" algn="ctr" defTabSz="800100">
            <a:lnSpc>
              <a:spcPct val="90000"/>
            </a:lnSpc>
            <a:spcBef>
              <a:spcPct val="0"/>
            </a:spcBef>
            <a:spcAft>
              <a:spcPct val="35000"/>
            </a:spcAft>
            <a:buNone/>
          </a:pPr>
          <a:r>
            <a:rPr lang="en-US" sz="1800" kern="1200" dirty="0">
              <a:latin typeface="Century Gothic" panose="020B0502020202020204" pitchFamily="34" charset="0"/>
            </a:rPr>
            <a:t>Hirsutism</a:t>
          </a:r>
        </a:p>
      </dsp:txBody>
      <dsp:txXfrm>
        <a:off x="4264483" y="2095975"/>
        <a:ext cx="2993677" cy="179620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2A99AD-30D0-8243-B723-A6AFA742DB33}">
      <dsp:nvSpPr>
        <dsp:cNvPr id="0" name=""/>
        <dsp:cNvSpPr/>
      </dsp:nvSpPr>
      <dsp:spPr>
        <a:xfrm>
          <a:off x="0" y="174587"/>
          <a:ext cx="1721465" cy="1353076"/>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6C2B050A-3ECB-714D-98F6-A699A03CA372}">
      <dsp:nvSpPr>
        <dsp:cNvPr id="0" name=""/>
        <dsp:cNvSpPr/>
      </dsp:nvSpPr>
      <dsp:spPr>
        <a:xfrm>
          <a:off x="191274" y="356298"/>
          <a:ext cx="1721465" cy="1353076"/>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IE" sz="1100" b="1" i="0" kern="1200" dirty="0">
              <a:solidFill>
                <a:schemeClr val="accent2"/>
              </a:solidFill>
              <a:latin typeface="Century Gothic" panose="020B0502020202020204" pitchFamily="34" charset="0"/>
            </a:rPr>
            <a:t>Phenotype A: </a:t>
          </a:r>
        </a:p>
        <a:p>
          <a:pPr marL="0" lvl="0" indent="0" algn="ctr" defTabSz="488950">
            <a:lnSpc>
              <a:spcPct val="90000"/>
            </a:lnSpc>
            <a:spcBef>
              <a:spcPct val="0"/>
            </a:spcBef>
            <a:spcAft>
              <a:spcPct val="35000"/>
            </a:spcAft>
            <a:buNone/>
          </a:pPr>
          <a:r>
            <a:rPr lang="en-IE" sz="1100" b="0" i="0" kern="1200" dirty="0">
              <a:latin typeface="Century Gothic" panose="020B0502020202020204" pitchFamily="34" charset="0"/>
            </a:rPr>
            <a:t>“Classic” PMOS</a:t>
          </a:r>
        </a:p>
        <a:p>
          <a:pPr marL="0" lvl="0" indent="0" algn="ctr" defTabSz="488950">
            <a:lnSpc>
              <a:spcPct val="90000"/>
            </a:lnSpc>
            <a:spcBef>
              <a:spcPct val="0"/>
            </a:spcBef>
            <a:spcAft>
              <a:spcPct val="35000"/>
            </a:spcAft>
            <a:buNone/>
          </a:pPr>
          <a:r>
            <a:rPr lang="en-IE" sz="1100" b="0" i="0" kern="1200" dirty="0">
              <a:latin typeface="Century Gothic" panose="020B0502020202020204" pitchFamily="34" charset="0"/>
            </a:rPr>
            <a:t> Hyperandrogenism</a:t>
          </a:r>
          <a:r>
            <a:rPr lang="en-IE" sz="1100" b="1" i="0" kern="1200" dirty="0">
              <a:latin typeface="Century Gothic" panose="020B0502020202020204" pitchFamily="34" charset="0"/>
            </a:rPr>
            <a:t> </a:t>
          </a:r>
          <a:r>
            <a:rPr lang="en-IE" sz="1100" b="0" i="0" kern="1200" dirty="0">
              <a:latin typeface="Century Gothic" panose="020B0502020202020204" pitchFamily="34" charset="0"/>
            </a:rPr>
            <a:t>Ovulatory Dysfunction “Polycystic” Ovaries</a:t>
          </a:r>
          <a:endParaRPr lang="en-IE" sz="1100" kern="1200" dirty="0">
            <a:latin typeface="Century Gothic" panose="020B0502020202020204" pitchFamily="34" charset="0"/>
          </a:endParaRPr>
        </a:p>
      </dsp:txBody>
      <dsp:txXfrm>
        <a:off x="230904" y="395928"/>
        <a:ext cx="1642205" cy="1273816"/>
      </dsp:txXfrm>
    </dsp:sp>
    <dsp:sp modelId="{B32103FE-BF53-FD4D-B63E-0D5898C67E28}">
      <dsp:nvSpPr>
        <dsp:cNvPr id="0" name=""/>
        <dsp:cNvSpPr/>
      </dsp:nvSpPr>
      <dsp:spPr>
        <a:xfrm>
          <a:off x="2071943" y="1508633"/>
          <a:ext cx="1721465" cy="1353076"/>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120D19A6-B44A-A746-AC0E-10C93ED85CD1}">
      <dsp:nvSpPr>
        <dsp:cNvPr id="0" name=""/>
        <dsp:cNvSpPr/>
      </dsp:nvSpPr>
      <dsp:spPr>
        <a:xfrm>
          <a:off x="2263216" y="1690343"/>
          <a:ext cx="1721465" cy="1353076"/>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IE" sz="1100" b="1" i="0" kern="1200" dirty="0">
              <a:solidFill>
                <a:schemeClr val="accent1">
                  <a:lumMod val="75000"/>
                </a:schemeClr>
              </a:solidFill>
              <a:latin typeface="Century Gothic" panose="020B0502020202020204" pitchFamily="34" charset="0"/>
            </a:rPr>
            <a:t>Phenotype B:</a:t>
          </a:r>
          <a:r>
            <a:rPr lang="en-IE" sz="1100" b="1" i="0" kern="1200" dirty="0">
              <a:latin typeface="Century Gothic" panose="020B0502020202020204" pitchFamily="34" charset="0"/>
            </a:rPr>
            <a:t> </a:t>
          </a:r>
        </a:p>
        <a:p>
          <a:pPr marL="0" lvl="0" indent="0" algn="ctr" defTabSz="488950">
            <a:lnSpc>
              <a:spcPct val="90000"/>
            </a:lnSpc>
            <a:spcBef>
              <a:spcPct val="0"/>
            </a:spcBef>
            <a:spcAft>
              <a:spcPct val="35000"/>
            </a:spcAft>
            <a:buNone/>
          </a:pPr>
          <a:r>
            <a:rPr lang="en-IE" sz="1100" b="0" i="0" kern="1200" dirty="0">
              <a:latin typeface="Century Gothic" panose="020B0502020202020204" pitchFamily="34" charset="0"/>
            </a:rPr>
            <a:t>Non-Polycystic Ovary PMOS</a:t>
          </a:r>
        </a:p>
        <a:p>
          <a:pPr marL="0" lvl="0" indent="0" algn="ctr" defTabSz="488950">
            <a:lnSpc>
              <a:spcPct val="90000"/>
            </a:lnSpc>
            <a:spcBef>
              <a:spcPct val="0"/>
            </a:spcBef>
            <a:spcAft>
              <a:spcPct val="35000"/>
            </a:spcAft>
            <a:buNone/>
          </a:pPr>
          <a:r>
            <a:rPr lang="en-IE" sz="1100" b="0" i="0" kern="1200" dirty="0">
              <a:latin typeface="Century Gothic" panose="020B0502020202020204" pitchFamily="34" charset="0"/>
            </a:rPr>
            <a:t> Hyperandrogenism Ovulatory Dysfunction</a:t>
          </a:r>
          <a:endParaRPr lang="en-IE" sz="1100" kern="1200" dirty="0">
            <a:latin typeface="Century Gothic" panose="020B0502020202020204" pitchFamily="34" charset="0"/>
          </a:endParaRPr>
        </a:p>
      </dsp:txBody>
      <dsp:txXfrm>
        <a:off x="2302846" y="1729973"/>
        <a:ext cx="1642205" cy="1273816"/>
      </dsp:txXfrm>
    </dsp:sp>
    <dsp:sp modelId="{1061E237-A2DC-B949-ADED-41ADD6D3363D}">
      <dsp:nvSpPr>
        <dsp:cNvPr id="0" name=""/>
        <dsp:cNvSpPr/>
      </dsp:nvSpPr>
      <dsp:spPr>
        <a:xfrm>
          <a:off x="3942645" y="309163"/>
          <a:ext cx="1721465" cy="1363964"/>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BA937172-D2C8-FF4B-ADE5-CE7AF3D07436}">
      <dsp:nvSpPr>
        <dsp:cNvPr id="0" name=""/>
        <dsp:cNvSpPr/>
      </dsp:nvSpPr>
      <dsp:spPr>
        <a:xfrm>
          <a:off x="4133919" y="490873"/>
          <a:ext cx="1721465" cy="1363964"/>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IE" sz="1100" b="1" i="0" kern="1200" dirty="0">
              <a:solidFill>
                <a:schemeClr val="accent3">
                  <a:lumMod val="75000"/>
                </a:schemeClr>
              </a:solidFill>
              <a:latin typeface="Century Gothic" panose="020B0502020202020204" pitchFamily="34" charset="0"/>
            </a:rPr>
            <a:t>Phenotype C: </a:t>
          </a:r>
        </a:p>
        <a:p>
          <a:pPr marL="0" lvl="0" indent="0" algn="ctr" defTabSz="488950">
            <a:lnSpc>
              <a:spcPct val="90000"/>
            </a:lnSpc>
            <a:spcBef>
              <a:spcPct val="0"/>
            </a:spcBef>
            <a:spcAft>
              <a:spcPct val="35000"/>
            </a:spcAft>
            <a:buNone/>
          </a:pPr>
          <a:r>
            <a:rPr lang="en-IE" sz="1100" b="0" i="0" kern="1200" dirty="0">
              <a:latin typeface="Century Gothic" panose="020B0502020202020204" pitchFamily="34" charset="0"/>
            </a:rPr>
            <a:t>Ovulatory PMOS</a:t>
          </a:r>
        </a:p>
        <a:p>
          <a:pPr marL="0" lvl="0" indent="0" algn="ctr" defTabSz="488950">
            <a:lnSpc>
              <a:spcPct val="90000"/>
            </a:lnSpc>
            <a:spcBef>
              <a:spcPct val="0"/>
            </a:spcBef>
            <a:spcAft>
              <a:spcPct val="35000"/>
            </a:spcAft>
            <a:buNone/>
          </a:pPr>
          <a:r>
            <a:rPr lang="en-IE" sz="1100" b="0" i="0" kern="1200" dirty="0">
              <a:latin typeface="Century Gothic" panose="020B0502020202020204" pitchFamily="34" charset="0"/>
            </a:rPr>
            <a:t> Hyperandrogenism “Polycystic” Ovaries</a:t>
          </a:r>
          <a:endParaRPr lang="en-IE" sz="1100" kern="1200" dirty="0">
            <a:latin typeface="Century Gothic" panose="020B0502020202020204" pitchFamily="34" charset="0"/>
          </a:endParaRPr>
        </a:p>
      </dsp:txBody>
      <dsp:txXfrm>
        <a:off x="4173868" y="530822"/>
        <a:ext cx="1641567" cy="1284066"/>
      </dsp:txXfrm>
    </dsp:sp>
    <dsp:sp modelId="{A7E248A1-5C65-8D4C-AA6E-96B27DB17709}">
      <dsp:nvSpPr>
        <dsp:cNvPr id="0" name=""/>
        <dsp:cNvSpPr/>
      </dsp:nvSpPr>
      <dsp:spPr>
        <a:xfrm>
          <a:off x="5774959" y="1766502"/>
          <a:ext cx="1721465" cy="1363964"/>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861EC622-89E1-7C48-BFE0-83C5769F6C06}">
      <dsp:nvSpPr>
        <dsp:cNvPr id="0" name=""/>
        <dsp:cNvSpPr/>
      </dsp:nvSpPr>
      <dsp:spPr>
        <a:xfrm>
          <a:off x="5966233" y="1948212"/>
          <a:ext cx="1721465" cy="1363964"/>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IE" sz="1100" b="1" i="0" kern="1200" dirty="0">
              <a:solidFill>
                <a:schemeClr val="bg2">
                  <a:lumMod val="50000"/>
                </a:schemeClr>
              </a:solidFill>
              <a:latin typeface="Century Gothic" panose="020B0502020202020204" pitchFamily="34" charset="0"/>
            </a:rPr>
            <a:t>Phenotype D: </a:t>
          </a:r>
        </a:p>
        <a:p>
          <a:pPr marL="0" lvl="0" indent="0" algn="ctr" defTabSz="488950">
            <a:lnSpc>
              <a:spcPct val="90000"/>
            </a:lnSpc>
            <a:spcBef>
              <a:spcPct val="0"/>
            </a:spcBef>
            <a:spcAft>
              <a:spcPct val="35000"/>
            </a:spcAft>
            <a:buNone/>
          </a:pPr>
          <a:r>
            <a:rPr lang="en-IE" sz="1100" b="0" i="0" kern="1200" dirty="0">
              <a:latin typeface="Century Gothic" panose="020B0502020202020204" pitchFamily="34" charset="0"/>
            </a:rPr>
            <a:t>Non-Hyperandrogenic PMOS </a:t>
          </a:r>
        </a:p>
        <a:p>
          <a:pPr marL="0" lvl="0" indent="0" algn="ctr" defTabSz="488950">
            <a:lnSpc>
              <a:spcPct val="90000"/>
            </a:lnSpc>
            <a:spcBef>
              <a:spcPct val="0"/>
            </a:spcBef>
            <a:spcAft>
              <a:spcPct val="35000"/>
            </a:spcAft>
            <a:buNone/>
          </a:pPr>
          <a:r>
            <a:rPr lang="en-IE" sz="1100" b="0" i="0" kern="1200" dirty="0">
              <a:latin typeface="Century Gothic" panose="020B0502020202020204" pitchFamily="34" charset="0"/>
            </a:rPr>
            <a:t>Ovulatory Dysfunction “Polycystic” Ovaries</a:t>
          </a:r>
          <a:endParaRPr lang="en-IE" sz="1100" kern="1200" dirty="0">
            <a:latin typeface="Century Gothic" panose="020B0502020202020204" pitchFamily="34" charset="0"/>
          </a:endParaRPr>
        </a:p>
      </dsp:txBody>
      <dsp:txXfrm>
        <a:off x="6006182" y="1988161"/>
        <a:ext cx="1641567" cy="128406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936F25-9BD5-F34E-9485-FFBD6BADADA1}">
      <dsp:nvSpPr>
        <dsp:cNvPr id="0" name=""/>
        <dsp:cNvSpPr/>
      </dsp:nvSpPr>
      <dsp:spPr>
        <a:xfrm>
          <a:off x="0" y="0"/>
          <a:ext cx="8424245" cy="2640878"/>
        </a:xfrm>
        <a:prstGeom prst="rect">
          <a:avLst/>
        </a:prstGeom>
        <a:solidFill>
          <a:schemeClr val="accent3">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endParaRPr lang="en-IE" sz="1400" b="0" i="0" kern="1200" baseline="0" dirty="0"/>
        </a:p>
      </dsp:txBody>
      <dsp:txXfrm>
        <a:off x="0" y="0"/>
        <a:ext cx="8424245" cy="1426074"/>
      </dsp:txXfrm>
    </dsp:sp>
    <dsp:sp modelId="{0B8DB6C1-47D1-5D4D-A370-74AEBC44A55B}">
      <dsp:nvSpPr>
        <dsp:cNvPr id="0" name=""/>
        <dsp:cNvSpPr/>
      </dsp:nvSpPr>
      <dsp:spPr>
        <a:xfrm>
          <a:off x="1214" y="0"/>
          <a:ext cx="1176574" cy="2657301"/>
        </a:xfrm>
        <a:prstGeom prst="rect">
          <a:avLst/>
        </a:prstGeom>
        <a:solidFill>
          <a:schemeClr val="tx2">
            <a:lumMod val="20000"/>
            <a:lumOff val="80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marL="0" lvl="0" indent="0" algn="ctr" defTabSz="533400">
            <a:lnSpc>
              <a:spcPct val="90000"/>
            </a:lnSpc>
            <a:spcBef>
              <a:spcPct val="0"/>
            </a:spcBef>
            <a:spcAft>
              <a:spcPct val="35000"/>
            </a:spcAft>
            <a:buNone/>
          </a:pPr>
          <a:r>
            <a:rPr lang="en-IE" sz="1200" b="0" i="1" kern="1200" dirty="0">
              <a:latin typeface="Century Gothic" panose="020B0502020202020204" pitchFamily="34" charset="0"/>
            </a:rPr>
            <a:t>Lifestyle modifications</a:t>
          </a:r>
        </a:p>
        <a:p>
          <a:pPr marL="0" lvl="0" indent="0" algn="ctr" defTabSz="533400">
            <a:lnSpc>
              <a:spcPct val="90000"/>
            </a:lnSpc>
            <a:spcBef>
              <a:spcPct val="0"/>
            </a:spcBef>
            <a:spcAft>
              <a:spcPct val="35000"/>
            </a:spcAft>
            <a:buNone/>
          </a:pPr>
          <a:endParaRPr lang="en-IE" sz="1200" b="0" i="1" kern="1200" dirty="0">
            <a:latin typeface="Century Gothic" panose="020B0502020202020204" pitchFamily="34" charset="0"/>
          </a:endParaRPr>
        </a:p>
        <a:p>
          <a:pPr marL="0" lvl="0" indent="0" algn="l" defTabSz="533400">
            <a:lnSpc>
              <a:spcPct val="90000"/>
            </a:lnSpc>
            <a:spcBef>
              <a:spcPct val="0"/>
            </a:spcBef>
            <a:spcAft>
              <a:spcPct val="35000"/>
            </a:spcAft>
            <a:buFont typeface="Arial" panose="020B0604020202020204" pitchFamily="34" charset="0"/>
            <a:buNone/>
          </a:pPr>
          <a:r>
            <a:rPr lang="en-US" sz="1200" kern="1200" dirty="0">
              <a:latin typeface="Century Gothic" panose="020B0502020202020204" pitchFamily="34" charset="0"/>
            </a:rPr>
            <a:t>Diet </a:t>
          </a:r>
        </a:p>
        <a:p>
          <a:pPr marL="0" lvl="0" indent="0" algn="l" defTabSz="533400">
            <a:lnSpc>
              <a:spcPct val="90000"/>
            </a:lnSpc>
            <a:spcBef>
              <a:spcPct val="0"/>
            </a:spcBef>
            <a:spcAft>
              <a:spcPct val="35000"/>
            </a:spcAft>
            <a:buFont typeface="Arial" panose="020B0604020202020204" pitchFamily="34" charset="0"/>
            <a:buNone/>
          </a:pPr>
          <a:r>
            <a:rPr lang="en-US" sz="1200" kern="1200" dirty="0">
              <a:latin typeface="Century Gothic" panose="020B0502020202020204" pitchFamily="34" charset="0"/>
            </a:rPr>
            <a:t>Exercise </a:t>
          </a:r>
        </a:p>
        <a:p>
          <a:pPr marL="0" lvl="0" indent="0" algn="l" defTabSz="533400">
            <a:lnSpc>
              <a:spcPct val="90000"/>
            </a:lnSpc>
            <a:spcBef>
              <a:spcPct val="0"/>
            </a:spcBef>
            <a:spcAft>
              <a:spcPct val="35000"/>
            </a:spcAft>
            <a:buFont typeface="Arial" panose="020B0604020202020204" pitchFamily="34" charset="0"/>
            <a:buNone/>
          </a:pPr>
          <a:r>
            <a:rPr lang="en-US" sz="1200" kern="1200" dirty="0">
              <a:latin typeface="Century Gothic" panose="020B0502020202020204" pitchFamily="34" charset="0"/>
            </a:rPr>
            <a:t>Sleep</a:t>
          </a:r>
        </a:p>
        <a:p>
          <a:pPr marL="0" lvl="0" indent="0" algn="l" defTabSz="533400">
            <a:lnSpc>
              <a:spcPct val="90000"/>
            </a:lnSpc>
            <a:spcBef>
              <a:spcPct val="0"/>
            </a:spcBef>
            <a:spcAft>
              <a:spcPct val="35000"/>
            </a:spcAft>
            <a:buFont typeface="Arial" panose="020B0604020202020204" pitchFamily="34" charset="0"/>
            <a:buNone/>
          </a:pPr>
          <a:r>
            <a:rPr lang="en-US" sz="1200" kern="1200" dirty="0">
              <a:latin typeface="Century Gothic" panose="020B0502020202020204" pitchFamily="34" charset="0"/>
            </a:rPr>
            <a:t>Stress</a:t>
          </a:r>
          <a:endParaRPr lang="en-IE" sz="1200" kern="1200" dirty="0">
            <a:latin typeface="Century Gothic" panose="020B0502020202020204" pitchFamily="34" charset="0"/>
          </a:endParaRPr>
        </a:p>
      </dsp:txBody>
      <dsp:txXfrm>
        <a:off x="1214" y="0"/>
        <a:ext cx="1176574" cy="2657301"/>
      </dsp:txXfrm>
    </dsp:sp>
    <dsp:sp modelId="{1D265888-D2B5-AC46-BAD3-C6A65B709C97}">
      <dsp:nvSpPr>
        <dsp:cNvPr id="0" name=""/>
        <dsp:cNvSpPr/>
      </dsp:nvSpPr>
      <dsp:spPr>
        <a:xfrm>
          <a:off x="1177789" y="0"/>
          <a:ext cx="1756422" cy="2638219"/>
        </a:xfrm>
        <a:prstGeom prst="rect">
          <a:avLst/>
        </a:prstGeom>
        <a:solidFill>
          <a:schemeClr val="accent2">
            <a:lumMod val="40000"/>
            <a:lumOff val="60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t" anchorCtr="0">
          <a:noAutofit/>
        </a:bodyPr>
        <a:lstStyle/>
        <a:p>
          <a:pPr marL="0" lvl="0" indent="0" algn="ctr" defTabSz="622300">
            <a:lnSpc>
              <a:spcPct val="90000"/>
            </a:lnSpc>
            <a:spcBef>
              <a:spcPct val="0"/>
            </a:spcBef>
            <a:spcAft>
              <a:spcPct val="35000"/>
            </a:spcAft>
            <a:buNone/>
          </a:pPr>
          <a:endParaRPr lang="en-IE" sz="1400" b="0" i="1" kern="1200" dirty="0"/>
        </a:p>
        <a:p>
          <a:pPr marL="0" lvl="0" indent="0" algn="ctr" defTabSz="622300">
            <a:lnSpc>
              <a:spcPct val="90000"/>
            </a:lnSpc>
            <a:spcBef>
              <a:spcPct val="0"/>
            </a:spcBef>
            <a:spcAft>
              <a:spcPct val="35000"/>
            </a:spcAft>
            <a:buNone/>
          </a:pPr>
          <a:r>
            <a:rPr lang="en-IE" sz="1200" b="0" i="1" kern="1200" dirty="0">
              <a:latin typeface="Century Gothic" panose="020B0502020202020204" pitchFamily="34" charset="0"/>
            </a:rPr>
            <a:t>Amelioration of hyperandrogenic features (hirsutism, acne)</a:t>
          </a:r>
        </a:p>
        <a:p>
          <a:pPr marL="0" lvl="0" indent="0" algn="ctr" defTabSz="622300">
            <a:lnSpc>
              <a:spcPct val="90000"/>
            </a:lnSpc>
            <a:spcBef>
              <a:spcPct val="0"/>
            </a:spcBef>
            <a:spcAft>
              <a:spcPct val="35000"/>
            </a:spcAft>
            <a:buNone/>
          </a:pPr>
          <a:endParaRPr lang="en-IE" sz="1200" kern="1200" dirty="0">
            <a:latin typeface="Century Gothic" panose="020B0502020202020204" pitchFamily="34" charset="0"/>
          </a:endParaRPr>
        </a:p>
        <a:p>
          <a:pPr marL="114300" lvl="1" indent="-114300" algn="l" defTabSz="533400">
            <a:lnSpc>
              <a:spcPct val="90000"/>
            </a:lnSpc>
            <a:spcBef>
              <a:spcPct val="0"/>
            </a:spcBef>
            <a:spcAft>
              <a:spcPct val="15000"/>
            </a:spcAft>
            <a:buChar char="•"/>
          </a:pPr>
          <a:r>
            <a:rPr lang="en-IE" sz="1200" b="0" i="0" kern="1200" dirty="0">
              <a:latin typeface="Century Gothic" panose="020B0502020202020204" pitchFamily="34" charset="0"/>
            </a:rPr>
            <a:t>COCP</a:t>
          </a:r>
          <a:endParaRPr lang="en-IE" sz="1200" kern="1200" dirty="0">
            <a:latin typeface="Century Gothic" panose="020B0502020202020204" pitchFamily="34" charset="0"/>
          </a:endParaRPr>
        </a:p>
        <a:p>
          <a:pPr marL="114300" lvl="1" indent="-114300" algn="l" defTabSz="533400">
            <a:lnSpc>
              <a:spcPct val="90000"/>
            </a:lnSpc>
            <a:spcBef>
              <a:spcPct val="0"/>
            </a:spcBef>
            <a:spcAft>
              <a:spcPct val="15000"/>
            </a:spcAft>
            <a:buChar char="•"/>
          </a:pPr>
          <a:r>
            <a:rPr lang="en-IE" sz="1200" b="0" i="0" kern="1200" dirty="0">
              <a:latin typeface="Century Gothic" panose="020B0502020202020204" pitchFamily="34" charset="0"/>
            </a:rPr>
            <a:t>Spironolactone</a:t>
          </a:r>
          <a:endParaRPr lang="en-IE" sz="1200" kern="1200" dirty="0">
            <a:latin typeface="Century Gothic" panose="020B0502020202020204" pitchFamily="34" charset="0"/>
          </a:endParaRPr>
        </a:p>
        <a:p>
          <a:pPr marL="114300" lvl="1" indent="-114300" algn="l" defTabSz="533400">
            <a:lnSpc>
              <a:spcPct val="90000"/>
            </a:lnSpc>
            <a:spcBef>
              <a:spcPct val="0"/>
            </a:spcBef>
            <a:spcAft>
              <a:spcPct val="15000"/>
            </a:spcAft>
            <a:buChar char="•"/>
          </a:pPr>
          <a:r>
            <a:rPr lang="en-IE" sz="1200" b="0" i="0" kern="1200" dirty="0">
              <a:latin typeface="Century Gothic" panose="020B0502020202020204" pitchFamily="34" charset="0"/>
            </a:rPr>
            <a:t>Others: laser/electrolysis, topical creams for acne</a:t>
          </a:r>
          <a:endParaRPr lang="en-IE" sz="1200" kern="1200" dirty="0">
            <a:latin typeface="Century Gothic" panose="020B0502020202020204" pitchFamily="34" charset="0"/>
          </a:endParaRPr>
        </a:p>
      </dsp:txBody>
      <dsp:txXfrm>
        <a:off x="1177789" y="0"/>
        <a:ext cx="1756422" cy="2638219"/>
      </dsp:txXfrm>
    </dsp:sp>
    <dsp:sp modelId="{79C0FF30-1358-BD4A-9159-F6C40BC3ACE2}">
      <dsp:nvSpPr>
        <dsp:cNvPr id="0" name=""/>
        <dsp:cNvSpPr/>
      </dsp:nvSpPr>
      <dsp:spPr>
        <a:xfrm>
          <a:off x="2934211" y="0"/>
          <a:ext cx="1776094" cy="2754418"/>
        </a:xfrm>
        <a:prstGeom prst="rect">
          <a:avLst/>
        </a:prstGeom>
        <a:solidFill>
          <a:schemeClr val="accent3">
            <a:lumMod val="40000"/>
            <a:lumOff val="60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t" anchorCtr="0">
          <a:noAutofit/>
        </a:bodyPr>
        <a:lstStyle/>
        <a:p>
          <a:pPr marL="0" lvl="0" indent="0" algn="ctr" defTabSz="622300">
            <a:lnSpc>
              <a:spcPct val="90000"/>
            </a:lnSpc>
            <a:spcBef>
              <a:spcPct val="0"/>
            </a:spcBef>
            <a:spcAft>
              <a:spcPct val="35000"/>
            </a:spcAft>
            <a:buNone/>
          </a:pPr>
          <a:endParaRPr lang="en-IE" sz="1400" b="0" i="1" kern="1200" dirty="0"/>
        </a:p>
        <a:p>
          <a:pPr marL="0" lvl="0" indent="0" algn="ctr" defTabSz="622300">
            <a:lnSpc>
              <a:spcPct val="90000"/>
            </a:lnSpc>
            <a:spcBef>
              <a:spcPct val="0"/>
            </a:spcBef>
            <a:spcAft>
              <a:spcPct val="35000"/>
            </a:spcAft>
            <a:buNone/>
          </a:pPr>
          <a:r>
            <a:rPr lang="en-IE" sz="1200" b="0" i="1" kern="1200" dirty="0">
              <a:latin typeface="Century Gothic" panose="020B0502020202020204" pitchFamily="34" charset="0"/>
            </a:rPr>
            <a:t>Management of metabolic disease and reduction of     CV risk factors</a:t>
          </a:r>
        </a:p>
        <a:p>
          <a:pPr marL="0" lvl="0" indent="0" algn="ctr" defTabSz="622300">
            <a:lnSpc>
              <a:spcPct val="90000"/>
            </a:lnSpc>
            <a:spcBef>
              <a:spcPct val="0"/>
            </a:spcBef>
            <a:spcAft>
              <a:spcPct val="35000"/>
            </a:spcAft>
            <a:buNone/>
          </a:pPr>
          <a:endParaRPr lang="en-IE" sz="1200" kern="1200" dirty="0">
            <a:latin typeface="Century Gothic" panose="020B0502020202020204" pitchFamily="34" charset="0"/>
          </a:endParaRPr>
        </a:p>
        <a:p>
          <a:pPr marL="114300" lvl="1" indent="-114300" algn="l" defTabSz="533400">
            <a:lnSpc>
              <a:spcPct val="90000"/>
            </a:lnSpc>
            <a:spcBef>
              <a:spcPct val="0"/>
            </a:spcBef>
            <a:spcAft>
              <a:spcPct val="15000"/>
            </a:spcAft>
            <a:buChar char="•"/>
          </a:pPr>
          <a:r>
            <a:rPr lang="en-IE" sz="1200" b="0" i="0" kern="1200" dirty="0">
              <a:latin typeface="Century Gothic" panose="020B0502020202020204" pitchFamily="34" charset="0"/>
            </a:rPr>
            <a:t>Metformin</a:t>
          </a:r>
          <a:endParaRPr lang="en-IE" sz="1200" kern="1200" dirty="0">
            <a:latin typeface="Century Gothic" panose="020B0502020202020204" pitchFamily="34" charset="0"/>
          </a:endParaRPr>
        </a:p>
        <a:p>
          <a:pPr marL="114300" lvl="1" indent="-114300" algn="l" defTabSz="533400">
            <a:lnSpc>
              <a:spcPct val="90000"/>
            </a:lnSpc>
            <a:spcBef>
              <a:spcPct val="0"/>
            </a:spcBef>
            <a:spcAft>
              <a:spcPct val="15000"/>
            </a:spcAft>
            <a:buChar char="•"/>
          </a:pPr>
          <a:r>
            <a:rPr lang="en-IE" sz="1200" b="0" i="0" kern="1200" dirty="0">
              <a:latin typeface="Century Gothic" panose="020B0502020202020204" pitchFamily="34" charset="0"/>
            </a:rPr>
            <a:t>GLP-1 RA</a:t>
          </a:r>
          <a:endParaRPr lang="en-IE" sz="1200" kern="1200" dirty="0">
            <a:latin typeface="Century Gothic" panose="020B0502020202020204" pitchFamily="34" charset="0"/>
          </a:endParaRPr>
        </a:p>
        <a:p>
          <a:pPr marL="114300" lvl="1" indent="-114300" algn="l" defTabSz="533400">
            <a:lnSpc>
              <a:spcPct val="90000"/>
            </a:lnSpc>
            <a:spcBef>
              <a:spcPct val="0"/>
            </a:spcBef>
            <a:spcAft>
              <a:spcPct val="15000"/>
            </a:spcAft>
            <a:buChar char="•"/>
          </a:pPr>
          <a:r>
            <a:rPr lang="en-IE" sz="1200" b="0" i="0" kern="1200" dirty="0">
              <a:latin typeface="Century Gothic" panose="020B0502020202020204" pitchFamily="34" charset="0"/>
            </a:rPr>
            <a:t>Statins</a:t>
          </a:r>
          <a:endParaRPr lang="en-IE" sz="1200" kern="1200" dirty="0">
            <a:latin typeface="Century Gothic" panose="020B0502020202020204" pitchFamily="34" charset="0"/>
          </a:endParaRPr>
        </a:p>
        <a:p>
          <a:pPr marL="114300" lvl="1" indent="-114300" algn="l" defTabSz="533400">
            <a:lnSpc>
              <a:spcPct val="90000"/>
            </a:lnSpc>
            <a:spcBef>
              <a:spcPct val="0"/>
            </a:spcBef>
            <a:spcAft>
              <a:spcPct val="15000"/>
            </a:spcAft>
            <a:buChar char="•"/>
          </a:pPr>
          <a:r>
            <a:rPr lang="en-IE" sz="1200" b="0" i="0" kern="1200" dirty="0">
              <a:latin typeface="Century Gothic" panose="020B0502020202020204" pitchFamily="34" charset="0"/>
            </a:rPr>
            <a:t>Antihypertensive medication</a:t>
          </a:r>
          <a:endParaRPr lang="en-IE" sz="1200" kern="1200" dirty="0">
            <a:latin typeface="Century Gothic" panose="020B0502020202020204" pitchFamily="34" charset="0"/>
          </a:endParaRPr>
        </a:p>
        <a:p>
          <a:pPr marL="114300" lvl="1" indent="-114300" algn="l" defTabSz="533400">
            <a:lnSpc>
              <a:spcPct val="90000"/>
            </a:lnSpc>
            <a:spcBef>
              <a:spcPct val="0"/>
            </a:spcBef>
            <a:spcAft>
              <a:spcPct val="15000"/>
            </a:spcAft>
            <a:buChar char="•"/>
          </a:pPr>
          <a:r>
            <a:rPr lang="en-IE" sz="1200" kern="1200" dirty="0">
              <a:latin typeface="Century Gothic" panose="020B0502020202020204" pitchFamily="34" charset="0"/>
            </a:rPr>
            <a:t>Bariatric Surgery</a:t>
          </a:r>
        </a:p>
      </dsp:txBody>
      <dsp:txXfrm>
        <a:off x="2934211" y="0"/>
        <a:ext cx="1776094" cy="2754418"/>
      </dsp:txXfrm>
    </dsp:sp>
    <dsp:sp modelId="{0B543646-36A7-874A-910F-F85423038E64}">
      <dsp:nvSpPr>
        <dsp:cNvPr id="0" name=""/>
        <dsp:cNvSpPr/>
      </dsp:nvSpPr>
      <dsp:spPr>
        <a:xfrm>
          <a:off x="4710305" y="562"/>
          <a:ext cx="1956303" cy="2643011"/>
        </a:xfrm>
        <a:prstGeom prst="rect">
          <a:avLst/>
        </a:prstGeom>
        <a:solidFill>
          <a:schemeClr val="accent4">
            <a:lumMod val="40000"/>
            <a:lumOff val="60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t" anchorCtr="0">
          <a:noAutofit/>
        </a:bodyPr>
        <a:lstStyle/>
        <a:p>
          <a:pPr marL="0" lvl="0" indent="0" algn="ctr" defTabSz="622300">
            <a:lnSpc>
              <a:spcPct val="90000"/>
            </a:lnSpc>
            <a:spcBef>
              <a:spcPct val="0"/>
            </a:spcBef>
            <a:spcAft>
              <a:spcPct val="35000"/>
            </a:spcAft>
            <a:buNone/>
          </a:pPr>
          <a:endParaRPr lang="en-IE" sz="1400" b="0" i="1" kern="1200" dirty="0"/>
        </a:p>
        <a:p>
          <a:pPr marL="0" lvl="0" indent="0" algn="ctr" defTabSz="622300">
            <a:lnSpc>
              <a:spcPct val="90000"/>
            </a:lnSpc>
            <a:spcBef>
              <a:spcPct val="0"/>
            </a:spcBef>
            <a:spcAft>
              <a:spcPct val="35000"/>
            </a:spcAft>
            <a:buNone/>
          </a:pPr>
          <a:r>
            <a:rPr lang="en-IE" sz="1200" b="0" i="1" kern="1200" dirty="0">
              <a:latin typeface="Century Gothic" panose="020B0502020202020204" pitchFamily="34" charset="0"/>
            </a:rPr>
            <a:t>Prevention of endometrial hyperplasia associated with chronic anovulation </a:t>
          </a:r>
        </a:p>
        <a:p>
          <a:pPr marL="0" lvl="0" indent="0" algn="ctr" defTabSz="622300">
            <a:lnSpc>
              <a:spcPct val="90000"/>
            </a:lnSpc>
            <a:spcBef>
              <a:spcPct val="0"/>
            </a:spcBef>
            <a:spcAft>
              <a:spcPct val="35000"/>
            </a:spcAft>
            <a:buNone/>
          </a:pPr>
          <a:endParaRPr lang="en-IE" sz="1200" kern="1200" dirty="0">
            <a:latin typeface="Century Gothic" panose="020B0502020202020204" pitchFamily="34" charset="0"/>
          </a:endParaRPr>
        </a:p>
        <a:p>
          <a:pPr marL="114300" lvl="1" indent="-114300" algn="l" defTabSz="533400">
            <a:lnSpc>
              <a:spcPct val="90000"/>
            </a:lnSpc>
            <a:spcBef>
              <a:spcPct val="0"/>
            </a:spcBef>
            <a:spcAft>
              <a:spcPct val="15000"/>
            </a:spcAft>
            <a:buChar char="•"/>
          </a:pPr>
          <a:r>
            <a:rPr lang="en-IE" sz="1200" b="0" i="0" kern="1200" dirty="0">
              <a:latin typeface="Century Gothic" panose="020B0502020202020204" pitchFamily="34" charset="0"/>
            </a:rPr>
            <a:t>Oral contraceptives</a:t>
          </a:r>
          <a:endParaRPr lang="en-IE" sz="1200" kern="1200" dirty="0">
            <a:latin typeface="Century Gothic" panose="020B0502020202020204" pitchFamily="34" charset="0"/>
          </a:endParaRPr>
        </a:p>
        <a:p>
          <a:pPr marL="114300" lvl="1" indent="-114300" algn="l" defTabSz="533400">
            <a:lnSpc>
              <a:spcPct val="90000"/>
            </a:lnSpc>
            <a:spcBef>
              <a:spcPct val="0"/>
            </a:spcBef>
            <a:spcAft>
              <a:spcPct val="15000"/>
            </a:spcAft>
            <a:buChar char="•"/>
          </a:pPr>
          <a:r>
            <a:rPr lang="en-IE" sz="1200" b="0" i="0" kern="1200" dirty="0">
              <a:latin typeface="Century Gothic" panose="020B0502020202020204" pitchFamily="34" charset="0"/>
            </a:rPr>
            <a:t>IUD</a:t>
          </a:r>
          <a:endParaRPr lang="en-IE" sz="1200" kern="1200" dirty="0">
            <a:latin typeface="Century Gothic" panose="020B0502020202020204" pitchFamily="34" charset="0"/>
          </a:endParaRPr>
        </a:p>
        <a:p>
          <a:pPr marL="114300" lvl="1" indent="-114300" algn="l" defTabSz="533400">
            <a:lnSpc>
              <a:spcPct val="90000"/>
            </a:lnSpc>
            <a:spcBef>
              <a:spcPct val="0"/>
            </a:spcBef>
            <a:spcAft>
              <a:spcPct val="15000"/>
            </a:spcAft>
            <a:buChar char="•"/>
          </a:pPr>
          <a:r>
            <a:rPr lang="en-IE" sz="1200" b="0" i="0" kern="1200" dirty="0">
              <a:latin typeface="Century Gothic" panose="020B0502020202020204" pitchFamily="34" charset="0"/>
            </a:rPr>
            <a:t>Medroxyprogesterone 10mg every 1-3 months to induce bleed</a:t>
          </a:r>
          <a:endParaRPr lang="en-IE" sz="1200" kern="1200" dirty="0">
            <a:latin typeface="Century Gothic" panose="020B0502020202020204" pitchFamily="34" charset="0"/>
          </a:endParaRPr>
        </a:p>
      </dsp:txBody>
      <dsp:txXfrm>
        <a:off x="4710305" y="562"/>
        <a:ext cx="1956303" cy="2643011"/>
      </dsp:txXfrm>
    </dsp:sp>
    <dsp:sp modelId="{47DDC042-C894-9D44-9674-46317C9A4644}">
      <dsp:nvSpPr>
        <dsp:cNvPr id="0" name=""/>
        <dsp:cNvSpPr/>
      </dsp:nvSpPr>
      <dsp:spPr>
        <a:xfrm>
          <a:off x="6666608" y="7650"/>
          <a:ext cx="1756422" cy="2656942"/>
        </a:xfrm>
        <a:prstGeom prst="rect">
          <a:avLst/>
        </a:prstGeom>
        <a:solidFill>
          <a:schemeClr val="accent6">
            <a:lumMod val="40000"/>
            <a:lumOff val="60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t" anchorCtr="0">
          <a:noAutofit/>
        </a:bodyPr>
        <a:lstStyle/>
        <a:p>
          <a:pPr marL="0" lvl="0" indent="0" algn="ctr" defTabSz="622300">
            <a:lnSpc>
              <a:spcPct val="90000"/>
            </a:lnSpc>
            <a:spcBef>
              <a:spcPct val="0"/>
            </a:spcBef>
            <a:spcAft>
              <a:spcPct val="35000"/>
            </a:spcAft>
            <a:buNone/>
          </a:pPr>
          <a:endParaRPr lang="en-IE" sz="1400" b="0" i="1" kern="1200" dirty="0"/>
        </a:p>
        <a:p>
          <a:pPr marL="0" lvl="0" indent="0" algn="ctr" defTabSz="622300">
            <a:lnSpc>
              <a:spcPct val="90000"/>
            </a:lnSpc>
            <a:spcBef>
              <a:spcPct val="0"/>
            </a:spcBef>
            <a:spcAft>
              <a:spcPct val="35000"/>
            </a:spcAft>
            <a:buNone/>
          </a:pPr>
          <a:endParaRPr lang="en-IE" sz="1400" b="0" i="1" kern="1200" dirty="0"/>
        </a:p>
        <a:p>
          <a:pPr marL="0" lvl="0" indent="0" algn="ctr" defTabSz="622300">
            <a:lnSpc>
              <a:spcPct val="90000"/>
            </a:lnSpc>
            <a:spcBef>
              <a:spcPct val="0"/>
            </a:spcBef>
            <a:spcAft>
              <a:spcPct val="35000"/>
            </a:spcAft>
            <a:buNone/>
          </a:pPr>
          <a:r>
            <a:rPr lang="en-IE" sz="1200" b="0" i="1" kern="1200" dirty="0">
              <a:latin typeface="Century Gothic" panose="020B0502020202020204" pitchFamily="34" charset="0"/>
            </a:rPr>
            <a:t>Ovulation induction for those pursuing pregnancy</a:t>
          </a:r>
        </a:p>
        <a:p>
          <a:pPr marL="0" lvl="0" indent="0" algn="ctr" defTabSz="622300">
            <a:lnSpc>
              <a:spcPct val="90000"/>
            </a:lnSpc>
            <a:spcBef>
              <a:spcPct val="0"/>
            </a:spcBef>
            <a:spcAft>
              <a:spcPct val="35000"/>
            </a:spcAft>
            <a:buNone/>
          </a:pPr>
          <a:endParaRPr lang="en-IE" sz="1200" kern="1200" dirty="0">
            <a:latin typeface="Century Gothic" panose="020B0502020202020204" pitchFamily="34" charset="0"/>
          </a:endParaRPr>
        </a:p>
        <a:p>
          <a:pPr marL="114300" lvl="1" indent="-114300" algn="l" defTabSz="533400">
            <a:lnSpc>
              <a:spcPct val="90000"/>
            </a:lnSpc>
            <a:spcBef>
              <a:spcPct val="0"/>
            </a:spcBef>
            <a:spcAft>
              <a:spcPct val="15000"/>
            </a:spcAft>
            <a:buChar char="•"/>
          </a:pPr>
          <a:r>
            <a:rPr lang="en-IE" sz="1200" b="0" i="0" kern="1200" dirty="0">
              <a:latin typeface="Century Gothic" panose="020B0502020202020204" pitchFamily="34" charset="0"/>
            </a:rPr>
            <a:t>Metformin</a:t>
          </a:r>
          <a:endParaRPr lang="en-IE" sz="1200" kern="1200" dirty="0">
            <a:latin typeface="Century Gothic" panose="020B0502020202020204" pitchFamily="34" charset="0"/>
          </a:endParaRPr>
        </a:p>
        <a:p>
          <a:pPr marL="114300" lvl="1" indent="-114300" algn="l" defTabSz="533400">
            <a:lnSpc>
              <a:spcPct val="90000"/>
            </a:lnSpc>
            <a:spcBef>
              <a:spcPct val="0"/>
            </a:spcBef>
            <a:spcAft>
              <a:spcPct val="15000"/>
            </a:spcAft>
            <a:buChar char="•"/>
          </a:pPr>
          <a:r>
            <a:rPr lang="en-IE" sz="1200" b="0" i="0" kern="1200" dirty="0">
              <a:latin typeface="Century Gothic" panose="020B0502020202020204" pitchFamily="34" charset="0"/>
            </a:rPr>
            <a:t>Letrozole</a:t>
          </a:r>
          <a:endParaRPr lang="en-IE" sz="1200" kern="1200" dirty="0">
            <a:latin typeface="Century Gothic" panose="020B0502020202020204" pitchFamily="34" charset="0"/>
          </a:endParaRPr>
        </a:p>
        <a:p>
          <a:pPr marL="114300" lvl="1" indent="-114300" algn="l" defTabSz="533400">
            <a:lnSpc>
              <a:spcPct val="90000"/>
            </a:lnSpc>
            <a:spcBef>
              <a:spcPct val="0"/>
            </a:spcBef>
            <a:spcAft>
              <a:spcPct val="15000"/>
            </a:spcAft>
            <a:buChar char="•"/>
          </a:pPr>
          <a:r>
            <a:rPr lang="en-IE" sz="1200" b="0" i="0" kern="1200" dirty="0">
              <a:latin typeface="Century Gothic" panose="020B0502020202020204" pitchFamily="34" charset="0"/>
            </a:rPr>
            <a:t>Clomiphene</a:t>
          </a:r>
          <a:endParaRPr lang="en-IE" sz="1200" kern="1200" dirty="0">
            <a:latin typeface="Century Gothic" panose="020B0502020202020204" pitchFamily="34" charset="0"/>
          </a:endParaRPr>
        </a:p>
      </dsp:txBody>
      <dsp:txXfrm>
        <a:off x="6666608" y="7650"/>
        <a:ext cx="1756422" cy="265694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9F04B9-3415-4CA7-B91B-7422F3EE05A0}">
      <dsp:nvSpPr>
        <dsp:cNvPr id="0" name=""/>
        <dsp:cNvSpPr/>
      </dsp:nvSpPr>
      <dsp:spPr>
        <a:xfrm>
          <a:off x="-104477" y="332888"/>
          <a:ext cx="8229600" cy="87464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E4409DC-8CE0-4E72-AE28-392D6A7CECB9}">
      <dsp:nvSpPr>
        <dsp:cNvPr id="0" name=""/>
        <dsp:cNvSpPr/>
      </dsp:nvSpPr>
      <dsp:spPr>
        <a:xfrm>
          <a:off x="153663" y="531272"/>
          <a:ext cx="477876" cy="477876"/>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29045F5-73F0-40CE-8C69-26AA4F71C627}">
      <dsp:nvSpPr>
        <dsp:cNvPr id="0" name=""/>
        <dsp:cNvSpPr/>
      </dsp:nvSpPr>
      <dsp:spPr>
        <a:xfrm>
          <a:off x="745849" y="207439"/>
          <a:ext cx="7206334" cy="11120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5558" tIns="75558" rIns="75558" bIns="75558" numCol="1" spcCol="1270" anchor="ctr" anchorCtr="0">
          <a:noAutofit/>
        </a:bodyPr>
        <a:lstStyle/>
        <a:p>
          <a:pPr marL="0" lvl="0" indent="0" algn="l" defTabSz="533400">
            <a:lnSpc>
              <a:spcPct val="100000"/>
            </a:lnSpc>
            <a:spcBef>
              <a:spcPct val="0"/>
            </a:spcBef>
            <a:spcAft>
              <a:spcPct val="35000"/>
            </a:spcAft>
            <a:buNone/>
          </a:pPr>
          <a:r>
            <a:rPr lang="en-US" sz="1200" kern="1200" dirty="0">
              <a:latin typeface="Century Gothic" panose="020B0502020202020204" pitchFamily="34" charset="0"/>
            </a:rPr>
            <a:t>Not just about ovarian cysts… It is a </a:t>
          </a:r>
          <a:r>
            <a:rPr lang="en-IE" sz="1200" b="0" i="0" kern="1200" dirty="0">
              <a:latin typeface="Century Gothic" panose="020B0502020202020204" pitchFamily="34" charset="0"/>
            </a:rPr>
            <a:t>complex endocrine and metabolic disorder</a:t>
          </a:r>
        </a:p>
        <a:p>
          <a:pPr marL="0" lvl="0" indent="0" algn="l" defTabSz="533400">
            <a:lnSpc>
              <a:spcPct val="100000"/>
            </a:lnSpc>
            <a:spcBef>
              <a:spcPct val="0"/>
            </a:spcBef>
            <a:spcAft>
              <a:spcPct val="35000"/>
            </a:spcAft>
            <a:buNone/>
          </a:pPr>
          <a:r>
            <a:rPr lang="en-IE" sz="1200" b="0" i="0" kern="1200" dirty="0">
              <a:latin typeface="Century Gothic" panose="020B0502020202020204" pitchFamily="34" charset="0"/>
            </a:rPr>
            <a:t>Treatment will address not just fertility and periods, but also long-term metabolic health</a:t>
          </a:r>
          <a:endParaRPr lang="en-US" sz="1200" kern="1200" dirty="0">
            <a:latin typeface="Century Gothic" panose="020B0502020202020204" pitchFamily="34" charset="0"/>
          </a:endParaRPr>
        </a:p>
      </dsp:txBody>
      <dsp:txXfrm>
        <a:off x="745849" y="207439"/>
        <a:ext cx="7206334" cy="1112011"/>
      </dsp:txXfrm>
    </dsp:sp>
    <dsp:sp modelId="{33D3B19A-6B83-47D5-B615-C12C9C5422F4}">
      <dsp:nvSpPr>
        <dsp:cNvPr id="0" name=""/>
        <dsp:cNvSpPr/>
      </dsp:nvSpPr>
      <dsp:spPr>
        <a:xfrm>
          <a:off x="0" y="1511598"/>
          <a:ext cx="8229600" cy="87706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910D043-0C2C-4159-AA84-D13AC84D9F68}">
      <dsp:nvSpPr>
        <dsp:cNvPr id="0" name=""/>
        <dsp:cNvSpPr/>
      </dsp:nvSpPr>
      <dsp:spPr>
        <a:xfrm>
          <a:off x="153663" y="1730543"/>
          <a:ext cx="477876" cy="47787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583D4DA-EF88-4B6B-A8C7-7AD9978F1F5B}">
      <dsp:nvSpPr>
        <dsp:cNvPr id="0" name=""/>
        <dsp:cNvSpPr/>
      </dsp:nvSpPr>
      <dsp:spPr>
        <a:xfrm>
          <a:off x="734968" y="1651129"/>
          <a:ext cx="7206334" cy="6450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5558" tIns="75558" rIns="75558" bIns="75558" numCol="1" spcCol="1270" anchor="ctr" anchorCtr="0">
          <a:noAutofit/>
        </a:bodyPr>
        <a:lstStyle/>
        <a:p>
          <a:pPr marL="0" lvl="0" indent="0" algn="l" defTabSz="533400">
            <a:lnSpc>
              <a:spcPct val="100000"/>
            </a:lnSpc>
            <a:spcBef>
              <a:spcPct val="0"/>
            </a:spcBef>
            <a:spcAft>
              <a:spcPct val="35000"/>
            </a:spcAft>
            <a:buNone/>
          </a:pPr>
          <a:r>
            <a:rPr lang="en-IE" sz="1200" b="0" i="0" kern="1200" dirty="0">
              <a:latin typeface="Century Gothic" panose="020B0502020202020204" pitchFamily="34" charset="0"/>
            </a:rPr>
            <a:t>Reduce stigma and confusion </a:t>
          </a:r>
        </a:p>
        <a:p>
          <a:pPr marL="0" lvl="0" indent="0" algn="l" defTabSz="533400">
            <a:lnSpc>
              <a:spcPct val="100000"/>
            </a:lnSpc>
            <a:spcBef>
              <a:spcPct val="0"/>
            </a:spcBef>
            <a:spcAft>
              <a:spcPct val="35000"/>
            </a:spcAft>
            <a:buNone/>
          </a:pPr>
          <a:r>
            <a:rPr lang="en-IE" sz="1200" b="0" i="0" kern="1200" dirty="0">
              <a:latin typeface="Century Gothic" panose="020B0502020202020204" pitchFamily="34" charset="0"/>
            </a:rPr>
            <a:t>Improve early recognition and treatment by helping patients and providers understand the full scope of the condition</a:t>
          </a:r>
        </a:p>
      </dsp:txBody>
      <dsp:txXfrm>
        <a:off x="734968" y="1651129"/>
        <a:ext cx="7206334" cy="645019"/>
      </dsp:txXfrm>
    </dsp:sp>
    <dsp:sp modelId="{17E3E142-1BBC-4DF6-90DE-7AC97C67F285}">
      <dsp:nvSpPr>
        <dsp:cNvPr id="0" name=""/>
        <dsp:cNvSpPr/>
      </dsp:nvSpPr>
      <dsp:spPr>
        <a:xfrm>
          <a:off x="-54606" y="2748398"/>
          <a:ext cx="8229600" cy="85448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8974AA7-20E3-440B-B43C-F94FC811A1E4}">
      <dsp:nvSpPr>
        <dsp:cNvPr id="0" name=""/>
        <dsp:cNvSpPr/>
      </dsp:nvSpPr>
      <dsp:spPr>
        <a:xfrm>
          <a:off x="107276" y="2939114"/>
          <a:ext cx="477876" cy="47787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10A359D-DF66-4837-B3B7-C6030D12B6A0}">
      <dsp:nvSpPr>
        <dsp:cNvPr id="0" name=""/>
        <dsp:cNvSpPr/>
      </dsp:nvSpPr>
      <dsp:spPr>
        <a:xfrm>
          <a:off x="656311" y="2613609"/>
          <a:ext cx="7682457" cy="11026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5558" tIns="75558" rIns="75558" bIns="75558" numCol="1" spcCol="1270" anchor="ctr" anchorCtr="0">
          <a:noAutofit/>
        </a:bodyPr>
        <a:lstStyle/>
        <a:p>
          <a:pPr marL="0" lvl="0" indent="0" algn="l" defTabSz="533400">
            <a:lnSpc>
              <a:spcPct val="100000"/>
            </a:lnSpc>
            <a:spcBef>
              <a:spcPct val="0"/>
            </a:spcBef>
            <a:spcAft>
              <a:spcPct val="35000"/>
            </a:spcAft>
            <a:buNone/>
          </a:pPr>
          <a:r>
            <a:rPr lang="en-IE" sz="1200" b="0" i="0" kern="1200" dirty="0">
              <a:latin typeface="Century Gothic" panose="020B0502020202020204" pitchFamily="34" charset="0"/>
            </a:rPr>
            <a:t>What will</a:t>
          </a:r>
          <a:r>
            <a:rPr lang="en-IE" sz="1200" b="0" i="1" kern="1200" dirty="0">
              <a:latin typeface="Century Gothic" panose="020B0502020202020204" pitchFamily="34" charset="0"/>
            </a:rPr>
            <a:t> </a:t>
          </a:r>
          <a:r>
            <a:rPr lang="en-IE" sz="1200" b="0" i="0" kern="1200" dirty="0">
              <a:latin typeface="Century Gothic" panose="020B0502020202020204" pitchFamily="34" charset="0"/>
            </a:rPr>
            <a:t>change over time:</a:t>
          </a:r>
        </a:p>
        <a:p>
          <a:pPr marL="0" lvl="0" indent="0" algn="l" defTabSz="533400">
            <a:lnSpc>
              <a:spcPct val="100000"/>
            </a:lnSpc>
            <a:spcBef>
              <a:spcPct val="0"/>
            </a:spcBef>
            <a:spcAft>
              <a:spcPct val="35000"/>
            </a:spcAft>
            <a:buFont typeface="Arial" panose="020B0604020202020204" pitchFamily="34" charset="0"/>
            <a:buNone/>
          </a:pPr>
          <a:r>
            <a:rPr lang="en-IE" sz="1200" b="0" i="0" kern="1200" dirty="0">
              <a:latin typeface="Century Gothic" panose="020B0502020202020204" pitchFamily="34" charset="0"/>
            </a:rPr>
            <a:t>Greater emphasis on metabolic screening: focus on checking for CV risk factors</a:t>
          </a:r>
        </a:p>
        <a:p>
          <a:pPr marL="0" lvl="0" indent="0" algn="l" defTabSz="533400">
            <a:lnSpc>
              <a:spcPct val="100000"/>
            </a:lnSpc>
            <a:spcBef>
              <a:spcPct val="0"/>
            </a:spcBef>
            <a:spcAft>
              <a:spcPct val="35000"/>
            </a:spcAft>
            <a:buFont typeface="Arial" panose="020B0604020202020204" pitchFamily="34" charset="0"/>
            <a:buNone/>
          </a:pPr>
          <a:r>
            <a:rPr lang="en-IE" sz="1200" b="0" i="0" kern="1200" dirty="0">
              <a:latin typeface="Century Gothic" panose="020B0502020202020204" pitchFamily="34" charset="0"/>
            </a:rPr>
            <a:t>The new name may help providers recognize the condition sooner and start treatment earlier</a:t>
          </a:r>
        </a:p>
      </dsp:txBody>
      <dsp:txXfrm>
        <a:off x="656311" y="2613609"/>
        <a:ext cx="7682457" cy="1102637"/>
      </dsp:txXfrm>
    </dsp:sp>
  </dsp:spTree>
</dsp:drawing>
</file>

<file path=ppt/diagrams/layout1.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4302231" cy="717867"/>
          </a:xfrm>
          <a:prstGeom prst="rect">
            <a:avLst/>
          </a:prstGeom>
        </p:spPr>
        <p:txBody>
          <a:bodyPr vert="horz" lIns="132762" tIns="66381" rIns="132762" bIns="66381" rtlCol="0"/>
          <a:lstStyle>
            <a:lvl1pPr algn="l">
              <a:defRPr sz="1700"/>
            </a:lvl1pPr>
          </a:lstStyle>
          <a:p>
            <a:endParaRPr lang="en-US"/>
          </a:p>
        </p:txBody>
      </p:sp>
      <p:sp>
        <p:nvSpPr>
          <p:cNvPr id="3" name="Date Placeholder 2"/>
          <p:cNvSpPr>
            <a:spLocks noGrp="1"/>
          </p:cNvSpPr>
          <p:nvPr>
            <p:ph type="dt" sz="quarter" idx="1"/>
          </p:nvPr>
        </p:nvSpPr>
        <p:spPr>
          <a:xfrm>
            <a:off x="5623698" y="1"/>
            <a:ext cx="4302231" cy="717867"/>
          </a:xfrm>
          <a:prstGeom prst="rect">
            <a:avLst/>
          </a:prstGeom>
        </p:spPr>
        <p:txBody>
          <a:bodyPr vert="horz" lIns="132762" tIns="66381" rIns="132762" bIns="66381" rtlCol="0"/>
          <a:lstStyle>
            <a:lvl1pPr algn="r">
              <a:defRPr sz="1700"/>
            </a:lvl1pPr>
          </a:lstStyle>
          <a:p>
            <a:fld id="{F1FFD573-63AC-5B41-8408-C4EEFB13A200}" type="datetimeFigureOut">
              <a:rPr lang="en-US" smtClean="0"/>
              <a:t>9/17/2026</a:t>
            </a:fld>
            <a:endParaRPr lang="en-US"/>
          </a:p>
        </p:txBody>
      </p:sp>
      <p:sp>
        <p:nvSpPr>
          <p:cNvPr id="4" name="Footer Placeholder 3"/>
          <p:cNvSpPr>
            <a:spLocks noGrp="1"/>
          </p:cNvSpPr>
          <p:nvPr>
            <p:ph type="ftr" sz="quarter" idx="2"/>
          </p:nvPr>
        </p:nvSpPr>
        <p:spPr>
          <a:xfrm>
            <a:off x="1" y="13636992"/>
            <a:ext cx="4302231" cy="717867"/>
          </a:xfrm>
          <a:prstGeom prst="rect">
            <a:avLst/>
          </a:prstGeom>
        </p:spPr>
        <p:txBody>
          <a:bodyPr vert="horz" lIns="132762" tIns="66381" rIns="132762" bIns="66381" rtlCol="0" anchor="b"/>
          <a:lstStyle>
            <a:lvl1pPr algn="l">
              <a:defRPr sz="1700"/>
            </a:lvl1pPr>
          </a:lstStyle>
          <a:p>
            <a:endParaRPr lang="en-US"/>
          </a:p>
        </p:txBody>
      </p:sp>
      <p:sp>
        <p:nvSpPr>
          <p:cNvPr id="5" name="Slide Number Placeholder 4"/>
          <p:cNvSpPr>
            <a:spLocks noGrp="1"/>
          </p:cNvSpPr>
          <p:nvPr>
            <p:ph type="sldNum" sz="quarter" idx="3"/>
          </p:nvPr>
        </p:nvSpPr>
        <p:spPr>
          <a:xfrm>
            <a:off x="5623698" y="13636992"/>
            <a:ext cx="4302231" cy="717867"/>
          </a:xfrm>
          <a:prstGeom prst="rect">
            <a:avLst/>
          </a:prstGeom>
        </p:spPr>
        <p:txBody>
          <a:bodyPr vert="horz" lIns="132762" tIns="66381" rIns="132762" bIns="66381" rtlCol="0" anchor="b"/>
          <a:lstStyle>
            <a:lvl1pPr algn="r">
              <a:defRPr sz="1700"/>
            </a:lvl1pPr>
          </a:lstStyle>
          <a:p>
            <a:fld id="{88859A18-8B6F-6247-ACFC-012F51E4C91A}" type="slidenum">
              <a:rPr lang="en-US" smtClean="0"/>
              <a:t>‹#›</a:t>
            </a:fld>
            <a:endParaRPr lang="en-US"/>
          </a:p>
        </p:txBody>
      </p:sp>
    </p:spTree>
    <p:extLst>
      <p:ext uri="{BB962C8B-B14F-4D97-AF65-F5344CB8AC3E}">
        <p14:creationId xmlns:p14="http://schemas.microsoft.com/office/powerpoint/2010/main" val="63772530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4302231" cy="717867"/>
          </a:xfrm>
          <a:prstGeom prst="rect">
            <a:avLst/>
          </a:prstGeom>
        </p:spPr>
        <p:txBody>
          <a:bodyPr vert="horz" lIns="132762" tIns="66381" rIns="132762" bIns="66381" rtlCol="0"/>
          <a:lstStyle>
            <a:lvl1pPr algn="l">
              <a:defRPr sz="1700"/>
            </a:lvl1pPr>
          </a:lstStyle>
          <a:p>
            <a:endParaRPr lang="en-US"/>
          </a:p>
        </p:txBody>
      </p:sp>
      <p:sp>
        <p:nvSpPr>
          <p:cNvPr id="3" name="Date Placeholder 2"/>
          <p:cNvSpPr>
            <a:spLocks noGrp="1"/>
          </p:cNvSpPr>
          <p:nvPr>
            <p:ph type="dt" idx="1"/>
          </p:nvPr>
        </p:nvSpPr>
        <p:spPr>
          <a:xfrm>
            <a:off x="5623698" y="1"/>
            <a:ext cx="4302231" cy="717867"/>
          </a:xfrm>
          <a:prstGeom prst="rect">
            <a:avLst/>
          </a:prstGeom>
        </p:spPr>
        <p:txBody>
          <a:bodyPr vert="horz" lIns="132762" tIns="66381" rIns="132762" bIns="66381" rtlCol="0"/>
          <a:lstStyle>
            <a:lvl1pPr algn="r">
              <a:defRPr sz="1700"/>
            </a:lvl1pPr>
          </a:lstStyle>
          <a:p>
            <a:fld id="{EBD7CF49-64BB-DB4D-8FC0-A1F7B9126035}" type="datetimeFigureOut">
              <a:rPr lang="en-US" smtClean="0"/>
              <a:t>9/17/2026</a:t>
            </a:fld>
            <a:endParaRPr lang="en-US"/>
          </a:p>
        </p:txBody>
      </p:sp>
      <p:sp>
        <p:nvSpPr>
          <p:cNvPr id="4" name="Slide Image Placeholder 3"/>
          <p:cNvSpPr>
            <a:spLocks noGrp="1" noRot="1" noChangeAspect="1"/>
          </p:cNvSpPr>
          <p:nvPr>
            <p:ph type="sldImg" idx="2"/>
          </p:nvPr>
        </p:nvSpPr>
        <p:spPr>
          <a:xfrm>
            <a:off x="179388" y="1076325"/>
            <a:ext cx="9569450" cy="5383213"/>
          </a:xfrm>
          <a:prstGeom prst="rect">
            <a:avLst/>
          </a:prstGeom>
          <a:noFill/>
          <a:ln w="12700">
            <a:solidFill>
              <a:prstClr val="black"/>
            </a:solidFill>
          </a:ln>
        </p:spPr>
        <p:txBody>
          <a:bodyPr vert="horz" lIns="132762" tIns="66381" rIns="132762" bIns="66381" rtlCol="0" anchor="ctr"/>
          <a:lstStyle/>
          <a:p>
            <a:endParaRPr lang="en-US"/>
          </a:p>
        </p:txBody>
      </p:sp>
      <p:sp>
        <p:nvSpPr>
          <p:cNvPr id="5" name="Notes Placeholder 4"/>
          <p:cNvSpPr>
            <a:spLocks noGrp="1"/>
          </p:cNvSpPr>
          <p:nvPr>
            <p:ph type="body" sz="quarter" idx="3"/>
          </p:nvPr>
        </p:nvSpPr>
        <p:spPr>
          <a:xfrm>
            <a:off x="992823" y="6819742"/>
            <a:ext cx="7942580" cy="6460807"/>
          </a:xfrm>
          <a:prstGeom prst="rect">
            <a:avLst/>
          </a:prstGeom>
        </p:spPr>
        <p:txBody>
          <a:bodyPr vert="horz" lIns="132762" tIns="66381" rIns="132762" bIns="66381" rtlCol="0"/>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6" name="Footer Placeholder 5"/>
          <p:cNvSpPr>
            <a:spLocks noGrp="1"/>
          </p:cNvSpPr>
          <p:nvPr>
            <p:ph type="ftr" sz="quarter" idx="4"/>
          </p:nvPr>
        </p:nvSpPr>
        <p:spPr>
          <a:xfrm>
            <a:off x="1" y="13636992"/>
            <a:ext cx="4302231" cy="717867"/>
          </a:xfrm>
          <a:prstGeom prst="rect">
            <a:avLst/>
          </a:prstGeom>
        </p:spPr>
        <p:txBody>
          <a:bodyPr vert="horz" lIns="132762" tIns="66381" rIns="132762" bIns="66381" rtlCol="0" anchor="b"/>
          <a:lstStyle>
            <a:lvl1pPr algn="l">
              <a:defRPr sz="1700"/>
            </a:lvl1pPr>
          </a:lstStyle>
          <a:p>
            <a:endParaRPr lang="en-US"/>
          </a:p>
        </p:txBody>
      </p:sp>
      <p:sp>
        <p:nvSpPr>
          <p:cNvPr id="7" name="Slide Number Placeholder 6"/>
          <p:cNvSpPr>
            <a:spLocks noGrp="1"/>
          </p:cNvSpPr>
          <p:nvPr>
            <p:ph type="sldNum" sz="quarter" idx="5"/>
          </p:nvPr>
        </p:nvSpPr>
        <p:spPr>
          <a:xfrm>
            <a:off x="5623698" y="13636992"/>
            <a:ext cx="4302231" cy="717867"/>
          </a:xfrm>
          <a:prstGeom prst="rect">
            <a:avLst/>
          </a:prstGeom>
        </p:spPr>
        <p:txBody>
          <a:bodyPr vert="horz" lIns="132762" tIns="66381" rIns="132762" bIns="66381" rtlCol="0" anchor="b"/>
          <a:lstStyle>
            <a:lvl1pPr algn="r">
              <a:defRPr sz="1700"/>
            </a:lvl1pPr>
          </a:lstStyle>
          <a:p>
            <a:fld id="{778088C6-DB3F-4F41-9CC6-6728ACB46118}" type="slidenum">
              <a:rPr lang="en-US" smtClean="0"/>
              <a:t>‹#›</a:t>
            </a:fld>
            <a:endParaRPr lang="en-US"/>
          </a:p>
        </p:txBody>
      </p:sp>
    </p:spTree>
    <p:extLst>
      <p:ext uri="{BB962C8B-B14F-4D97-AF65-F5344CB8AC3E}">
        <p14:creationId xmlns:p14="http://schemas.microsoft.com/office/powerpoint/2010/main" val="127590484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778088C6-DB3F-4F41-9CC6-6728ACB46118}" type="slidenum">
              <a:rPr lang="en-US" smtClean="0"/>
              <a:t>1</a:t>
            </a:fld>
            <a:endParaRPr lang="en-US"/>
          </a:p>
        </p:txBody>
      </p:sp>
    </p:spTree>
    <p:extLst>
      <p:ext uri="{BB962C8B-B14F-4D97-AF65-F5344CB8AC3E}">
        <p14:creationId xmlns:p14="http://schemas.microsoft.com/office/powerpoint/2010/main" val="29931231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IE" dirty="0"/>
          </a:p>
        </p:txBody>
      </p:sp>
      <p:sp>
        <p:nvSpPr>
          <p:cNvPr id="4" name="Slide Number Placeholder 3"/>
          <p:cNvSpPr>
            <a:spLocks noGrp="1"/>
          </p:cNvSpPr>
          <p:nvPr>
            <p:ph type="sldNum" sz="quarter" idx="5"/>
          </p:nvPr>
        </p:nvSpPr>
        <p:spPr/>
        <p:txBody>
          <a:bodyPr/>
          <a:lstStyle/>
          <a:p>
            <a:fld id="{778088C6-DB3F-4F41-9CC6-6728ACB46118}" type="slidenum">
              <a:rPr lang="en-US" smtClean="0"/>
              <a:t>3</a:t>
            </a:fld>
            <a:endParaRPr lang="en-US"/>
          </a:p>
        </p:txBody>
      </p:sp>
    </p:spTree>
    <p:extLst>
      <p:ext uri="{BB962C8B-B14F-4D97-AF65-F5344CB8AC3E}">
        <p14:creationId xmlns:p14="http://schemas.microsoft.com/office/powerpoint/2010/main" val="20894741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D30922-3E24-949E-670A-4BED45A34D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9F889F-59C1-33AA-BBFD-6F652D1611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D28C7D-ECAD-85D0-1F66-6B4FC3AF5E9C}"/>
              </a:ext>
            </a:extLst>
          </p:cNvPr>
          <p:cNvSpPr>
            <a:spLocks noGrp="1"/>
          </p:cNvSpPr>
          <p:nvPr>
            <p:ph type="body" idx="1"/>
          </p:nvPr>
        </p:nvSpPr>
        <p:spPr/>
        <p:txBody>
          <a:bodyPr/>
          <a:lstStyle/>
          <a:p>
            <a:r>
              <a:rPr lang="en-IE" sz="1200" b="1" kern="1200" dirty="0">
                <a:solidFill>
                  <a:schemeClr val="tx1"/>
                </a:solidFill>
                <a:effectLst/>
                <a:latin typeface="+mn-lt"/>
                <a:ea typeface="+mn-ea"/>
                <a:cs typeface="+mn-cs"/>
              </a:rPr>
              <a:t>Approximately </a:t>
            </a:r>
            <a:r>
              <a:rPr lang="en-IE" sz="1200" kern="1200" dirty="0">
                <a:solidFill>
                  <a:schemeClr val="tx1"/>
                </a:solidFill>
                <a:effectLst/>
                <a:latin typeface="+mn-lt"/>
                <a:ea typeface="+mn-ea"/>
                <a:cs typeface="+mn-cs"/>
              </a:rPr>
              <a:t>one-half of patients with FOH have an abnormal degree of insulin-resistant hyperinsulinism (</a:t>
            </a:r>
            <a:r>
              <a:rPr lang="en-IE" sz="1200" b="1" kern="1200" dirty="0">
                <a:solidFill>
                  <a:schemeClr val="tx1"/>
                </a:solidFill>
                <a:effectLst/>
                <a:latin typeface="+mn-lt"/>
                <a:ea typeface="+mn-ea"/>
                <a:cs typeface="+mn-cs"/>
              </a:rPr>
              <a:t>step 2</a:t>
            </a:r>
            <a:r>
              <a:rPr lang="en-IE" sz="1200" kern="1200" dirty="0">
                <a:solidFill>
                  <a:schemeClr val="tx1"/>
                </a:solidFill>
                <a:effectLst/>
                <a:latin typeface="+mn-lt"/>
                <a:ea typeface="+mn-ea"/>
                <a:cs typeface="+mn-cs"/>
              </a:rPr>
              <a:t>). Insulin-resistant insulin excess acts on theca cells to aggravate hyperandrogenism, synergizes with androgen to prematurely luteinize granulosa cells, and stimulates fat accumulation. Obesity increases insulin-resistance </a:t>
            </a:r>
            <a:r>
              <a:rPr lang="en-IE" sz="1200" b="1" kern="1200" dirty="0">
                <a:solidFill>
                  <a:schemeClr val="tx1"/>
                </a:solidFill>
                <a:effectLst/>
                <a:latin typeface="+mn-lt"/>
                <a:ea typeface="+mn-ea"/>
                <a:cs typeface="+mn-cs"/>
              </a:rPr>
              <a:t>and hyperinsulinism </a:t>
            </a:r>
            <a:r>
              <a:rPr lang="en-IE" sz="1200" kern="1200" dirty="0">
                <a:solidFill>
                  <a:schemeClr val="tx1"/>
                </a:solidFill>
                <a:effectLst/>
                <a:latin typeface="+mn-lt"/>
                <a:ea typeface="+mn-ea"/>
                <a:cs typeface="+mn-cs"/>
              </a:rPr>
              <a:t>(</a:t>
            </a:r>
            <a:r>
              <a:rPr lang="en-IE" sz="1200" b="1" kern="1200" dirty="0">
                <a:solidFill>
                  <a:schemeClr val="tx1"/>
                </a:solidFill>
                <a:effectLst/>
                <a:latin typeface="+mn-lt"/>
                <a:ea typeface="+mn-ea"/>
                <a:cs typeface="+mn-cs"/>
              </a:rPr>
              <a:t>step 3</a:t>
            </a:r>
            <a:r>
              <a:rPr lang="en-IE" sz="1200" kern="1200" dirty="0">
                <a:solidFill>
                  <a:schemeClr val="tx1"/>
                </a:solidFill>
                <a:effectLst/>
                <a:latin typeface="+mn-lt"/>
                <a:ea typeface="+mn-ea"/>
                <a:cs typeface="+mn-cs"/>
              </a:rPr>
              <a:t>)</a:t>
            </a:r>
            <a:r>
              <a:rPr lang="en-IE" sz="1200" b="1" kern="1200" dirty="0">
                <a:solidFill>
                  <a:schemeClr val="tx1"/>
                </a:solidFill>
                <a:effectLst/>
                <a:latin typeface="+mn-lt"/>
                <a:ea typeface="+mn-ea"/>
                <a:cs typeface="+mn-cs"/>
              </a:rPr>
              <a:t>; it also increases proinflammatory cytokines</a:t>
            </a:r>
            <a:r>
              <a:rPr lang="en-IE" sz="1200" kern="1200" dirty="0">
                <a:solidFill>
                  <a:schemeClr val="tx1"/>
                </a:solidFill>
                <a:effectLst/>
                <a:latin typeface="+mn-lt"/>
                <a:ea typeface="+mn-ea"/>
                <a:cs typeface="+mn-cs"/>
              </a:rPr>
              <a:t>, and these further aggravate hyperandrogenism (</a:t>
            </a:r>
            <a:r>
              <a:rPr lang="en-IE" sz="1200" b="1" kern="1200" dirty="0">
                <a:solidFill>
                  <a:schemeClr val="tx1"/>
                </a:solidFill>
                <a:effectLst/>
                <a:latin typeface="+mn-lt"/>
                <a:ea typeface="+mn-ea"/>
                <a:cs typeface="+mn-cs"/>
              </a:rPr>
              <a:t>step 3</a:t>
            </a:r>
            <a:r>
              <a:rPr lang="en-IE" sz="1200" kern="1200" dirty="0">
                <a:solidFill>
                  <a:schemeClr val="tx1"/>
                </a:solidFill>
                <a:effectLst/>
                <a:latin typeface="+mn-lt"/>
                <a:ea typeface="+mn-ea"/>
                <a:cs typeface="+mn-cs"/>
              </a:rPr>
              <a:t>). The </a:t>
            </a:r>
            <a:r>
              <a:rPr lang="en-IE" sz="1200" kern="1200" dirty="0" err="1">
                <a:solidFill>
                  <a:schemeClr val="tx1"/>
                </a:solidFill>
                <a:effectLst/>
                <a:latin typeface="+mn-lt"/>
                <a:ea typeface="+mn-ea"/>
                <a:cs typeface="+mn-cs"/>
              </a:rPr>
              <a:t>hyperandrogenemia</a:t>
            </a:r>
            <a:r>
              <a:rPr lang="en-IE" sz="1200" kern="1200" dirty="0">
                <a:solidFill>
                  <a:schemeClr val="tx1"/>
                </a:solidFill>
                <a:effectLst/>
                <a:latin typeface="+mn-lt"/>
                <a:ea typeface="+mn-ea"/>
                <a:cs typeface="+mn-cs"/>
              </a:rPr>
              <a:t> provokes LH excess (</a:t>
            </a:r>
            <a:r>
              <a:rPr lang="en-IE" sz="1200" b="1" kern="1200" dirty="0">
                <a:solidFill>
                  <a:schemeClr val="tx1"/>
                </a:solidFill>
                <a:effectLst/>
                <a:latin typeface="+mn-lt"/>
                <a:ea typeface="+mn-ea"/>
                <a:cs typeface="+mn-cs"/>
              </a:rPr>
              <a:t>step 4</a:t>
            </a:r>
            <a:r>
              <a:rPr lang="en-IE" sz="1200" kern="1200" dirty="0">
                <a:solidFill>
                  <a:schemeClr val="tx1"/>
                </a:solidFill>
                <a:effectLst/>
                <a:latin typeface="+mn-lt"/>
                <a:ea typeface="+mn-ea"/>
                <a:cs typeface="+mn-cs"/>
              </a:rPr>
              <a:t>), which then acts on both theca and luteinized granulosa cells to worsen hyperandrogenism (</a:t>
            </a:r>
            <a:r>
              <a:rPr lang="en-IE" sz="1200" b="1" kern="1200" dirty="0">
                <a:solidFill>
                  <a:schemeClr val="tx1"/>
                </a:solidFill>
                <a:effectLst/>
                <a:latin typeface="+mn-lt"/>
                <a:ea typeface="+mn-ea"/>
                <a:cs typeface="+mn-cs"/>
              </a:rPr>
              <a:t>step 5</a:t>
            </a:r>
            <a:r>
              <a:rPr lang="en-IE" sz="1200" kern="1200" dirty="0">
                <a:solidFill>
                  <a:schemeClr val="tx1"/>
                </a:solidFill>
                <a:effectLst/>
                <a:latin typeface="+mn-lt"/>
                <a:ea typeface="+mn-ea"/>
                <a:cs typeface="+mn-cs"/>
              </a:rPr>
              <a:t>). LH also stimulates luteinized granulosa cells to secrete </a:t>
            </a:r>
            <a:r>
              <a:rPr lang="en-IE" sz="1200" kern="1200" dirty="0" err="1">
                <a:solidFill>
                  <a:schemeClr val="tx1"/>
                </a:solidFill>
                <a:effectLst/>
                <a:latin typeface="+mn-lt"/>
                <a:ea typeface="+mn-ea"/>
                <a:cs typeface="+mn-cs"/>
              </a:rPr>
              <a:t>estradiol</a:t>
            </a:r>
            <a:r>
              <a:rPr lang="en-IE" sz="1200" kern="1200" dirty="0">
                <a:solidFill>
                  <a:schemeClr val="tx1"/>
                </a:solidFill>
                <a:effectLst/>
                <a:latin typeface="+mn-lt"/>
                <a:ea typeface="+mn-ea"/>
                <a:cs typeface="+mn-cs"/>
              </a:rPr>
              <a:t> (</a:t>
            </a:r>
            <a:r>
              <a:rPr lang="en-IE" sz="1200" b="1" kern="1200" dirty="0">
                <a:solidFill>
                  <a:schemeClr val="tx1"/>
                </a:solidFill>
                <a:effectLst/>
                <a:latin typeface="+mn-lt"/>
                <a:ea typeface="+mn-ea"/>
                <a:cs typeface="+mn-cs"/>
              </a:rPr>
              <a:t>step 6</a:t>
            </a:r>
            <a:r>
              <a:rPr lang="en-IE" sz="1200" kern="1200" dirty="0">
                <a:solidFill>
                  <a:schemeClr val="tx1"/>
                </a:solidFill>
                <a:effectLst/>
                <a:latin typeface="+mn-lt"/>
                <a:ea typeface="+mn-ea"/>
                <a:cs typeface="+mn-cs"/>
              </a:rPr>
              <a:t>), which suppresses FSH secretion. These insulin excess-initiated changes in </a:t>
            </a:r>
            <a:endParaRPr lang="en-IE" dirty="0">
              <a:effectLst/>
            </a:endParaRPr>
          </a:p>
          <a:p>
            <a:r>
              <a:rPr lang="en-IE" sz="1200" kern="1200" dirty="0">
                <a:solidFill>
                  <a:schemeClr val="tx1"/>
                </a:solidFill>
                <a:effectLst/>
                <a:latin typeface="+mn-lt"/>
                <a:ea typeface="+mn-ea"/>
                <a:cs typeface="+mn-cs"/>
              </a:rPr>
              <a:t>https://</a:t>
            </a:r>
            <a:r>
              <a:rPr lang="en-IE" sz="1200" kern="1200" dirty="0" err="1">
                <a:solidFill>
                  <a:schemeClr val="tx1"/>
                </a:solidFill>
                <a:effectLst/>
                <a:latin typeface="+mn-lt"/>
                <a:ea typeface="+mn-ea"/>
                <a:cs typeface="+mn-cs"/>
              </a:rPr>
              <a:t>www.uptodate.com</a:t>
            </a:r>
            <a:r>
              <a:rPr lang="en-IE" sz="1200" kern="1200" dirty="0">
                <a:solidFill>
                  <a:schemeClr val="tx1"/>
                </a:solidFill>
                <a:effectLst/>
                <a:latin typeface="+mn-lt"/>
                <a:ea typeface="+mn-ea"/>
                <a:cs typeface="+mn-cs"/>
              </a:rPr>
              <a:t>/contents/polycystic-ovary-syndrome-pcos-in-adolescents-clinical-features-and-pathogenesis/</a:t>
            </a:r>
            <a:r>
              <a:rPr lang="en-IE" sz="1200" kern="1200" dirty="0" err="1">
                <a:solidFill>
                  <a:schemeClr val="tx1"/>
                </a:solidFill>
                <a:effectLst/>
                <a:latin typeface="+mn-lt"/>
                <a:ea typeface="+mn-ea"/>
                <a:cs typeface="+mn-cs"/>
              </a:rPr>
              <a:t>print?search</a:t>
            </a:r>
            <a:r>
              <a:rPr lang="en-IE" sz="1200" kern="1200" dirty="0">
                <a:solidFill>
                  <a:schemeClr val="tx1"/>
                </a:solidFill>
                <a:effectLst/>
                <a:latin typeface="+mn-lt"/>
                <a:ea typeface="+mn-ea"/>
                <a:cs typeface="+mn-cs"/>
              </a:rPr>
              <a:t>=</a:t>
            </a:r>
            <a:r>
              <a:rPr lang="en-IE" sz="1200" kern="1200" dirty="0" err="1">
                <a:solidFill>
                  <a:schemeClr val="tx1"/>
                </a:solidFill>
                <a:effectLst/>
                <a:latin typeface="+mn-lt"/>
                <a:ea typeface="+mn-ea"/>
                <a:cs typeface="+mn-cs"/>
              </a:rPr>
              <a:t>pmos&amp;so</a:t>
            </a:r>
            <a:r>
              <a:rPr lang="en-IE" sz="1200" kern="1200" dirty="0">
                <a:solidFill>
                  <a:schemeClr val="tx1"/>
                </a:solidFill>
                <a:effectLst/>
                <a:latin typeface="+mn-lt"/>
                <a:ea typeface="+mn-ea"/>
                <a:cs typeface="+mn-cs"/>
              </a:rPr>
              <a:t>... 31/39 </a:t>
            </a:r>
            <a:endParaRPr lang="en-IE" dirty="0"/>
          </a:p>
          <a:p>
            <a:r>
              <a:rPr lang="en-IE" sz="1200" kern="1200" dirty="0">
                <a:solidFill>
                  <a:schemeClr val="tx1"/>
                </a:solidFill>
                <a:effectLst/>
                <a:latin typeface="+mn-lt"/>
                <a:ea typeface="+mn-ea"/>
                <a:cs typeface="+mn-cs"/>
              </a:rPr>
              <a:t>31/08/2026, 19:16 Polycystic ovary syndrome (PCOS) in adolescents: Clinical features and pathogenesis - UpToDate </a:t>
            </a:r>
            <a:endParaRPr lang="en-IE" dirty="0"/>
          </a:p>
          <a:p>
            <a:r>
              <a:rPr lang="en-IE" sz="1200" kern="1200" dirty="0">
                <a:solidFill>
                  <a:schemeClr val="tx1"/>
                </a:solidFill>
                <a:effectLst/>
                <a:latin typeface="+mn-lt"/>
                <a:ea typeface="+mn-ea"/>
                <a:cs typeface="+mn-cs"/>
              </a:rPr>
              <a:t>granulosa cell function further exacerbate PCOM and further hinder ovulation. </a:t>
            </a:r>
            <a:r>
              <a:rPr lang="en-IE" sz="1200" b="1" kern="1200" dirty="0">
                <a:solidFill>
                  <a:schemeClr val="tx1"/>
                </a:solidFill>
                <a:effectLst/>
                <a:latin typeface="+mn-lt"/>
                <a:ea typeface="+mn-ea"/>
                <a:cs typeface="+mn-cs"/>
              </a:rPr>
              <a:t>In functionally typical PCOS, the FOH is caused by inherent abnormalities that up-regulate steroidogenesis. In functionally </a:t>
            </a:r>
            <a:r>
              <a:rPr lang="en-IE" sz="1200" b="1" i="1" kern="1200" dirty="0">
                <a:solidFill>
                  <a:schemeClr val="tx1"/>
                </a:solidFill>
                <a:effectLst/>
                <a:latin typeface="+mn-lt"/>
                <a:ea typeface="+mn-ea"/>
                <a:cs typeface="+mn-cs"/>
              </a:rPr>
              <a:t>atypical </a:t>
            </a:r>
            <a:r>
              <a:rPr lang="en-IE" sz="1200" b="1" kern="1200" dirty="0">
                <a:solidFill>
                  <a:schemeClr val="tx1"/>
                </a:solidFill>
                <a:effectLst/>
                <a:latin typeface="+mn-lt"/>
                <a:ea typeface="+mn-ea"/>
                <a:cs typeface="+mn-cs"/>
              </a:rPr>
              <a:t>PCOS, obesity either initiates FOH or is itself the source of testosterone production. </a:t>
            </a:r>
            <a:r>
              <a:rPr lang="en-IE" sz="1200" kern="1200" dirty="0">
                <a:solidFill>
                  <a:schemeClr val="tx1"/>
                </a:solidFill>
                <a:effectLst/>
                <a:latin typeface="+mn-lt"/>
                <a:ea typeface="+mn-ea"/>
                <a:cs typeface="+mn-cs"/>
              </a:rPr>
              <a:t>The figure also does not depict other associated defects, such as the functional adrenal hyperandrogenism, that often accompanies the ovarian hyperandrogenism and the contribution of excess adiposity to peripheral androgen production and gonadotropin suppression. Bold and enlarged fonts represent greater severity. </a:t>
            </a:r>
            <a:endParaRPr lang="en-IE" dirty="0">
              <a:effectLst/>
            </a:endParaRPr>
          </a:p>
          <a:p>
            <a:r>
              <a:rPr lang="en-IE" sz="1200" kern="1200" dirty="0">
                <a:solidFill>
                  <a:schemeClr val="tx1"/>
                </a:solidFill>
                <a:effectLst/>
                <a:latin typeface="+mn-lt"/>
                <a:ea typeface="+mn-ea"/>
                <a:cs typeface="+mn-cs"/>
              </a:rPr>
              <a:t>FOH: functional ovarian hyperandrogenism; FSH: follicle-stimulating hormone; LH: luteinizing hormone; PCOM: polycystic ovary morphology; PCOS: polycystic ovary syndrome. </a:t>
            </a:r>
            <a:endParaRPr lang="en-IE" dirty="0">
              <a:effectLst/>
            </a:endParaRPr>
          </a:p>
          <a:p>
            <a:r>
              <a:rPr lang="en-IE" sz="1200" i="1" kern="1200" dirty="0">
                <a:solidFill>
                  <a:schemeClr val="tx1"/>
                </a:solidFill>
                <a:effectLst/>
                <a:latin typeface="+mn-lt"/>
                <a:ea typeface="+mn-ea"/>
                <a:cs typeface="+mn-cs"/>
              </a:rPr>
              <a:t>Adapted from: Rosenfield RL, Ehrmann DA. The pathogenesis of polycystic ovary syndrome (PCOS): The hypothesis of PCOS as functional ovarian hyperandrogenism revisited. </a:t>
            </a:r>
            <a:r>
              <a:rPr lang="en-IE" sz="1200" i="1" kern="1200" dirty="0" err="1">
                <a:solidFill>
                  <a:schemeClr val="tx1"/>
                </a:solidFill>
                <a:effectLst/>
                <a:latin typeface="+mn-lt"/>
                <a:ea typeface="+mn-ea"/>
                <a:cs typeface="+mn-cs"/>
              </a:rPr>
              <a:t>Endocr</a:t>
            </a:r>
            <a:r>
              <a:rPr lang="en-IE" sz="1200" i="1" kern="1200" dirty="0">
                <a:solidFill>
                  <a:schemeClr val="tx1"/>
                </a:solidFill>
                <a:effectLst/>
                <a:latin typeface="+mn-lt"/>
                <a:ea typeface="+mn-ea"/>
                <a:cs typeface="+mn-cs"/>
              </a:rPr>
              <a:t> Rev 2016; 37(5):467-520. </a:t>
            </a:r>
            <a:r>
              <a:rPr lang="en-IE" sz="1200" i="1" kern="1200" dirty="0" err="1">
                <a:solidFill>
                  <a:schemeClr val="tx1"/>
                </a:solidFill>
                <a:effectLst/>
                <a:latin typeface="+mn-lt"/>
                <a:ea typeface="+mn-ea"/>
                <a:cs typeface="+mn-cs"/>
              </a:rPr>
              <a:t>doi</a:t>
            </a:r>
            <a:r>
              <a:rPr lang="en-IE" sz="1200" i="1" kern="1200" dirty="0">
                <a:solidFill>
                  <a:schemeClr val="tx1"/>
                </a:solidFill>
                <a:effectLst/>
                <a:latin typeface="+mn-lt"/>
                <a:ea typeface="+mn-ea"/>
                <a:cs typeface="+mn-cs"/>
              </a:rPr>
              <a:t>: 10.1210/er.2015-1104. Adapted by permission of Oxford University Press on behalf of the Endocrine Society. Copyright © 2016 Oxford University Press. </a:t>
            </a:r>
            <a:endParaRPr lang="en-IE" dirty="0">
              <a:effectLst/>
            </a:endParaRPr>
          </a:p>
          <a:p>
            <a:pPr marL="171450" indent="-171450">
              <a:buFontTx/>
              <a:buChar char="-"/>
            </a:pPr>
            <a:endParaRPr lang="en-IE" dirty="0"/>
          </a:p>
        </p:txBody>
      </p:sp>
      <p:sp>
        <p:nvSpPr>
          <p:cNvPr id="4" name="Slide Number Placeholder 3">
            <a:extLst>
              <a:ext uri="{FF2B5EF4-FFF2-40B4-BE49-F238E27FC236}">
                <a16:creationId xmlns:a16="http://schemas.microsoft.com/office/drawing/2014/main" id="{B67B46B6-BDF5-152A-DF32-EFBE0C132705}"/>
              </a:ext>
            </a:extLst>
          </p:cNvPr>
          <p:cNvSpPr>
            <a:spLocks noGrp="1"/>
          </p:cNvSpPr>
          <p:nvPr>
            <p:ph type="sldNum" sz="quarter" idx="5"/>
          </p:nvPr>
        </p:nvSpPr>
        <p:spPr/>
        <p:txBody>
          <a:bodyPr/>
          <a:lstStyle/>
          <a:p>
            <a:fld id="{778088C6-DB3F-4F41-9CC6-6728ACB46118}" type="slidenum">
              <a:rPr lang="en-US" smtClean="0"/>
              <a:t>4</a:t>
            </a:fld>
            <a:endParaRPr lang="en-US"/>
          </a:p>
        </p:txBody>
      </p:sp>
    </p:spTree>
    <p:extLst>
      <p:ext uri="{BB962C8B-B14F-4D97-AF65-F5344CB8AC3E}">
        <p14:creationId xmlns:p14="http://schemas.microsoft.com/office/powerpoint/2010/main" val="26082324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IE" b="1" dirty="0"/>
              <a:t>Common endocrinopathy </a:t>
            </a:r>
            <a:endParaRPr lang="en-IE" dirty="0"/>
          </a:p>
          <a:p>
            <a:pPr marL="285750" indent="-285750">
              <a:buFont typeface="Arial" panose="020B0604020202020204" pitchFamily="34" charset="0"/>
              <a:buChar char="•"/>
            </a:pPr>
            <a:r>
              <a:rPr lang="en-IE" dirty="0"/>
              <a:t>It is one of the most common endocrinopathies in women, affecting between 1 in 8 women. </a:t>
            </a:r>
          </a:p>
          <a:p>
            <a:pPr marL="285750" indent="-285750">
              <a:buFont typeface="Arial" panose="020B0604020202020204" pitchFamily="34" charset="0"/>
              <a:buChar char="•"/>
            </a:pPr>
            <a:r>
              <a:rPr lang="en-IE" dirty="0"/>
              <a:t>The syndrome is characterized clinically by oligomenorrhea and hyperandrogenism, as well as the frequent presence of associated risk factors for cardiovascular disease, including obesity, glucose intolerance, </a:t>
            </a:r>
            <a:r>
              <a:rPr lang="en-IE" dirty="0" err="1"/>
              <a:t>dyslipidemia</a:t>
            </a:r>
            <a:r>
              <a:rPr lang="en-IE" dirty="0"/>
              <a:t>, and OSA. </a:t>
            </a:r>
          </a:p>
          <a:p>
            <a:pPr marL="285750" indent="-285750">
              <a:buFont typeface="Arial" panose="020B0604020202020204" pitchFamily="34" charset="0"/>
              <a:buChar char="•"/>
            </a:pPr>
            <a:r>
              <a:rPr lang="en-IE" b="1" dirty="0" err="1"/>
              <a:t>Reproductiveabnormalities</a:t>
            </a:r>
            <a:r>
              <a:rPr lang="en-IE" b="1" dirty="0"/>
              <a:t> </a:t>
            </a:r>
            <a:endParaRPr lang="en-IE" dirty="0"/>
          </a:p>
          <a:p>
            <a:pPr marL="285750" indent="-285750">
              <a:buFont typeface="Arial" panose="020B0604020202020204" pitchFamily="34" charset="0"/>
              <a:buChar char="•"/>
            </a:pPr>
            <a:r>
              <a:rPr lang="en-IE" dirty="0"/>
              <a:t>Menstrual dysfunction characterized by infrequent or absent menses. However, some women with PMOS have abnormal uterine bleeding as a result of their chronic anovulation. </a:t>
            </a:r>
          </a:p>
          <a:p>
            <a:pPr marL="285750" indent="-285750">
              <a:buFont typeface="Arial" panose="020B0604020202020204" pitchFamily="34" charset="0"/>
              <a:buChar char="•"/>
            </a:pPr>
            <a:r>
              <a:rPr lang="en-IE" dirty="0"/>
              <a:t>Typical polycystic appearance of the ovaries on TV US in the majority of women with irregular menses and hyperandrogenism. However, this ultrasound appearance is nonspecific, as it may also be seen in normal-cycling women </a:t>
            </a:r>
          </a:p>
          <a:p>
            <a:r>
              <a:rPr lang="en-IE" b="1" dirty="0"/>
              <a:t>Hyperandrogenism: </a:t>
            </a:r>
            <a:r>
              <a:rPr lang="en-IE" dirty="0"/>
              <a:t>include clinical signs (hirsutism, acne, alopecia) and/or elevated serum androgen concentrations. </a:t>
            </a:r>
          </a:p>
          <a:p>
            <a:endParaRPr lang="en-IE" dirty="0"/>
          </a:p>
          <a:p>
            <a:r>
              <a:rPr lang="en-IE" b="1" dirty="0"/>
              <a:t>Metabolic issues </a:t>
            </a:r>
            <a:r>
              <a:rPr lang="en-IE" dirty="0"/>
              <a:t>A risk factors for diabetes and cardiovascular disease, including obesity (and insulin resistance), glucose intolerance, and </a:t>
            </a:r>
            <a:r>
              <a:rPr lang="en-IE" dirty="0" err="1"/>
              <a:t>dyslipidemia</a:t>
            </a:r>
            <a:r>
              <a:rPr lang="en-IE" dirty="0"/>
              <a:t>. </a:t>
            </a:r>
            <a:endParaRPr lang="en-IE" sz="1400" dirty="0"/>
          </a:p>
          <a:p>
            <a:endParaRPr lang="en-IE" dirty="0"/>
          </a:p>
          <a:p>
            <a:r>
              <a:rPr lang="en-IE" b="1" dirty="0"/>
              <a:t>Other </a:t>
            </a:r>
            <a:r>
              <a:rPr lang="en-IE" dirty="0"/>
              <a:t>clinical manifestations that may be seen include OSA and MASLD (Metabolic dysfunction-associated </a:t>
            </a:r>
            <a:r>
              <a:rPr lang="en-IE" dirty="0" err="1"/>
              <a:t>steatotic</a:t>
            </a:r>
            <a:r>
              <a:rPr lang="en-IE" dirty="0"/>
              <a:t> liver disease) </a:t>
            </a:r>
            <a:endParaRPr lang="en-IE" sz="1400" dirty="0"/>
          </a:p>
          <a:p>
            <a:endParaRPr lang="en-IE" sz="1400" dirty="0"/>
          </a:p>
          <a:p>
            <a:r>
              <a:rPr lang="en-IE" dirty="0"/>
              <a:t>Women with PCOS may be more likely to have mood disorders (depression, anxiety, and a possible increase in suicide attempts). </a:t>
            </a:r>
          </a:p>
          <a:p>
            <a:endParaRPr lang="en-IE" dirty="0"/>
          </a:p>
          <a:p>
            <a:r>
              <a:rPr lang="en-IE" dirty="0"/>
              <a:t>In addition, PCOS appears to be associated with an increased risk of eating disorders, in particular, binge eating </a:t>
            </a:r>
            <a:endParaRPr lang="en-IE" dirty="0">
              <a:latin typeface="Century Gothic" panose="020B0502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778088C6-DB3F-4F41-9CC6-6728ACB46118}" type="slidenum">
              <a:rPr lang="en-US" smtClean="0"/>
              <a:t>5</a:t>
            </a:fld>
            <a:endParaRPr lang="en-US"/>
          </a:p>
        </p:txBody>
      </p:sp>
    </p:spTree>
    <p:extLst>
      <p:ext uri="{BB962C8B-B14F-4D97-AF65-F5344CB8AC3E}">
        <p14:creationId xmlns:p14="http://schemas.microsoft.com/office/powerpoint/2010/main" val="14878461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78088C6-DB3F-4F41-9CC6-6728ACB46118}" type="slidenum">
              <a:rPr lang="en-US" smtClean="0"/>
              <a:t>6</a:t>
            </a:fld>
            <a:endParaRPr lang="en-US"/>
          </a:p>
        </p:txBody>
      </p:sp>
    </p:spTree>
    <p:extLst>
      <p:ext uri="{BB962C8B-B14F-4D97-AF65-F5344CB8AC3E}">
        <p14:creationId xmlns:p14="http://schemas.microsoft.com/office/powerpoint/2010/main" val="39493805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IE" dirty="0"/>
          </a:p>
        </p:txBody>
      </p:sp>
      <p:sp>
        <p:nvSpPr>
          <p:cNvPr id="4" name="Slide Number Placeholder 3"/>
          <p:cNvSpPr>
            <a:spLocks noGrp="1"/>
          </p:cNvSpPr>
          <p:nvPr>
            <p:ph type="sldNum" sz="quarter" idx="5"/>
          </p:nvPr>
        </p:nvSpPr>
        <p:spPr/>
        <p:txBody>
          <a:bodyPr/>
          <a:lstStyle/>
          <a:p>
            <a:fld id="{778088C6-DB3F-4F41-9CC6-6728ACB46118}" type="slidenum">
              <a:rPr lang="en-US" smtClean="0"/>
              <a:t>9</a:t>
            </a:fld>
            <a:endParaRPr lang="en-US"/>
          </a:p>
        </p:txBody>
      </p:sp>
    </p:spTree>
    <p:extLst>
      <p:ext uri="{BB962C8B-B14F-4D97-AF65-F5344CB8AC3E}">
        <p14:creationId xmlns:p14="http://schemas.microsoft.com/office/powerpoint/2010/main" val="95546514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rotWithShape="1">
          <a:blip r:embed="rId2"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54122" y="1012772"/>
            <a:ext cx="6149187" cy="867133"/>
          </a:xfrm>
        </p:spPr>
        <p:txBody>
          <a:bodyPr lIns="0" anchor="t" anchorCtr="0">
            <a:normAutofit/>
          </a:bodyPr>
          <a:lstStyle>
            <a:lvl1pPr algn="l">
              <a:defRPr sz="2000">
                <a:solidFill>
                  <a:schemeClr val="bg1"/>
                </a:solidFill>
                <a:latin typeface="Century Gothic" panose="020B0502020202020204" pitchFamily="34" charset="0"/>
                <a:ea typeface="Verdana" panose="020B0604030504040204" pitchFamily="34" charset="0"/>
              </a:defRPr>
            </a:lvl1pPr>
          </a:lstStyle>
          <a:p>
            <a:r>
              <a:rPr lang="ga-IE" dirty="0"/>
              <a:t>CLICK TO EDIT MASTER TITLE STYLE</a:t>
            </a:r>
            <a:endParaRPr lang="en-US" dirty="0"/>
          </a:p>
        </p:txBody>
      </p:sp>
      <p:sp>
        <p:nvSpPr>
          <p:cNvPr id="3" name="Subtitle 2"/>
          <p:cNvSpPr>
            <a:spLocks noGrp="1"/>
          </p:cNvSpPr>
          <p:nvPr>
            <p:ph type="subTitle" idx="1"/>
          </p:nvPr>
        </p:nvSpPr>
        <p:spPr>
          <a:xfrm>
            <a:off x="854122" y="1498177"/>
            <a:ext cx="6149186" cy="966655"/>
          </a:xfrm>
        </p:spPr>
        <p:txBody>
          <a:bodyPr lIns="0">
            <a:normAutofit/>
          </a:bodyPr>
          <a:lstStyle>
            <a:lvl1pPr marL="0" indent="0" algn="l">
              <a:buNone/>
              <a:defRPr sz="1600" b="0" i="0">
                <a:solidFill>
                  <a:schemeClr val="bg1"/>
                </a:solidFill>
                <a:latin typeface="Century Gothic" panose="020B0502020202020204" pitchFamily="34" charset="0"/>
                <a:ea typeface="Verdana" panose="020B0604030504040204" pitchFamily="34" charset="0"/>
                <a:cs typeface="Verdan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7" name="Footer Placeholder 4">
            <a:extLst>
              <a:ext uri="{FF2B5EF4-FFF2-40B4-BE49-F238E27FC236}">
                <a16:creationId xmlns:a16="http://schemas.microsoft.com/office/drawing/2014/main" id="{E8AF3428-9D3B-4A7B-B7C5-B7CC51E4C599}"/>
              </a:ext>
            </a:extLst>
          </p:cNvPr>
          <p:cNvSpPr txBox="1">
            <a:spLocks/>
          </p:cNvSpPr>
          <p:nvPr userDrawn="1"/>
        </p:nvSpPr>
        <p:spPr>
          <a:xfrm>
            <a:off x="229609" y="4530326"/>
            <a:ext cx="5950474" cy="236937"/>
          </a:xfrm>
          <a:prstGeom prst="rect">
            <a:avLst/>
          </a:prstGeom>
        </p:spPr>
        <p:txBody>
          <a:bodyPr vert="horz" lIns="0" tIns="34290" rIns="68580" bIns="34290" rtlCol="0" anchor="ctr"/>
          <a:lstStyle>
            <a:defPPr>
              <a:defRPr lang="en-US"/>
            </a:defPPr>
            <a:lvl1pPr marL="0" algn="ctr" defTabSz="914400" rtl="0" eaLnBrk="1" latinLnBrk="0" hangingPunct="1">
              <a:defRPr sz="800" b="0" i="0" kern="1200">
                <a:solidFill>
                  <a:schemeClr val="tx1">
                    <a:lumMod val="65000"/>
                    <a:lumOff val="35000"/>
                  </a:schemeClr>
                </a:solidFill>
                <a:latin typeface="Open Sans" pitchFamily="34" charset="0"/>
                <a:ea typeface="Open Sans" pitchFamily="34" charset="0"/>
                <a:cs typeface="Open Sans"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IE" sz="750" b="0" i="0" dirty="0">
                <a:solidFill>
                  <a:schemeClr val="bg1">
                    <a:lumMod val="50000"/>
                  </a:schemeClr>
                </a:solidFill>
                <a:latin typeface="Century Gothic" panose="020B0502020202020204" pitchFamily="34" charset="0"/>
                <a:ea typeface="Verdana" panose="020B0604030504040204" pitchFamily="34" charset="0"/>
                <a:cs typeface="Arial"/>
              </a:rPr>
              <a:t>Internal use only by approved personnel.  Unpublished Work © Beacon Hospital. All rights Reserved. In Strict Confidence. </a:t>
            </a:r>
          </a:p>
        </p:txBody>
      </p:sp>
      <p:sp>
        <p:nvSpPr>
          <p:cNvPr id="8" name="Slide Number Placeholder 5"/>
          <p:cNvSpPr>
            <a:spLocks noGrp="1"/>
          </p:cNvSpPr>
          <p:nvPr>
            <p:ph type="sldNum" sz="quarter" idx="12"/>
          </p:nvPr>
        </p:nvSpPr>
        <p:spPr>
          <a:xfrm>
            <a:off x="265997" y="4786722"/>
            <a:ext cx="2133600" cy="203908"/>
          </a:xfrm>
        </p:spPr>
        <p:txBody>
          <a:bodyPr/>
          <a:lstStyle/>
          <a:p>
            <a:fld id="{8261ACF1-7EB5-A94B-A38A-B3243CD45D89}" type="slidenum">
              <a:rPr lang="en-US" smtClean="0"/>
              <a:t>‹#›</a:t>
            </a:fld>
            <a:endParaRPr lang="en-US" dirty="0"/>
          </a:p>
        </p:txBody>
      </p:sp>
      <p:pic>
        <p:nvPicPr>
          <p:cNvPr id="6" name="Picture 5">
            <a:extLst>
              <a:ext uri="{FF2B5EF4-FFF2-40B4-BE49-F238E27FC236}">
                <a16:creationId xmlns:a16="http://schemas.microsoft.com/office/drawing/2014/main" id="{F8306824-2FC3-49D1-9221-EE77AA0E4007}"/>
              </a:ext>
            </a:extLst>
          </p:cNvPr>
          <p:cNvPicPr>
            <a:picLocks noChangeAspect="1"/>
          </p:cNvPicPr>
          <p:nvPr userDrawn="1"/>
        </p:nvPicPr>
        <p:blipFill>
          <a:blip r:embed="rId3"/>
          <a:stretch>
            <a:fillRect/>
          </a:stretch>
        </p:blipFill>
        <p:spPr>
          <a:xfrm>
            <a:off x="6301099" y="4321843"/>
            <a:ext cx="2206087" cy="566833"/>
          </a:xfrm>
          <a:prstGeom prst="rect">
            <a:avLst/>
          </a:prstGeom>
        </p:spPr>
      </p:pic>
    </p:spTree>
    <p:extLst>
      <p:ext uri="{BB962C8B-B14F-4D97-AF65-F5344CB8AC3E}">
        <p14:creationId xmlns:p14="http://schemas.microsoft.com/office/powerpoint/2010/main" val="3725125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09443" y="898620"/>
            <a:ext cx="8229600" cy="3394472"/>
          </a:xfrm>
        </p:spPr>
        <p:txBody>
          <a:bodyPr lIns="0">
            <a:normAutofit/>
          </a:bodyPr>
          <a:lstStyle>
            <a:lvl1pPr marL="0" indent="0">
              <a:buClr>
                <a:srgbClr val="006199"/>
              </a:buClr>
              <a:buFontTx/>
              <a:buNone/>
              <a:defRPr sz="16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1pPr>
            <a:lvl2pPr marL="914400" indent="-457200">
              <a:buClr>
                <a:srgbClr val="006199"/>
              </a:buClr>
              <a:buFont typeface="Arial"/>
              <a:buChar char="•"/>
              <a:defRPr sz="16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2pPr>
            <a:lvl3pPr marL="914400" indent="0">
              <a:buFontTx/>
              <a:buNone/>
              <a:defRPr b="0" i="0">
                <a:solidFill>
                  <a:schemeClr val="tx1"/>
                </a:solidFill>
                <a:latin typeface="Calibri Light"/>
                <a:cs typeface="Calibri Light"/>
              </a:defRPr>
            </a:lvl3pPr>
            <a:lvl4pPr marL="1371600" indent="0">
              <a:buFontTx/>
              <a:buNone/>
              <a:defRPr b="0" i="0">
                <a:solidFill>
                  <a:schemeClr val="tx1"/>
                </a:solidFill>
                <a:latin typeface="Calibri Light"/>
                <a:cs typeface="Calibri Light"/>
              </a:defRPr>
            </a:lvl4pPr>
            <a:lvl5pPr marL="1828800" indent="0">
              <a:buFontTx/>
              <a:buNone/>
              <a:defRPr b="0" i="0">
                <a:solidFill>
                  <a:schemeClr val="tx1"/>
                </a:solidFill>
                <a:latin typeface="Calibri Light"/>
                <a:cs typeface="Calibri Light"/>
              </a:defRPr>
            </a:lvl5pPr>
          </a:lstStyle>
          <a:p>
            <a:pPr lvl="0"/>
            <a:r>
              <a:rPr lang="en-GB" dirty="0"/>
              <a:t>Click to edit Master text styles</a:t>
            </a:r>
          </a:p>
          <a:p>
            <a:pPr lvl="1"/>
            <a:r>
              <a:rPr lang="en-GB" dirty="0"/>
              <a:t>Second level</a:t>
            </a:r>
          </a:p>
        </p:txBody>
      </p:sp>
      <p:sp>
        <p:nvSpPr>
          <p:cNvPr id="6" name="Slide Number Placeholder 5"/>
          <p:cNvSpPr>
            <a:spLocks noGrp="1"/>
          </p:cNvSpPr>
          <p:nvPr>
            <p:ph type="sldNum" sz="quarter" idx="12"/>
          </p:nvPr>
        </p:nvSpPr>
        <p:spPr>
          <a:xfrm>
            <a:off x="229609" y="4767263"/>
            <a:ext cx="2133600" cy="203908"/>
          </a:xfrm>
        </p:spPr>
        <p:txBody>
          <a:bodyPr/>
          <a:lstStyle/>
          <a:p>
            <a:fld id="{8261ACF1-7EB5-A94B-A38A-B3243CD45D89}" type="slidenum">
              <a:rPr lang="en-US" smtClean="0"/>
              <a:t>‹#›</a:t>
            </a:fld>
            <a:endParaRPr lang="en-US"/>
          </a:p>
        </p:txBody>
      </p:sp>
      <p:sp>
        <p:nvSpPr>
          <p:cNvPr id="11" name="Title 1"/>
          <p:cNvSpPr>
            <a:spLocks noGrp="1"/>
          </p:cNvSpPr>
          <p:nvPr>
            <p:ph type="title" hasCustomPrompt="1"/>
          </p:nvPr>
        </p:nvSpPr>
        <p:spPr>
          <a:xfrm>
            <a:off x="509443" y="4522"/>
            <a:ext cx="8229600" cy="638319"/>
          </a:xfrm>
        </p:spPr>
        <p:txBody>
          <a:bodyPr lIns="0">
            <a:normAutofit/>
          </a:bodyPr>
          <a:lstStyle>
            <a:lvl1pPr algn="l">
              <a:defRPr sz="2000">
                <a:solidFill>
                  <a:srgbClr val="1C73BE"/>
                </a:solidFill>
                <a:latin typeface="Century Gothic" panose="020B0502020202020204" pitchFamily="34" charset="0"/>
                <a:ea typeface="Verdana" panose="020B0604030504040204" pitchFamily="34" charset="0"/>
                <a:cs typeface="Verdana" panose="020B0604030504040204" pitchFamily="34" charset="0"/>
              </a:defRPr>
            </a:lvl1pPr>
          </a:lstStyle>
          <a:p>
            <a:r>
              <a:rPr lang="ga-IE" dirty="0"/>
              <a:t>Click To Edit Master Title Style</a:t>
            </a:r>
            <a:endParaRPr lang="en-US" dirty="0"/>
          </a:p>
        </p:txBody>
      </p:sp>
      <p:cxnSp>
        <p:nvCxnSpPr>
          <p:cNvPr id="12" name="Straight Connector 11"/>
          <p:cNvCxnSpPr>
            <a:cxnSpLocks/>
          </p:cNvCxnSpPr>
          <p:nvPr userDrawn="1"/>
        </p:nvCxnSpPr>
        <p:spPr>
          <a:xfrm>
            <a:off x="509443" y="542392"/>
            <a:ext cx="8636776" cy="0"/>
          </a:xfrm>
          <a:prstGeom prst="line">
            <a:avLst/>
          </a:prstGeom>
          <a:ln w="9525" cmpd="sng">
            <a:solidFill>
              <a:srgbClr val="1C73BE"/>
            </a:solidFill>
          </a:ln>
          <a:effectLst/>
        </p:spPr>
        <p:style>
          <a:lnRef idx="2">
            <a:schemeClr val="accent1"/>
          </a:lnRef>
          <a:fillRef idx="0">
            <a:schemeClr val="accent1"/>
          </a:fillRef>
          <a:effectRef idx="1">
            <a:schemeClr val="accent1"/>
          </a:effectRef>
          <a:fontRef idx="minor">
            <a:schemeClr val="tx1"/>
          </a:fontRef>
        </p:style>
      </p:cxnSp>
      <p:pic>
        <p:nvPicPr>
          <p:cNvPr id="8" name="Picture 7">
            <a:extLst>
              <a:ext uri="{FF2B5EF4-FFF2-40B4-BE49-F238E27FC236}">
                <a16:creationId xmlns:a16="http://schemas.microsoft.com/office/drawing/2014/main" id="{4CA0C8CC-452A-D747-ABEA-2263BCAC105B}"/>
              </a:ext>
            </a:extLst>
          </p:cNvPr>
          <p:cNvPicPr>
            <a:picLocks noChangeAspect="1"/>
          </p:cNvPicPr>
          <p:nvPr userDrawn="1"/>
        </p:nvPicPr>
        <p:blipFill rotWithShape="1">
          <a:blip r:embed="rId2"/>
          <a:srcRect l="-276" t="17085" r="276" b="16917"/>
          <a:stretch/>
        </p:blipFill>
        <p:spPr>
          <a:xfrm>
            <a:off x="7243010" y="4660232"/>
            <a:ext cx="1491916" cy="310939"/>
          </a:xfrm>
          <a:prstGeom prst="rect">
            <a:avLst/>
          </a:prstGeom>
        </p:spPr>
      </p:pic>
    </p:spTree>
    <p:extLst>
      <p:ext uri="{BB962C8B-B14F-4D97-AF65-F5344CB8AC3E}">
        <p14:creationId xmlns:p14="http://schemas.microsoft.com/office/powerpoint/2010/main" val="3633303054"/>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09443" y="898620"/>
            <a:ext cx="8229600" cy="3394472"/>
          </a:xfrm>
        </p:spPr>
        <p:txBody>
          <a:bodyPr lIns="0">
            <a:normAutofit/>
          </a:bodyPr>
          <a:lstStyle>
            <a:lvl1pPr marL="0" indent="0">
              <a:buClr>
                <a:srgbClr val="006199"/>
              </a:buClr>
              <a:buFontTx/>
              <a:buNone/>
              <a:defRPr sz="16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1pPr>
            <a:lvl2pPr marL="914400" indent="-457200">
              <a:buClr>
                <a:srgbClr val="006199"/>
              </a:buClr>
              <a:buFont typeface="Arial"/>
              <a:buChar char="•"/>
              <a:defRPr sz="16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2pPr>
            <a:lvl3pPr marL="914400" indent="0">
              <a:buFontTx/>
              <a:buNone/>
              <a:defRPr b="0" i="0">
                <a:solidFill>
                  <a:schemeClr val="tx1"/>
                </a:solidFill>
                <a:latin typeface="Calibri Light"/>
                <a:cs typeface="Calibri Light"/>
              </a:defRPr>
            </a:lvl3pPr>
            <a:lvl4pPr marL="1371600" indent="0">
              <a:buFontTx/>
              <a:buNone/>
              <a:defRPr b="0" i="0">
                <a:solidFill>
                  <a:schemeClr val="tx1"/>
                </a:solidFill>
                <a:latin typeface="Calibri Light"/>
                <a:cs typeface="Calibri Light"/>
              </a:defRPr>
            </a:lvl4pPr>
            <a:lvl5pPr marL="1828800" indent="0">
              <a:buFontTx/>
              <a:buNone/>
              <a:defRPr b="0" i="0">
                <a:solidFill>
                  <a:schemeClr val="tx1"/>
                </a:solidFill>
                <a:latin typeface="Calibri Light"/>
                <a:cs typeface="Calibri Light"/>
              </a:defRPr>
            </a:lvl5pPr>
          </a:lstStyle>
          <a:p>
            <a:pPr lvl="0"/>
            <a:r>
              <a:rPr lang="en-GB"/>
              <a:t>Click to edit Master text styles</a:t>
            </a:r>
          </a:p>
          <a:p>
            <a:pPr lvl="1"/>
            <a:r>
              <a:rPr lang="en-GB"/>
              <a:t>Second level</a:t>
            </a:r>
          </a:p>
        </p:txBody>
      </p:sp>
      <p:sp>
        <p:nvSpPr>
          <p:cNvPr id="6" name="Slide Number Placeholder 5"/>
          <p:cNvSpPr>
            <a:spLocks noGrp="1"/>
          </p:cNvSpPr>
          <p:nvPr>
            <p:ph type="sldNum" sz="quarter" idx="12"/>
          </p:nvPr>
        </p:nvSpPr>
        <p:spPr>
          <a:xfrm>
            <a:off x="229609" y="4767263"/>
            <a:ext cx="2133600" cy="203908"/>
          </a:xfrm>
        </p:spPr>
        <p:txBody>
          <a:bodyPr/>
          <a:lstStyle/>
          <a:p>
            <a:fld id="{8261ACF1-7EB5-A94B-A38A-B3243CD45D89}" type="slidenum">
              <a:rPr lang="en-US" smtClean="0"/>
              <a:t>‹#›</a:t>
            </a:fld>
            <a:endParaRPr lang="en-US"/>
          </a:p>
        </p:txBody>
      </p:sp>
      <p:sp>
        <p:nvSpPr>
          <p:cNvPr id="11" name="Title 1"/>
          <p:cNvSpPr>
            <a:spLocks noGrp="1"/>
          </p:cNvSpPr>
          <p:nvPr>
            <p:ph type="title" hasCustomPrompt="1"/>
          </p:nvPr>
        </p:nvSpPr>
        <p:spPr>
          <a:xfrm>
            <a:off x="509443" y="4522"/>
            <a:ext cx="8229600" cy="638319"/>
          </a:xfrm>
        </p:spPr>
        <p:txBody>
          <a:bodyPr lIns="0">
            <a:normAutofit/>
          </a:bodyPr>
          <a:lstStyle>
            <a:lvl1pPr algn="l">
              <a:defRPr sz="2000">
                <a:solidFill>
                  <a:srgbClr val="1C73BE"/>
                </a:solidFill>
                <a:latin typeface="Century Gothic" panose="020B0502020202020204" pitchFamily="34" charset="0"/>
                <a:ea typeface="Verdana" panose="020B0604030504040204" pitchFamily="34" charset="0"/>
                <a:cs typeface="Verdana" panose="020B0604030504040204" pitchFamily="34" charset="0"/>
              </a:defRPr>
            </a:lvl1pPr>
          </a:lstStyle>
          <a:p>
            <a:r>
              <a:rPr lang="ga-IE" dirty="0"/>
              <a:t>Click To Edit Master Title Style</a:t>
            </a:r>
            <a:endParaRPr lang="en-US" dirty="0"/>
          </a:p>
        </p:txBody>
      </p:sp>
      <p:cxnSp>
        <p:nvCxnSpPr>
          <p:cNvPr id="12" name="Straight Connector 11"/>
          <p:cNvCxnSpPr>
            <a:cxnSpLocks/>
          </p:cNvCxnSpPr>
          <p:nvPr userDrawn="1"/>
        </p:nvCxnSpPr>
        <p:spPr>
          <a:xfrm>
            <a:off x="509443" y="542392"/>
            <a:ext cx="8636776" cy="0"/>
          </a:xfrm>
          <a:prstGeom prst="line">
            <a:avLst/>
          </a:prstGeom>
          <a:ln w="9525" cmpd="sng">
            <a:solidFill>
              <a:srgbClr val="1C73BE"/>
            </a:solidFill>
          </a:ln>
          <a:effectLst/>
        </p:spPr>
        <p:style>
          <a:lnRef idx="2">
            <a:schemeClr val="accent1"/>
          </a:lnRef>
          <a:fillRef idx="0">
            <a:schemeClr val="accent1"/>
          </a:fillRef>
          <a:effectRef idx="1">
            <a:schemeClr val="accent1"/>
          </a:effectRef>
          <a:fontRef idx="minor">
            <a:schemeClr val="tx1"/>
          </a:fontRef>
        </p:style>
      </p:cxnSp>
      <p:pic>
        <p:nvPicPr>
          <p:cNvPr id="8" name="Picture 7">
            <a:extLst>
              <a:ext uri="{FF2B5EF4-FFF2-40B4-BE49-F238E27FC236}">
                <a16:creationId xmlns:a16="http://schemas.microsoft.com/office/drawing/2014/main" id="{4CA0C8CC-452A-D747-ABEA-2263BCAC105B}"/>
              </a:ext>
            </a:extLst>
          </p:cNvPr>
          <p:cNvPicPr>
            <a:picLocks noChangeAspect="1"/>
          </p:cNvPicPr>
          <p:nvPr userDrawn="1"/>
        </p:nvPicPr>
        <p:blipFill rotWithShape="1">
          <a:blip r:embed="rId2"/>
          <a:srcRect l="-276" t="17085" r="276" b="16917"/>
          <a:stretch/>
        </p:blipFill>
        <p:spPr>
          <a:xfrm>
            <a:off x="7243010" y="4660232"/>
            <a:ext cx="1491916" cy="310939"/>
          </a:xfrm>
          <a:prstGeom prst="rect">
            <a:avLst/>
          </a:prstGeom>
        </p:spPr>
      </p:pic>
    </p:spTree>
    <p:extLst>
      <p:ext uri="{BB962C8B-B14F-4D97-AF65-F5344CB8AC3E}">
        <p14:creationId xmlns:p14="http://schemas.microsoft.com/office/powerpoint/2010/main" val="38455221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no Line">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09443" y="898620"/>
            <a:ext cx="8229600" cy="3394472"/>
          </a:xfrm>
        </p:spPr>
        <p:txBody>
          <a:bodyPr lIns="0">
            <a:normAutofit/>
          </a:bodyPr>
          <a:lstStyle>
            <a:lvl1pPr marL="0" indent="0">
              <a:buClr>
                <a:srgbClr val="006199"/>
              </a:buClr>
              <a:buFontTx/>
              <a:buNone/>
              <a:defRPr sz="16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1pPr>
            <a:lvl2pPr marL="914400" indent="-457200">
              <a:buClr>
                <a:srgbClr val="006199"/>
              </a:buClr>
              <a:buFont typeface="Arial"/>
              <a:buChar char="•"/>
              <a:defRPr sz="16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2pPr>
            <a:lvl3pPr marL="914400" indent="0">
              <a:buFontTx/>
              <a:buNone/>
              <a:defRPr b="0" i="0">
                <a:solidFill>
                  <a:schemeClr val="tx1"/>
                </a:solidFill>
                <a:latin typeface="Calibri Light"/>
                <a:cs typeface="Calibri Light"/>
              </a:defRPr>
            </a:lvl3pPr>
            <a:lvl4pPr marL="1371600" indent="0">
              <a:buFontTx/>
              <a:buNone/>
              <a:defRPr b="0" i="0">
                <a:solidFill>
                  <a:schemeClr val="tx1"/>
                </a:solidFill>
                <a:latin typeface="Calibri Light"/>
                <a:cs typeface="Calibri Light"/>
              </a:defRPr>
            </a:lvl4pPr>
            <a:lvl5pPr marL="1828800" indent="0">
              <a:buFontTx/>
              <a:buNone/>
              <a:defRPr b="0" i="0">
                <a:solidFill>
                  <a:schemeClr val="tx1"/>
                </a:solidFill>
                <a:latin typeface="Calibri Light"/>
                <a:cs typeface="Calibri Light"/>
              </a:defRPr>
            </a:lvl5pPr>
          </a:lstStyle>
          <a:p>
            <a:pPr lvl="0"/>
            <a:r>
              <a:rPr lang="en-GB"/>
              <a:t>Click to edit Master text styles</a:t>
            </a:r>
          </a:p>
          <a:p>
            <a:pPr lvl="1"/>
            <a:r>
              <a:rPr lang="en-GB"/>
              <a:t>Second level</a:t>
            </a:r>
          </a:p>
        </p:txBody>
      </p:sp>
      <p:sp>
        <p:nvSpPr>
          <p:cNvPr id="6" name="Slide Number Placeholder 5"/>
          <p:cNvSpPr>
            <a:spLocks noGrp="1"/>
          </p:cNvSpPr>
          <p:nvPr>
            <p:ph type="sldNum" sz="quarter" idx="12"/>
          </p:nvPr>
        </p:nvSpPr>
        <p:spPr>
          <a:xfrm>
            <a:off x="229609" y="4767263"/>
            <a:ext cx="2133600" cy="203908"/>
          </a:xfrm>
        </p:spPr>
        <p:txBody>
          <a:bodyPr/>
          <a:lstStyle/>
          <a:p>
            <a:fld id="{8261ACF1-7EB5-A94B-A38A-B3243CD45D89}" type="slidenum">
              <a:rPr lang="en-US" smtClean="0"/>
              <a:t>‹#›</a:t>
            </a:fld>
            <a:endParaRPr lang="en-US"/>
          </a:p>
        </p:txBody>
      </p:sp>
      <p:sp>
        <p:nvSpPr>
          <p:cNvPr id="11" name="Title 1"/>
          <p:cNvSpPr>
            <a:spLocks noGrp="1"/>
          </p:cNvSpPr>
          <p:nvPr>
            <p:ph type="title" hasCustomPrompt="1"/>
          </p:nvPr>
        </p:nvSpPr>
        <p:spPr>
          <a:xfrm>
            <a:off x="509443" y="4522"/>
            <a:ext cx="8229600" cy="638319"/>
          </a:xfrm>
        </p:spPr>
        <p:txBody>
          <a:bodyPr lIns="0">
            <a:normAutofit/>
          </a:bodyPr>
          <a:lstStyle>
            <a:lvl1pPr algn="l">
              <a:defRPr sz="2000">
                <a:solidFill>
                  <a:srgbClr val="1C73BE"/>
                </a:solidFill>
                <a:latin typeface="Century Gothic" panose="020B0502020202020204" pitchFamily="34" charset="0"/>
                <a:ea typeface="Verdana" panose="020B0604030504040204" pitchFamily="34" charset="0"/>
                <a:cs typeface="Verdana" panose="020B0604030504040204" pitchFamily="34" charset="0"/>
              </a:defRPr>
            </a:lvl1pPr>
          </a:lstStyle>
          <a:p>
            <a:r>
              <a:rPr lang="ga-IE" dirty="0"/>
              <a:t>Click To Edit Master Title Style</a:t>
            </a:r>
            <a:endParaRPr lang="en-US" dirty="0"/>
          </a:p>
        </p:txBody>
      </p:sp>
      <p:pic>
        <p:nvPicPr>
          <p:cNvPr id="8" name="Picture 7">
            <a:extLst>
              <a:ext uri="{FF2B5EF4-FFF2-40B4-BE49-F238E27FC236}">
                <a16:creationId xmlns:a16="http://schemas.microsoft.com/office/drawing/2014/main" id="{4CA0C8CC-452A-D747-ABEA-2263BCAC105B}"/>
              </a:ext>
            </a:extLst>
          </p:cNvPr>
          <p:cNvPicPr>
            <a:picLocks noChangeAspect="1"/>
          </p:cNvPicPr>
          <p:nvPr userDrawn="1"/>
        </p:nvPicPr>
        <p:blipFill rotWithShape="1">
          <a:blip r:embed="rId2"/>
          <a:srcRect l="-276" t="17085" r="276" b="16917"/>
          <a:stretch/>
        </p:blipFill>
        <p:spPr>
          <a:xfrm>
            <a:off x="7243010" y="4660232"/>
            <a:ext cx="1491916" cy="310939"/>
          </a:xfrm>
          <a:prstGeom prst="rect">
            <a:avLst/>
          </a:prstGeom>
        </p:spPr>
      </p:pic>
    </p:spTree>
    <p:extLst>
      <p:ext uri="{BB962C8B-B14F-4D97-AF65-F5344CB8AC3E}">
        <p14:creationId xmlns:p14="http://schemas.microsoft.com/office/powerpoint/2010/main" val="2156082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no line no logo">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09443" y="898620"/>
            <a:ext cx="8229600" cy="3394472"/>
          </a:xfrm>
        </p:spPr>
        <p:txBody>
          <a:bodyPr lIns="0">
            <a:normAutofit/>
          </a:bodyPr>
          <a:lstStyle>
            <a:lvl1pPr marL="0" indent="0">
              <a:buClr>
                <a:srgbClr val="006199"/>
              </a:buClr>
              <a:buFontTx/>
              <a:buNone/>
              <a:defRPr sz="16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1pPr>
            <a:lvl2pPr marL="914400" indent="-457200">
              <a:buClr>
                <a:srgbClr val="006199"/>
              </a:buClr>
              <a:buFont typeface="Arial"/>
              <a:buChar char="•"/>
              <a:defRPr sz="16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2pPr>
            <a:lvl3pPr marL="914400" indent="0">
              <a:buFontTx/>
              <a:buNone/>
              <a:defRPr b="0" i="0">
                <a:solidFill>
                  <a:schemeClr val="tx1"/>
                </a:solidFill>
                <a:latin typeface="Calibri Light"/>
                <a:cs typeface="Calibri Light"/>
              </a:defRPr>
            </a:lvl3pPr>
            <a:lvl4pPr marL="1371600" indent="0">
              <a:buFontTx/>
              <a:buNone/>
              <a:defRPr b="0" i="0">
                <a:solidFill>
                  <a:schemeClr val="tx1"/>
                </a:solidFill>
                <a:latin typeface="Calibri Light"/>
                <a:cs typeface="Calibri Light"/>
              </a:defRPr>
            </a:lvl4pPr>
            <a:lvl5pPr marL="1828800" indent="0">
              <a:buFontTx/>
              <a:buNone/>
              <a:defRPr b="0" i="0">
                <a:solidFill>
                  <a:schemeClr val="tx1"/>
                </a:solidFill>
                <a:latin typeface="Calibri Light"/>
                <a:cs typeface="Calibri Light"/>
              </a:defRPr>
            </a:lvl5pPr>
          </a:lstStyle>
          <a:p>
            <a:pPr lvl="0"/>
            <a:r>
              <a:rPr lang="en-GB"/>
              <a:t>Click to edit Master text styles</a:t>
            </a:r>
          </a:p>
          <a:p>
            <a:pPr lvl="1"/>
            <a:r>
              <a:rPr lang="en-GB"/>
              <a:t>Second level</a:t>
            </a:r>
          </a:p>
        </p:txBody>
      </p:sp>
      <p:sp>
        <p:nvSpPr>
          <p:cNvPr id="6" name="Slide Number Placeholder 5"/>
          <p:cNvSpPr>
            <a:spLocks noGrp="1"/>
          </p:cNvSpPr>
          <p:nvPr>
            <p:ph type="sldNum" sz="quarter" idx="12"/>
          </p:nvPr>
        </p:nvSpPr>
        <p:spPr>
          <a:xfrm>
            <a:off x="229609" y="4767263"/>
            <a:ext cx="2133600" cy="203908"/>
          </a:xfrm>
        </p:spPr>
        <p:txBody>
          <a:bodyPr/>
          <a:lstStyle/>
          <a:p>
            <a:fld id="{8261ACF1-7EB5-A94B-A38A-B3243CD45D89}" type="slidenum">
              <a:rPr lang="en-US" smtClean="0"/>
              <a:t>‹#›</a:t>
            </a:fld>
            <a:endParaRPr lang="en-US"/>
          </a:p>
        </p:txBody>
      </p:sp>
      <p:sp>
        <p:nvSpPr>
          <p:cNvPr id="11" name="Title 1"/>
          <p:cNvSpPr>
            <a:spLocks noGrp="1"/>
          </p:cNvSpPr>
          <p:nvPr>
            <p:ph type="title" hasCustomPrompt="1"/>
          </p:nvPr>
        </p:nvSpPr>
        <p:spPr>
          <a:xfrm>
            <a:off x="509443" y="4522"/>
            <a:ext cx="8229600" cy="638319"/>
          </a:xfrm>
        </p:spPr>
        <p:txBody>
          <a:bodyPr lIns="0">
            <a:normAutofit/>
          </a:bodyPr>
          <a:lstStyle>
            <a:lvl1pPr algn="l">
              <a:defRPr sz="2000">
                <a:solidFill>
                  <a:srgbClr val="1C73BE"/>
                </a:solidFill>
                <a:latin typeface="Century Gothic" panose="020B0502020202020204" pitchFamily="34" charset="0"/>
                <a:ea typeface="Verdana" panose="020B0604030504040204" pitchFamily="34" charset="0"/>
                <a:cs typeface="Verdana" panose="020B0604030504040204" pitchFamily="34" charset="0"/>
              </a:defRPr>
            </a:lvl1pPr>
          </a:lstStyle>
          <a:p>
            <a:r>
              <a:rPr lang="ga-IE" dirty="0"/>
              <a:t>Click To Edit Master Title Style</a:t>
            </a:r>
            <a:endParaRPr lang="en-US" dirty="0"/>
          </a:p>
        </p:txBody>
      </p:sp>
    </p:spTree>
    <p:extLst>
      <p:ext uri="{BB962C8B-B14F-4D97-AF65-F5344CB8AC3E}">
        <p14:creationId xmlns:p14="http://schemas.microsoft.com/office/powerpoint/2010/main" val="2517093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Bullets Content">
    <p:bg>
      <p:bgRef idx="1001">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09443" y="851386"/>
            <a:ext cx="8229600" cy="3394472"/>
          </a:xfrm>
        </p:spPr>
        <p:txBody>
          <a:bodyPr lIns="0"/>
          <a:lstStyle>
            <a:lvl1pPr>
              <a:buClr>
                <a:srgbClr val="1C73BE"/>
              </a:buClr>
              <a:defRPr sz="18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1pPr>
            <a:lvl2pPr>
              <a:defRPr sz="18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2pPr>
            <a:lvl3pPr>
              <a:defRPr sz="14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3pPr>
            <a:lvl4pPr>
              <a:defRPr sz="14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4pPr>
            <a:lvl5pPr>
              <a:defRPr sz="14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Slide Number Placeholder 5"/>
          <p:cNvSpPr>
            <a:spLocks noGrp="1"/>
          </p:cNvSpPr>
          <p:nvPr>
            <p:ph type="sldNum" sz="quarter" idx="12"/>
          </p:nvPr>
        </p:nvSpPr>
        <p:spPr>
          <a:xfrm>
            <a:off x="229609" y="4767263"/>
            <a:ext cx="2133600" cy="203908"/>
          </a:xfrm>
        </p:spPr>
        <p:txBody>
          <a:bodyPr/>
          <a:lstStyle/>
          <a:p>
            <a:fld id="{8261ACF1-7EB5-A94B-A38A-B3243CD45D89}" type="slidenum">
              <a:rPr lang="en-US" smtClean="0"/>
              <a:t>‹#›</a:t>
            </a:fld>
            <a:endParaRPr lang="en-US"/>
          </a:p>
        </p:txBody>
      </p:sp>
      <p:sp>
        <p:nvSpPr>
          <p:cNvPr id="8" name="Title 1"/>
          <p:cNvSpPr>
            <a:spLocks noGrp="1"/>
          </p:cNvSpPr>
          <p:nvPr>
            <p:ph type="title" hasCustomPrompt="1"/>
          </p:nvPr>
        </p:nvSpPr>
        <p:spPr>
          <a:xfrm>
            <a:off x="509443" y="4522"/>
            <a:ext cx="8229600" cy="638319"/>
          </a:xfrm>
        </p:spPr>
        <p:txBody>
          <a:bodyPr lIns="0">
            <a:normAutofit/>
          </a:bodyPr>
          <a:lstStyle>
            <a:lvl1pPr algn="l">
              <a:defRPr sz="2000">
                <a:solidFill>
                  <a:srgbClr val="1C73BE"/>
                </a:solidFill>
                <a:latin typeface="Century Gothic" panose="020B0502020202020204" pitchFamily="34" charset="0"/>
                <a:ea typeface="Verdana" panose="020B0604030504040204" pitchFamily="34" charset="0"/>
                <a:cs typeface="Verdana" panose="020B0604030504040204" pitchFamily="34" charset="0"/>
              </a:defRPr>
            </a:lvl1pPr>
          </a:lstStyle>
          <a:p>
            <a:r>
              <a:rPr lang="ga-IE" dirty="0"/>
              <a:t>Click To Edit Master Title Style</a:t>
            </a:r>
            <a:endParaRPr lang="en-US" dirty="0"/>
          </a:p>
        </p:txBody>
      </p:sp>
      <p:cxnSp>
        <p:nvCxnSpPr>
          <p:cNvPr id="12" name="Straight Connector 11"/>
          <p:cNvCxnSpPr>
            <a:cxnSpLocks/>
          </p:cNvCxnSpPr>
          <p:nvPr userDrawn="1"/>
        </p:nvCxnSpPr>
        <p:spPr>
          <a:xfrm>
            <a:off x="509443" y="542392"/>
            <a:ext cx="8634557" cy="0"/>
          </a:xfrm>
          <a:prstGeom prst="line">
            <a:avLst/>
          </a:prstGeom>
          <a:ln w="9525" cmpd="sng">
            <a:solidFill>
              <a:srgbClr val="1C73BE"/>
            </a:solidFill>
          </a:ln>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007086AC-0EB4-9941-863D-F6DCC4876053}"/>
              </a:ext>
            </a:extLst>
          </p:cNvPr>
          <p:cNvPicPr>
            <a:picLocks noChangeAspect="1"/>
          </p:cNvPicPr>
          <p:nvPr userDrawn="1"/>
        </p:nvPicPr>
        <p:blipFill rotWithShape="1">
          <a:blip r:embed="rId2"/>
          <a:srcRect l="-276" t="17085" r="276" b="16917"/>
          <a:stretch/>
        </p:blipFill>
        <p:spPr>
          <a:xfrm>
            <a:off x="7243010" y="4660232"/>
            <a:ext cx="1491916" cy="310939"/>
          </a:xfrm>
          <a:prstGeom prst="rect">
            <a:avLst/>
          </a:prstGeom>
        </p:spPr>
      </p:pic>
    </p:spTree>
    <p:extLst>
      <p:ext uri="{BB962C8B-B14F-4D97-AF65-F5344CB8AC3E}">
        <p14:creationId xmlns:p14="http://schemas.microsoft.com/office/powerpoint/2010/main" val="3754780027"/>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rotWithShape="1">
          <a:blip r:embed="rId2"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11" name="Title 1"/>
          <p:cNvSpPr>
            <a:spLocks noGrp="1"/>
          </p:cNvSpPr>
          <p:nvPr>
            <p:ph type="ctrTitle" hasCustomPrompt="1"/>
          </p:nvPr>
        </p:nvSpPr>
        <p:spPr>
          <a:xfrm>
            <a:off x="910619" y="1012772"/>
            <a:ext cx="6149187" cy="867133"/>
          </a:xfrm>
        </p:spPr>
        <p:txBody>
          <a:bodyPr lIns="0" anchor="t" anchorCtr="0">
            <a:normAutofit/>
          </a:bodyPr>
          <a:lstStyle>
            <a:lvl1pPr algn="l">
              <a:defRPr sz="2400">
                <a:solidFill>
                  <a:schemeClr val="bg1"/>
                </a:solidFill>
                <a:latin typeface="Century Gothic" panose="020B0502020202020204" pitchFamily="34" charset="0"/>
                <a:ea typeface="Verdana" panose="020B0604030504040204" pitchFamily="34" charset="0"/>
              </a:defRPr>
            </a:lvl1pPr>
          </a:lstStyle>
          <a:p>
            <a:r>
              <a:rPr lang="ga-IE" dirty="0"/>
              <a:t>CLICK TO EDIT MASTER TITLE STYLE</a:t>
            </a:r>
            <a:endParaRPr lang="en-US" dirty="0"/>
          </a:p>
        </p:txBody>
      </p:sp>
      <p:sp>
        <p:nvSpPr>
          <p:cNvPr id="12" name="Subtitle 2"/>
          <p:cNvSpPr>
            <a:spLocks noGrp="1"/>
          </p:cNvSpPr>
          <p:nvPr>
            <p:ph type="subTitle" idx="1"/>
          </p:nvPr>
        </p:nvSpPr>
        <p:spPr>
          <a:xfrm>
            <a:off x="910619" y="1489418"/>
            <a:ext cx="6149186" cy="966655"/>
          </a:xfrm>
        </p:spPr>
        <p:txBody>
          <a:bodyPr lIns="0">
            <a:normAutofit/>
          </a:bodyPr>
          <a:lstStyle>
            <a:lvl1pPr marL="0" indent="0" algn="l">
              <a:buNone/>
              <a:defRPr sz="1800" b="0" i="0">
                <a:solidFill>
                  <a:schemeClr val="bg1"/>
                </a:solidFill>
                <a:latin typeface="Century Gothic" panose="020B0502020202020204" pitchFamily="34" charset="0"/>
                <a:ea typeface="Verdana" panose="020B0604030504040204" pitchFamily="34" charset="0"/>
                <a:cs typeface="Verdan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8" name="Slide Number Placeholder 5"/>
          <p:cNvSpPr>
            <a:spLocks noGrp="1"/>
          </p:cNvSpPr>
          <p:nvPr>
            <p:ph type="sldNum" sz="quarter" idx="12"/>
          </p:nvPr>
        </p:nvSpPr>
        <p:spPr>
          <a:xfrm>
            <a:off x="229609" y="4767263"/>
            <a:ext cx="2133600" cy="203908"/>
          </a:xfrm>
        </p:spPr>
        <p:txBody>
          <a:bodyPr/>
          <a:lstStyle/>
          <a:p>
            <a:fld id="{8261ACF1-7EB5-A94B-A38A-B3243CD45D89}" type="slidenum">
              <a:rPr lang="en-US" smtClean="0"/>
              <a:t>‹#›</a:t>
            </a:fld>
            <a:endParaRPr lang="en-US"/>
          </a:p>
        </p:txBody>
      </p:sp>
      <p:pic>
        <p:nvPicPr>
          <p:cNvPr id="6" name="Picture 5">
            <a:extLst>
              <a:ext uri="{FF2B5EF4-FFF2-40B4-BE49-F238E27FC236}">
                <a16:creationId xmlns:a16="http://schemas.microsoft.com/office/drawing/2014/main" id="{B2E61170-1BF9-4C1F-BEC1-1DDDF562C98B}"/>
              </a:ext>
            </a:extLst>
          </p:cNvPr>
          <p:cNvPicPr>
            <a:picLocks noChangeAspect="1"/>
          </p:cNvPicPr>
          <p:nvPr userDrawn="1"/>
        </p:nvPicPr>
        <p:blipFill>
          <a:blip r:embed="rId3"/>
          <a:stretch>
            <a:fillRect/>
          </a:stretch>
        </p:blipFill>
        <p:spPr>
          <a:xfrm>
            <a:off x="6301099" y="4321843"/>
            <a:ext cx="2206087" cy="566833"/>
          </a:xfrm>
          <a:prstGeom prst="rect">
            <a:avLst/>
          </a:prstGeom>
        </p:spPr>
      </p:pic>
    </p:spTree>
    <p:extLst>
      <p:ext uri="{BB962C8B-B14F-4D97-AF65-F5344CB8AC3E}">
        <p14:creationId xmlns:p14="http://schemas.microsoft.com/office/powerpoint/2010/main" val="6565506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p:bg>
      <p:bgRef idx="1001">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09443" y="856441"/>
            <a:ext cx="3734527" cy="3394472"/>
          </a:xfrm>
        </p:spPr>
        <p:txBody>
          <a:bodyPr lIns="0"/>
          <a:lstStyle>
            <a:lvl1pPr>
              <a:buClr>
                <a:srgbClr val="1C73BE"/>
              </a:buClr>
              <a:defRPr sz="1600" b="0" i="0">
                <a:latin typeface="Century Gothic" panose="020B0502020202020204" pitchFamily="34" charset="0"/>
                <a:ea typeface="Verdana" panose="020B0604030504040204" pitchFamily="34" charset="0"/>
                <a:cs typeface="Verdana" panose="020B0604030504040204" pitchFamily="34" charset="0"/>
              </a:defRPr>
            </a:lvl1pPr>
            <a:lvl2pPr>
              <a:defRPr sz="1600" b="0" i="0">
                <a:latin typeface="Century Gothic" panose="020B0502020202020204" pitchFamily="34" charset="0"/>
                <a:ea typeface="Verdana" panose="020B0604030504040204" pitchFamily="34" charset="0"/>
                <a:cs typeface="Verdana" panose="020B0604030504040204" pitchFamily="34" charset="0"/>
              </a:defRPr>
            </a:lvl2pPr>
            <a:lvl3pPr>
              <a:defRPr sz="1400" b="0" i="0">
                <a:latin typeface="Century Gothic" panose="020B0502020202020204" pitchFamily="34" charset="0"/>
                <a:ea typeface="Verdana" panose="020B0604030504040204" pitchFamily="34" charset="0"/>
                <a:cs typeface="Verdana" panose="020B0604030504040204" pitchFamily="34" charset="0"/>
              </a:defRPr>
            </a:lvl3pPr>
            <a:lvl4pPr>
              <a:defRPr sz="1400" b="0" i="0">
                <a:latin typeface="Century Gothic" panose="020B0502020202020204" pitchFamily="34" charset="0"/>
                <a:ea typeface="Verdana" panose="020B0604030504040204" pitchFamily="34" charset="0"/>
                <a:cs typeface="Verdana" panose="020B0604030504040204" pitchFamily="34" charset="0"/>
              </a:defRPr>
            </a:lvl4pPr>
            <a:lvl5pPr>
              <a:defRPr sz="1400" b="0" i="0">
                <a:latin typeface="Century Gothic" panose="020B0502020202020204" pitchFamily="34" charset="0"/>
                <a:ea typeface="Verdana" panose="020B0604030504040204" pitchFamily="34" charset="0"/>
                <a:cs typeface="Verdana" panose="020B0604030504040204" pitchFamily="34" charset="0"/>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1" name="Content Placeholder 2"/>
          <p:cNvSpPr>
            <a:spLocks noGrp="1"/>
          </p:cNvSpPr>
          <p:nvPr>
            <p:ph sz="half" idx="13"/>
          </p:nvPr>
        </p:nvSpPr>
        <p:spPr>
          <a:xfrm>
            <a:off x="4291496" y="856441"/>
            <a:ext cx="3734527" cy="3394472"/>
          </a:xfrm>
        </p:spPr>
        <p:txBody>
          <a:bodyPr lIns="0"/>
          <a:lstStyle>
            <a:lvl1pPr>
              <a:buClr>
                <a:srgbClr val="1C73BE"/>
              </a:buClr>
              <a:defRPr sz="1600" b="0" i="0">
                <a:latin typeface="Century Gothic" panose="020B0502020202020204" pitchFamily="34" charset="0"/>
                <a:ea typeface="Verdana" panose="020B0604030504040204" pitchFamily="34" charset="0"/>
                <a:cs typeface="Verdana" panose="020B0604030504040204" pitchFamily="34" charset="0"/>
              </a:defRPr>
            </a:lvl1pPr>
            <a:lvl2pPr>
              <a:defRPr sz="1600" b="0" i="0">
                <a:latin typeface="Century Gothic" panose="020B0502020202020204" pitchFamily="34" charset="0"/>
                <a:ea typeface="Verdana" panose="020B0604030504040204" pitchFamily="34" charset="0"/>
                <a:cs typeface="Verdana" panose="020B0604030504040204" pitchFamily="34" charset="0"/>
              </a:defRPr>
            </a:lvl2pPr>
            <a:lvl3pPr>
              <a:defRPr sz="1400" b="0" i="0">
                <a:latin typeface="Century Gothic" panose="020B0502020202020204" pitchFamily="34" charset="0"/>
                <a:ea typeface="Verdana" panose="020B0604030504040204" pitchFamily="34" charset="0"/>
                <a:cs typeface="Verdana" panose="020B0604030504040204" pitchFamily="34" charset="0"/>
              </a:defRPr>
            </a:lvl3pPr>
            <a:lvl4pPr>
              <a:defRPr sz="1400" b="0" i="0">
                <a:latin typeface="Century Gothic" panose="020B0502020202020204" pitchFamily="34" charset="0"/>
                <a:ea typeface="Verdana" panose="020B0604030504040204" pitchFamily="34" charset="0"/>
                <a:cs typeface="Verdana" panose="020B0604030504040204" pitchFamily="34" charset="0"/>
              </a:defRPr>
            </a:lvl4pPr>
            <a:lvl5pPr>
              <a:defRPr sz="1400" b="0" i="0">
                <a:latin typeface="Century Gothic" panose="020B0502020202020204" pitchFamily="34" charset="0"/>
                <a:ea typeface="Verdana" panose="020B0604030504040204" pitchFamily="34" charset="0"/>
                <a:cs typeface="Verdana" panose="020B0604030504040204" pitchFamily="34" charset="0"/>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Slide Number Placeholder 5"/>
          <p:cNvSpPr>
            <a:spLocks noGrp="1"/>
          </p:cNvSpPr>
          <p:nvPr>
            <p:ph type="sldNum" sz="quarter" idx="12"/>
          </p:nvPr>
        </p:nvSpPr>
        <p:spPr>
          <a:xfrm>
            <a:off x="229609" y="4767263"/>
            <a:ext cx="2133600" cy="203908"/>
          </a:xfrm>
        </p:spPr>
        <p:txBody>
          <a:bodyPr/>
          <a:lstStyle/>
          <a:p>
            <a:fld id="{8261ACF1-7EB5-A94B-A38A-B3243CD45D89}" type="slidenum">
              <a:rPr lang="en-US" smtClean="0"/>
              <a:t>‹#›</a:t>
            </a:fld>
            <a:endParaRPr lang="en-US"/>
          </a:p>
        </p:txBody>
      </p:sp>
      <p:sp>
        <p:nvSpPr>
          <p:cNvPr id="9" name="Title 1"/>
          <p:cNvSpPr>
            <a:spLocks noGrp="1"/>
          </p:cNvSpPr>
          <p:nvPr>
            <p:ph type="title" hasCustomPrompt="1"/>
          </p:nvPr>
        </p:nvSpPr>
        <p:spPr>
          <a:xfrm>
            <a:off x="509443" y="4522"/>
            <a:ext cx="8229600" cy="638319"/>
          </a:xfrm>
        </p:spPr>
        <p:txBody>
          <a:bodyPr lIns="0">
            <a:normAutofit/>
          </a:bodyPr>
          <a:lstStyle>
            <a:lvl1pPr algn="l">
              <a:defRPr sz="2000">
                <a:solidFill>
                  <a:srgbClr val="1C73BE"/>
                </a:solidFill>
                <a:latin typeface="Century Gothic" panose="020B0502020202020204" pitchFamily="34" charset="0"/>
                <a:ea typeface="Verdana" panose="020B0604030504040204" pitchFamily="34" charset="0"/>
                <a:cs typeface="Verdana" panose="020B0604030504040204" pitchFamily="34" charset="0"/>
              </a:defRPr>
            </a:lvl1pPr>
          </a:lstStyle>
          <a:p>
            <a:r>
              <a:rPr lang="ga-IE" dirty="0"/>
              <a:t>Click To Edit Master Title Style</a:t>
            </a:r>
            <a:endParaRPr lang="en-US" dirty="0"/>
          </a:p>
        </p:txBody>
      </p:sp>
      <p:cxnSp>
        <p:nvCxnSpPr>
          <p:cNvPr id="13" name="Straight Connector 12"/>
          <p:cNvCxnSpPr>
            <a:cxnSpLocks/>
          </p:cNvCxnSpPr>
          <p:nvPr userDrawn="1"/>
        </p:nvCxnSpPr>
        <p:spPr>
          <a:xfrm>
            <a:off x="509443" y="542392"/>
            <a:ext cx="8634557" cy="0"/>
          </a:xfrm>
          <a:prstGeom prst="line">
            <a:avLst/>
          </a:prstGeom>
          <a:ln w="9525" cmpd="sng">
            <a:solidFill>
              <a:srgbClr val="1C73BE"/>
            </a:solidFill>
          </a:ln>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407D4120-44BF-F545-A546-4410EF17F2EC}"/>
              </a:ext>
            </a:extLst>
          </p:cNvPr>
          <p:cNvPicPr>
            <a:picLocks noChangeAspect="1"/>
          </p:cNvPicPr>
          <p:nvPr userDrawn="1"/>
        </p:nvPicPr>
        <p:blipFill rotWithShape="1">
          <a:blip r:embed="rId2"/>
          <a:srcRect l="-276" t="17085" r="276" b="16917"/>
          <a:stretch/>
        </p:blipFill>
        <p:spPr>
          <a:xfrm>
            <a:off x="7243010" y="4660232"/>
            <a:ext cx="1491916" cy="310939"/>
          </a:xfrm>
          <a:prstGeom prst="rect">
            <a:avLst/>
          </a:prstGeom>
        </p:spPr>
      </p:pic>
    </p:spTree>
    <p:extLst>
      <p:ext uri="{BB962C8B-B14F-4D97-AF65-F5344CB8AC3E}">
        <p14:creationId xmlns:p14="http://schemas.microsoft.com/office/powerpoint/2010/main" val="3630903807"/>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229609" y="4767263"/>
            <a:ext cx="2133600" cy="203908"/>
          </a:xfrm>
        </p:spPr>
        <p:txBody>
          <a:bodyPr/>
          <a:lstStyle/>
          <a:p>
            <a:fld id="{8261ACF1-7EB5-A94B-A38A-B3243CD45D89}" type="slidenum">
              <a:rPr lang="en-US" smtClean="0"/>
              <a:t>‹#›</a:t>
            </a:fld>
            <a:endParaRPr lang="en-US"/>
          </a:p>
        </p:txBody>
      </p:sp>
      <p:sp>
        <p:nvSpPr>
          <p:cNvPr id="7" name="Title 1"/>
          <p:cNvSpPr>
            <a:spLocks noGrp="1"/>
          </p:cNvSpPr>
          <p:nvPr>
            <p:ph type="title" hasCustomPrompt="1"/>
          </p:nvPr>
        </p:nvSpPr>
        <p:spPr>
          <a:xfrm>
            <a:off x="509443" y="4522"/>
            <a:ext cx="8229600" cy="638319"/>
          </a:xfrm>
        </p:spPr>
        <p:txBody>
          <a:bodyPr lIns="0">
            <a:normAutofit/>
          </a:bodyPr>
          <a:lstStyle>
            <a:lvl1pPr algn="l">
              <a:defRPr sz="2000">
                <a:solidFill>
                  <a:srgbClr val="1C73BE"/>
                </a:solidFill>
                <a:latin typeface="Century Gothic" panose="020B0502020202020204" pitchFamily="34" charset="0"/>
                <a:ea typeface="Verdana" panose="020B0604030504040204" pitchFamily="34" charset="0"/>
                <a:cs typeface="Verdana" panose="020B0604030504040204" pitchFamily="34" charset="0"/>
              </a:defRPr>
            </a:lvl1pPr>
          </a:lstStyle>
          <a:p>
            <a:r>
              <a:rPr lang="ga-IE" dirty="0"/>
              <a:t>Click To Edit Master Title Style</a:t>
            </a:r>
            <a:endParaRPr lang="en-US" dirty="0"/>
          </a:p>
        </p:txBody>
      </p:sp>
      <p:cxnSp>
        <p:nvCxnSpPr>
          <p:cNvPr id="10" name="Straight Connector 9"/>
          <p:cNvCxnSpPr>
            <a:cxnSpLocks/>
          </p:cNvCxnSpPr>
          <p:nvPr userDrawn="1"/>
        </p:nvCxnSpPr>
        <p:spPr>
          <a:xfrm>
            <a:off x="509443" y="542392"/>
            <a:ext cx="8634557" cy="0"/>
          </a:xfrm>
          <a:prstGeom prst="line">
            <a:avLst/>
          </a:prstGeom>
          <a:ln w="9525" cmpd="sng">
            <a:solidFill>
              <a:srgbClr val="1C73BE"/>
            </a:solidFill>
          </a:ln>
          <a:effectLst/>
        </p:spPr>
        <p:style>
          <a:lnRef idx="2">
            <a:schemeClr val="accent1"/>
          </a:lnRef>
          <a:fillRef idx="0">
            <a:schemeClr val="accent1"/>
          </a:fillRef>
          <a:effectRef idx="1">
            <a:schemeClr val="accent1"/>
          </a:effectRef>
          <a:fontRef idx="minor">
            <a:schemeClr val="tx1"/>
          </a:fontRef>
        </p:style>
      </p:cxnSp>
      <p:pic>
        <p:nvPicPr>
          <p:cNvPr id="8" name="Picture 7">
            <a:extLst>
              <a:ext uri="{FF2B5EF4-FFF2-40B4-BE49-F238E27FC236}">
                <a16:creationId xmlns:a16="http://schemas.microsoft.com/office/drawing/2014/main" id="{F3D60AB8-75A7-9E4F-A6B3-20A5B96DFF5A}"/>
              </a:ext>
            </a:extLst>
          </p:cNvPr>
          <p:cNvPicPr>
            <a:picLocks noChangeAspect="1"/>
          </p:cNvPicPr>
          <p:nvPr userDrawn="1"/>
        </p:nvPicPr>
        <p:blipFill rotWithShape="1">
          <a:blip r:embed="rId2"/>
          <a:srcRect l="-276" t="17085" r="276" b="16917"/>
          <a:stretch/>
        </p:blipFill>
        <p:spPr>
          <a:xfrm>
            <a:off x="7243010" y="4660232"/>
            <a:ext cx="1491916" cy="310939"/>
          </a:xfrm>
          <a:prstGeom prst="rect">
            <a:avLst/>
          </a:prstGeom>
        </p:spPr>
      </p:pic>
    </p:spTree>
    <p:extLst>
      <p:ext uri="{BB962C8B-B14F-4D97-AF65-F5344CB8AC3E}">
        <p14:creationId xmlns:p14="http://schemas.microsoft.com/office/powerpoint/2010/main" val="2132714321"/>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no logo">
    <p:bg>
      <p:bgRef idx="1001">
        <a:schemeClr val="bg1"/>
      </p:bgRef>
    </p:bg>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a:xfrm>
            <a:off x="229609" y="4767263"/>
            <a:ext cx="2133600" cy="203908"/>
          </a:xfrm>
        </p:spPr>
        <p:txBody>
          <a:bodyPr/>
          <a:lstStyle/>
          <a:p>
            <a:fld id="{8261ACF1-7EB5-A94B-A38A-B3243CD45D89}" type="slidenum">
              <a:rPr lang="en-US" smtClean="0"/>
              <a:t>‹#›</a:t>
            </a:fld>
            <a:endParaRPr lang="en-US"/>
          </a:p>
        </p:txBody>
      </p:sp>
      <p:sp>
        <p:nvSpPr>
          <p:cNvPr id="6" name="Title 1"/>
          <p:cNvSpPr>
            <a:spLocks noGrp="1"/>
          </p:cNvSpPr>
          <p:nvPr>
            <p:ph type="title" hasCustomPrompt="1"/>
          </p:nvPr>
        </p:nvSpPr>
        <p:spPr>
          <a:xfrm>
            <a:off x="509443" y="4522"/>
            <a:ext cx="8229600" cy="638319"/>
          </a:xfrm>
        </p:spPr>
        <p:txBody>
          <a:bodyPr lIns="0">
            <a:normAutofit/>
          </a:bodyPr>
          <a:lstStyle>
            <a:lvl1pPr algn="l">
              <a:defRPr sz="2000">
                <a:solidFill>
                  <a:srgbClr val="1C73BE"/>
                </a:solidFill>
                <a:latin typeface="Century Gothic" panose="020B0502020202020204" pitchFamily="34" charset="0"/>
                <a:ea typeface="Verdana" panose="020B0604030504040204" pitchFamily="34" charset="0"/>
                <a:cs typeface="Verdana" panose="020B0604030504040204" pitchFamily="34" charset="0"/>
              </a:defRPr>
            </a:lvl1pPr>
          </a:lstStyle>
          <a:p>
            <a:r>
              <a:rPr lang="ga-IE" dirty="0"/>
              <a:t>Click To Edit Master Title Style</a:t>
            </a:r>
            <a:endParaRPr lang="en-US" dirty="0"/>
          </a:p>
        </p:txBody>
      </p:sp>
      <p:cxnSp>
        <p:nvCxnSpPr>
          <p:cNvPr id="10" name="Straight Connector 9"/>
          <p:cNvCxnSpPr>
            <a:cxnSpLocks/>
          </p:cNvCxnSpPr>
          <p:nvPr userDrawn="1"/>
        </p:nvCxnSpPr>
        <p:spPr>
          <a:xfrm>
            <a:off x="509443" y="542392"/>
            <a:ext cx="8634557" cy="0"/>
          </a:xfrm>
          <a:prstGeom prst="line">
            <a:avLst/>
          </a:prstGeom>
          <a:ln w="9525" cmpd="sng">
            <a:solidFill>
              <a:srgbClr val="1C73BE"/>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18824420"/>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wth Globe">
    <p:bg>
      <p:bgRef idx="1001">
        <a:schemeClr val="bg1"/>
      </p:bgRef>
    </p:bg>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a:xfrm>
            <a:off x="229609" y="4767263"/>
            <a:ext cx="2133600" cy="203908"/>
          </a:xfrm>
        </p:spPr>
        <p:txBody>
          <a:bodyPr/>
          <a:lstStyle/>
          <a:p>
            <a:fld id="{8261ACF1-7EB5-A94B-A38A-B3243CD45D89}" type="slidenum">
              <a:rPr lang="en-US" smtClean="0"/>
              <a:t>‹#›</a:t>
            </a:fld>
            <a:endParaRPr lang="en-US"/>
          </a:p>
        </p:txBody>
      </p:sp>
      <p:pic>
        <p:nvPicPr>
          <p:cNvPr id="6" name="Picture 5">
            <a:extLst>
              <a:ext uri="{FF2B5EF4-FFF2-40B4-BE49-F238E27FC236}">
                <a16:creationId xmlns:a16="http://schemas.microsoft.com/office/drawing/2014/main" id="{07871598-A944-D349-9AD3-5A38A2289383}"/>
              </a:ext>
            </a:extLst>
          </p:cNvPr>
          <p:cNvPicPr>
            <a:picLocks noChangeAspect="1"/>
          </p:cNvPicPr>
          <p:nvPr userDrawn="1"/>
        </p:nvPicPr>
        <p:blipFill rotWithShape="1">
          <a:blip r:embed="rId2"/>
          <a:srcRect l="-276" t="17085" r="276" b="16917"/>
          <a:stretch/>
        </p:blipFill>
        <p:spPr>
          <a:xfrm>
            <a:off x="7243010" y="4660232"/>
            <a:ext cx="1491916" cy="310939"/>
          </a:xfrm>
          <a:prstGeom prst="rect">
            <a:avLst/>
          </a:prstGeom>
        </p:spPr>
      </p:pic>
    </p:spTree>
    <p:extLst>
      <p:ext uri="{BB962C8B-B14F-4D97-AF65-F5344CB8AC3E}">
        <p14:creationId xmlns:p14="http://schemas.microsoft.com/office/powerpoint/2010/main" val="565198919"/>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atin typeface="Century Gothic" panose="020B0502020202020204" pitchFamily="34" charset="0"/>
              </a:defRPr>
            </a:lvl1pPr>
          </a:lstStyle>
          <a:p>
            <a:r>
              <a:rPr lang="en-GB"/>
              <a:t>Click to edit Master title style</a:t>
            </a:r>
            <a:endParaRPr lang="en-US" dirty="0"/>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atin typeface="Century Gothic" panose="020B0502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atin typeface="Century Gothic" panose="020B0502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7" name="Slide Number Placeholder 5"/>
          <p:cNvSpPr>
            <a:spLocks noGrp="1"/>
          </p:cNvSpPr>
          <p:nvPr>
            <p:ph type="sldNum" sz="quarter" idx="12"/>
          </p:nvPr>
        </p:nvSpPr>
        <p:spPr>
          <a:xfrm>
            <a:off x="229609" y="4767263"/>
            <a:ext cx="2133600" cy="203908"/>
          </a:xfrm>
        </p:spPr>
        <p:txBody>
          <a:bodyPr/>
          <a:lstStyle/>
          <a:p>
            <a:fld id="{8261ACF1-7EB5-A94B-A38A-B3243CD45D89}" type="slidenum">
              <a:rPr lang="en-US" smtClean="0"/>
              <a:t>‹#›</a:t>
            </a:fld>
            <a:endParaRPr lang="en-US"/>
          </a:p>
        </p:txBody>
      </p:sp>
      <p:pic>
        <p:nvPicPr>
          <p:cNvPr id="9" name="Picture 8">
            <a:extLst>
              <a:ext uri="{FF2B5EF4-FFF2-40B4-BE49-F238E27FC236}">
                <a16:creationId xmlns:a16="http://schemas.microsoft.com/office/drawing/2014/main" id="{2436E9D2-757D-044F-BC43-04135529AEEA}"/>
              </a:ext>
            </a:extLst>
          </p:cNvPr>
          <p:cNvPicPr>
            <a:picLocks noChangeAspect="1"/>
          </p:cNvPicPr>
          <p:nvPr userDrawn="1"/>
        </p:nvPicPr>
        <p:blipFill rotWithShape="1">
          <a:blip r:embed="rId2"/>
          <a:srcRect l="-276" t="17085" r="276" b="16917"/>
          <a:stretch/>
        </p:blipFill>
        <p:spPr>
          <a:xfrm>
            <a:off x="7243010" y="4660232"/>
            <a:ext cx="1491916" cy="310939"/>
          </a:xfrm>
          <a:prstGeom prst="rect">
            <a:avLst/>
          </a:prstGeom>
        </p:spPr>
      </p:pic>
    </p:spTree>
    <p:extLst>
      <p:ext uri="{BB962C8B-B14F-4D97-AF65-F5344CB8AC3E}">
        <p14:creationId xmlns:p14="http://schemas.microsoft.com/office/powerpoint/2010/main" val="1038439741"/>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ue Background">
    <p:bg>
      <p:bgPr>
        <a:blipFill rotWithShape="1">
          <a:blip r:embed="rId2"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a:xfrm>
            <a:off x="229609" y="4767263"/>
            <a:ext cx="2133600" cy="203908"/>
          </a:xfrm>
        </p:spPr>
        <p:txBody>
          <a:bodyPr/>
          <a:lstStyle>
            <a:lvl1pPr>
              <a:defRPr>
                <a:solidFill>
                  <a:srgbClr val="FFFFFF"/>
                </a:solidFill>
              </a:defRPr>
            </a:lvl1pPr>
          </a:lstStyle>
          <a:p>
            <a:fld id="{8261ACF1-7EB5-A94B-A38A-B3243CD45D89}" type="slidenum">
              <a:rPr lang="en-US" smtClean="0"/>
              <a:pPr/>
              <a:t>‹#›</a:t>
            </a:fld>
            <a:endParaRPr lang="en-US" dirty="0"/>
          </a:p>
        </p:txBody>
      </p:sp>
      <p:pic>
        <p:nvPicPr>
          <p:cNvPr id="5" name="Picture 4">
            <a:extLst>
              <a:ext uri="{FF2B5EF4-FFF2-40B4-BE49-F238E27FC236}">
                <a16:creationId xmlns:a16="http://schemas.microsoft.com/office/drawing/2014/main" id="{D01E5E0F-DE03-904C-8868-E03A569D77BE}"/>
              </a:ext>
            </a:extLst>
          </p:cNvPr>
          <p:cNvPicPr>
            <a:picLocks noChangeAspect="1"/>
          </p:cNvPicPr>
          <p:nvPr userDrawn="1"/>
        </p:nvPicPr>
        <p:blipFill>
          <a:blip r:embed="rId3"/>
          <a:srcRect/>
          <a:stretch/>
        </p:blipFill>
        <p:spPr>
          <a:xfrm>
            <a:off x="7243011" y="4679694"/>
            <a:ext cx="1491914" cy="263066"/>
          </a:xfrm>
          <a:prstGeom prst="rect">
            <a:avLst/>
          </a:prstGeom>
        </p:spPr>
      </p:pic>
    </p:spTree>
    <p:extLst>
      <p:ext uri="{BB962C8B-B14F-4D97-AF65-F5344CB8AC3E}">
        <p14:creationId xmlns:p14="http://schemas.microsoft.com/office/powerpoint/2010/main" val="26957288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ertical White">
    <p:bg>
      <p:bgRef idx="1001">
        <a:schemeClr val="bg1"/>
      </p:bgRef>
    </p:bg>
    <p:spTree>
      <p:nvGrpSpPr>
        <p:cNvPr id="1" name=""/>
        <p:cNvGrpSpPr/>
        <p:nvPr/>
      </p:nvGrpSpPr>
      <p:grpSpPr>
        <a:xfrm>
          <a:off x="0" y="0"/>
          <a:ext cx="0" cy="0"/>
          <a:chOff x="0" y="0"/>
          <a:chExt cx="0" cy="0"/>
        </a:xfrm>
      </p:grpSpPr>
      <p:sp>
        <p:nvSpPr>
          <p:cNvPr id="10" name="Content Placeholder 2"/>
          <p:cNvSpPr>
            <a:spLocks noGrp="1"/>
          </p:cNvSpPr>
          <p:nvPr>
            <p:ph idx="10"/>
          </p:nvPr>
        </p:nvSpPr>
        <p:spPr>
          <a:xfrm rot="5400000">
            <a:off x="2461209" y="-1097929"/>
            <a:ext cx="3967718" cy="7125011"/>
          </a:xfrm>
        </p:spPr>
        <p:txBody>
          <a:bodyPr lIns="0"/>
          <a:lstStyle>
            <a:lvl1pPr>
              <a:buClr>
                <a:srgbClr val="1C73BE"/>
              </a:buClr>
              <a:defRPr sz="16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1pPr>
            <a:lvl2pPr>
              <a:defRPr sz="16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2pPr>
            <a:lvl3pPr>
              <a:defRPr sz="14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3pPr>
            <a:lvl4pPr>
              <a:defRPr sz="14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4pPr>
            <a:lvl5pPr>
              <a:defRPr sz="14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2" name="Slide Number Placeholder 5"/>
          <p:cNvSpPr>
            <a:spLocks noGrp="1"/>
          </p:cNvSpPr>
          <p:nvPr>
            <p:ph type="sldNum" sz="quarter" idx="12"/>
          </p:nvPr>
        </p:nvSpPr>
        <p:spPr>
          <a:xfrm rot="5400000">
            <a:off x="-817977" y="1170824"/>
            <a:ext cx="2133600" cy="203908"/>
          </a:xfrm>
        </p:spPr>
        <p:txBody>
          <a:bodyPr/>
          <a:lstStyle/>
          <a:p>
            <a:fld id="{8261ACF1-7EB5-A94B-A38A-B3243CD45D89}" type="slidenum">
              <a:rPr lang="en-US" smtClean="0"/>
              <a:t>‹#›</a:t>
            </a:fld>
            <a:endParaRPr lang="en-US"/>
          </a:p>
        </p:txBody>
      </p:sp>
      <p:cxnSp>
        <p:nvCxnSpPr>
          <p:cNvPr id="14" name="Straight Connector 13"/>
          <p:cNvCxnSpPr>
            <a:cxnSpLocks/>
          </p:cNvCxnSpPr>
          <p:nvPr userDrawn="1"/>
        </p:nvCxnSpPr>
        <p:spPr>
          <a:xfrm flipH="1">
            <a:off x="8415146" y="499974"/>
            <a:ext cx="2" cy="4643526"/>
          </a:xfrm>
          <a:prstGeom prst="line">
            <a:avLst/>
          </a:prstGeom>
          <a:ln w="9525" cmpd="sng">
            <a:solidFill>
              <a:srgbClr val="1C73BE"/>
            </a:solidFill>
          </a:ln>
          <a:effectLst/>
        </p:spPr>
        <p:style>
          <a:lnRef idx="2">
            <a:schemeClr val="accent1"/>
          </a:lnRef>
          <a:fillRef idx="0">
            <a:schemeClr val="accent1"/>
          </a:fillRef>
          <a:effectRef idx="1">
            <a:schemeClr val="accent1"/>
          </a:effectRef>
          <a:fontRef idx="minor">
            <a:schemeClr val="tx1"/>
          </a:fontRef>
        </p:style>
      </p:cxnSp>
      <p:sp>
        <p:nvSpPr>
          <p:cNvPr id="19" name="Vertical Title 18"/>
          <p:cNvSpPr>
            <a:spLocks noGrp="1"/>
          </p:cNvSpPr>
          <p:nvPr>
            <p:ph type="title" orient="vert" hasCustomPrompt="1"/>
          </p:nvPr>
        </p:nvSpPr>
        <p:spPr>
          <a:xfrm>
            <a:off x="8300341" y="480717"/>
            <a:ext cx="638321" cy="4387850"/>
          </a:xfrm>
        </p:spPr>
        <p:txBody>
          <a:bodyPr vert="eaVert">
            <a:normAutofit/>
          </a:bodyPr>
          <a:lstStyle>
            <a:lvl1pPr algn="l">
              <a:defRPr sz="2000">
                <a:solidFill>
                  <a:srgbClr val="1C73BE"/>
                </a:solidFill>
                <a:latin typeface="Century Gothic" panose="020B0502020202020204" pitchFamily="34" charset="0"/>
                <a:ea typeface="Verdana" panose="020B0604030504040204" pitchFamily="34" charset="0"/>
                <a:cs typeface="Verdana" panose="020B0604030504040204" pitchFamily="34" charset="0"/>
              </a:defRPr>
            </a:lvl1pPr>
          </a:lstStyle>
          <a:p>
            <a:r>
              <a:rPr lang="ga-IE" dirty="0"/>
              <a:t>Click To Edit Master Title Style</a:t>
            </a:r>
            <a:endParaRPr lang="en-US" dirty="0"/>
          </a:p>
        </p:txBody>
      </p:sp>
      <p:pic>
        <p:nvPicPr>
          <p:cNvPr id="7" name="Picture 6">
            <a:extLst>
              <a:ext uri="{FF2B5EF4-FFF2-40B4-BE49-F238E27FC236}">
                <a16:creationId xmlns:a16="http://schemas.microsoft.com/office/drawing/2014/main" id="{B7FB833F-5119-2F47-B275-C73750608B49}"/>
              </a:ext>
            </a:extLst>
          </p:cNvPr>
          <p:cNvPicPr>
            <a:picLocks noChangeAspect="1"/>
          </p:cNvPicPr>
          <p:nvPr userDrawn="1"/>
        </p:nvPicPr>
        <p:blipFill rotWithShape="1">
          <a:blip r:embed="rId2"/>
          <a:srcRect b="19129"/>
          <a:stretch/>
        </p:blipFill>
        <p:spPr>
          <a:xfrm rot="5400000">
            <a:off x="-350119" y="4001063"/>
            <a:ext cx="1491916" cy="381004"/>
          </a:xfrm>
          <a:prstGeom prst="rect">
            <a:avLst/>
          </a:prstGeom>
        </p:spPr>
      </p:pic>
    </p:spTree>
    <p:extLst>
      <p:ext uri="{BB962C8B-B14F-4D97-AF65-F5344CB8AC3E}">
        <p14:creationId xmlns:p14="http://schemas.microsoft.com/office/powerpoint/2010/main" val="3826679078"/>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Vertical Blue">
    <p:bg>
      <p:bgPr>
        <a:blipFill rotWithShape="1">
          <a:blip r:embed="rId2"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12" name="Slide Number Placeholder 5"/>
          <p:cNvSpPr>
            <a:spLocks noGrp="1"/>
          </p:cNvSpPr>
          <p:nvPr>
            <p:ph type="sldNum" sz="quarter" idx="12"/>
          </p:nvPr>
        </p:nvSpPr>
        <p:spPr>
          <a:xfrm rot="5400000">
            <a:off x="-817977" y="1170824"/>
            <a:ext cx="2133600" cy="203908"/>
          </a:xfrm>
        </p:spPr>
        <p:txBody>
          <a:bodyPr/>
          <a:lstStyle>
            <a:lvl1pPr>
              <a:defRPr>
                <a:solidFill>
                  <a:srgbClr val="FFFFFF"/>
                </a:solidFill>
              </a:defRPr>
            </a:lvl1pPr>
          </a:lstStyle>
          <a:p>
            <a:fld id="{8261ACF1-7EB5-A94B-A38A-B3243CD45D89}" type="slidenum">
              <a:rPr lang="en-US" smtClean="0"/>
              <a:pPr/>
              <a:t>‹#›</a:t>
            </a:fld>
            <a:endParaRPr lang="en-US" dirty="0"/>
          </a:p>
        </p:txBody>
      </p:sp>
      <p:sp>
        <p:nvSpPr>
          <p:cNvPr id="8" name="Content Placeholder 2"/>
          <p:cNvSpPr>
            <a:spLocks noGrp="1"/>
          </p:cNvSpPr>
          <p:nvPr>
            <p:ph idx="10"/>
          </p:nvPr>
        </p:nvSpPr>
        <p:spPr>
          <a:xfrm rot="5400000">
            <a:off x="2461209" y="-1097929"/>
            <a:ext cx="3967718" cy="7125011"/>
          </a:xfrm>
        </p:spPr>
        <p:txBody>
          <a:bodyPr lIns="0"/>
          <a:lstStyle>
            <a:lvl1pPr>
              <a:buClr>
                <a:schemeClr val="bg1"/>
              </a:buClr>
              <a:defRPr sz="1600" b="0" i="0">
                <a:solidFill>
                  <a:srgbClr val="FFFFFF"/>
                </a:solidFill>
                <a:latin typeface="Century Gothic" panose="020B0502020202020204" pitchFamily="34" charset="0"/>
                <a:ea typeface="Verdana" panose="020B0604030504040204" pitchFamily="34" charset="0"/>
                <a:cs typeface="Verdana" panose="020B0604030504040204" pitchFamily="34" charset="0"/>
              </a:defRPr>
            </a:lvl1pPr>
            <a:lvl2pPr>
              <a:defRPr sz="1600" b="0" i="0">
                <a:solidFill>
                  <a:srgbClr val="FFFFFF"/>
                </a:solidFill>
                <a:latin typeface="Century Gothic" panose="020B0502020202020204" pitchFamily="34" charset="0"/>
                <a:ea typeface="Verdana" panose="020B0604030504040204" pitchFamily="34" charset="0"/>
                <a:cs typeface="Verdana" panose="020B0604030504040204" pitchFamily="34" charset="0"/>
              </a:defRPr>
            </a:lvl2pPr>
            <a:lvl3pPr>
              <a:defRPr sz="1400" b="0" i="0">
                <a:solidFill>
                  <a:srgbClr val="FFFFFF"/>
                </a:solidFill>
                <a:latin typeface="Century Gothic" panose="020B0502020202020204" pitchFamily="34" charset="0"/>
                <a:ea typeface="Verdana" panose="020B0604030504040204" pitchFamily="34" charset="0"/>
                <a:cs typeface="Verdana" panose="020B0604030504040204" pitchFamily="34" charset="0"/>
              </a:defRPr>
            </a:lvl3pPr>
            <a:lvl4pPr>
              <a:defRPr sz="1400" b="0" i="0">
                <a:solidFill>
                  <a:srgbClr val="FFFFFF"/>
                </a:solidFill>
                <a:latin typeface="Century Gothic" panose="020B0502020202020204" pitchFamily="34" charset="0"/>
                <a:ea typeface="Verdana" panose="020B0604030504040204" pitchFamily="34" charset="0"/>
                <a:cs typeface="Verdana" panose="020B0604030504040204" pitchFamily="34" charset="0"/>
              </a:defRPr>
            </a:lvl4pPr>
            <a:lvl5pPr>
              <a:defRPr sz="1400" b="0" i="0">
                <a:solidFill>
                  <a:srgbClr val="FFFFFF"/>
                </a:solidFill>
                <a:latin typeface="Century Gothic" panose="020B0502020202020204" pitchFamily="34" charset="0"/>
                <a:ea typeface="Verdana" panose="020B0604030504040204" pitchFamily="34" charset="0"/>
                <a:cs typeface="Verdana" panose="020B060403050404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cxnSp>
        <p:nvCxnSpPr>
          <p:cNvPr id="9" name="Straight Connector 8"/>
          <p:cNvCxnSpPr>
            <a:cxnSpLocks/>
          </p:cNvCxnSpPr>
          <p:nvPr userDrawn="1"/>
        </p:nvCxnSpPr>
        <p:spPr>
          <a:xfrm flipH="1">
            <a:off x="8407976" y="499974"/>
            <a:ext cx="1" cy="4643526"/>
          </a:xfrm>
          <a:prstGeom prst="line">
            <a:avLst/>
          </a:prstGeom>
          <a:ln w="9525"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3" name="Vertical Title 18"/>
          <p:cNvSpPr>
            <a:spLocks noGrp="1"/>
          </p:cNvSpPr>
          <p:nvPr>
            <p:ph type="title" orient="vert" hasCustomPrompt="1"/>
          </p:nvPr>
        </p:nvSpPr>
        <p:spPr>
          <a:xfrm>
            <a:off x="8300341" y="480717"/>
            <a:ext cx="638321" cy="4387850"/>
          </a:xfrm>
        </p:spPr>
        <p:txBody>
          <a:bodyPr vert="eaVert">
            <a:normAutofit/>
          </a:bodyPr>
          <a:lstStyle>
            <a:lvl1pPr algn="l">
              <a:defRPr sz="2000">
                <a:solidFill>
                  <a:schemeClr val="bg1"/>
                </a:solidFill>
                <a:latin typeface="Century Gothic" panose="020B0502020202020204" pitchFamily="34" charset="0"/>
                <a:ea typeface="Verdana" panose="020B0604030504040204" pitchFamily="34" charset="0"/>
                <a:cs typeface="Verdana" panose="020B0604030504040204" pitchFamily="34" charset="0"/>
              </a:defRPr>
            </a:lvl1pPr>
          </a:lstStyle>
          <a:p>
            <a:r>
              <a:rPr lang="ga-IE" dirty="0"/>
              <a:t>Click To Edit Master Title Style</a:t>
            </a:r>
            <a:endParaRPr lang="en-US" dirty="0"/>
          </a:p>
        </p:txBody>
      </p:sp>
      <p:pic>
        <p:nvPicPr>
          <p:cNvPr id="11" name="Picture 10">
            <a:extLst>
              <a:ext uri="{FF2B5EF4-FFF2-40B4-BE49-F238E27FC236}">
                <a16:creationId xmlns:a16="http://schemas.microsoft.com/office/drawing/2014/main" id="{69634EF4-EEF6-7740-ADEC-1D3E60C7AA08}"/>
              </a:ext>
            </a:extLst>
          </p:cNvPr>
          <p:cNvPicPr>
            <a:picLocks noChangeAspect="1"/>
          </p:cNvPicPr>
          <p:nvPr userDrawn="1"/>
        </p:nvPicPr>
        <p:blipFill>
          <a:blip r:embed="rId3"/>
          <a:srcRect/>
          <a:stretch/>
        </p:blipFill>
        <p:spPr>
          <a:xfrm rot="5400000">
            <a:off x="-357542" y="4060032"/>
            <a:ext cx="1491914" cy="263066"/>
          </a:xfrm>
          <a:prstGeom prst="rect">
            <a:avLst/>
          </a:prstGeom>
        </p:spPr>
      </p:pic>
    </p:spTree>
    <p:extLst>
      <p:ext uri="{BB962C8B-B14F-4D97-AF65-F5344CB8AC3E}">
        <p14:creationId xmlns:p14="http://schemas.microsoft.com/office/powerpoint/2010/main" val="23188083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553200" y="4767263"/>
            <a:ext cx="2133600" cy="273844"/>
          </a:xfrm>
          <a:prstGeom prst="rect">
            <a:avLst/>
          </a:prstGeom>
        </p:spPr>
        <p:txBody>
          <a:bodyPr vert="horz" lIns="91440" tIns="45720" rIns="91440" bIns="45720" rtlCol="0" anchor="ctr"/>
          <a:lstStyle>
            <a:lvl1pPr algn="r">
              <a:defRPr sz="1050">
                <a:solidFill>
                  <a:schemeClr val="tx1">
                    <a:tint val="75000"/>
                  </a:schemeClr>
                </a:solidFill>
              </a:defRPr>
            </a:lvl1pPr>
          </a:lstStyle>
          <a:p>
            <a:fld id="{CBF46508-FCCE-3E4A-8DBC-F8572B94EAEB}" type="datetime1">
              <a:rPr lang="en-IE" smtClean="0"/>
              <a:pPr/>
              <a:t>17/09/2026</a:t>
            </a:fld>
            <a:endParaRPr lang="en-US" dirty="0"/>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781266" y="4767263"/>
            <a:ext cx="2133600" cy="273844"/>
          </a:xfrm>
          <a:prstGeom prst="rect">
            <a:avLst/>
          </a:prstGeom>
        </p:spPr>
        <p:txBody>
          <a:bodyPr vert="horz" lIns="0" tIns="45720" rIns="91440" bIns="45720" rtlCol="0" anchor="ctr"/>
          <a:lstStyle>
            <a:lvl1pPr algn="l">
              <a:defRPr sz="900">
                <a:solidFill>
                  <a:schemeClr val="tx1">
                    <a:tint val="75000"/>
                  </a:schemeClr>
                </a:solidFill>
              </a:defRPr>
            </a:lvl1pPr>
          </a:lstStyle>
          <a:p>
            <a:fld id="{8261ACF1-7EB5-A94B-A38A-B3243CD45D89}" type="slidenum">
              <a:rPr lang="en-US" smtClean="0"/>
              <a:pPr/>
              <a:t>‹#›</a:t>
            </a:fld>
            <a:endParaRPr lang="en-US" dirty="0"/>
          </a:p>
        </p:txBody>
      </p:sp>
    </p:spTree>
    <p:extLst>
      <p:ext uri="{BB962C8B-B14F-4D97-AF65-F5344CB8AC3E}">
        <p14:creationId xmlns:p14="http://schemas.microsoft.com/office/powerpoint/2010/main" val="25014307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5" r:id="rId3"/>
    <p:sldLayoutId id="2147483666" r:id="rId4"/>
    <p:sldLayoutId id="2147483667" r:id="rId5"/>
    <p:sldLayoutId id="2147483660" r:id="rId6"/>
    <p:sldLayoutId id="2147483651" r:id="rId7"/>
    <p:sldLayoutId id="2147483652" r:id="rId8"/>
    <p:sldLayoutId id="2147483654" r:id="rId9"/>
    <p:sldLayoutId id="2147483662" r:id="rId10"/>
    <p:sldLayoutId id="2147483655" r:id="rId11"/>
    <p:sldLayoutId id="2147483657" r:id="rId12"/>
    <p:sldLayoutId id="2147483658" r:id="rId13"/>
    <p:sldLayoutId id="2147483663" r:id="rId14"/>
    <p:sldLayoutId id="2147483664" r:id="rId15"/>
  </p:sldLayoutIdLst>
  <p:hf hdr="0" ftr="0" dt="0"/>
  <p:txStyles>
    <p:titleStyle>
      <a:lvl1pPr algn="ctr" defTabSz="457200" rtl="0" eaLnBrk="1" latinLnBrk="0" hangingPunct="1">
        <a:spcBef>
          <a:spcPct val="0"/>
        </a:spcBef>
        <a:buNone/>
        <a:defRPr sz="4000" kern="1200">
          <a:solidFill>
            <a:schemeClr val="tx1"/>
          </a:solidFill>
          <a:latin typeface="Century Gothic" panose="020B0502020202020204" pitchFamily="34" charset="0"/>
          <a:ea typeface="Verdana" panose="020B0604030504040204" pitchFamily="34" charset="0"/>
          <a:cs typeface="+mj-cs"/>
        </a:defRPr>
      </a:lvl1pPr>
    </p:titleStyle>
    <p:bodyStyle>
      <a:lvl1pPr marL="342900" indent="-342900" algn="l" defTabSz="457200" rtl="0" eaLnBrk="1" latinLnBrk="0" hangingPunct="1">
        <a:spcBef>
          <a:spcPct val="20000"/>
        </a:spcBef>
        <a:buFont typeface="Arial"/>
        <a:buChar char="•"/>
        <a:defRPr sz="1800" kern="1200">
          <a:solidFill>
            <a:schemeClr val="tx1"/>
          </a:solidFill>
          <a:latin typeface="Century Gothic" panose="020B0502020202020204" pitchFamily="34" charset="0"/>
          <a:ea typeface="Verdana" panose="020B0604030504040204" pitchFamily="34" charset="0"/>
          <a:cs typeface="+mn-cs"/>
        </a:defRPr>
      </a:lvl1pPr>
      <a:lvl2pPr marL="742950" indent="-285750" algn="l" defTabSz="457200" rtl="0" eaLnBrk="1" latinLnBrk="0" hangingPunct="1">
        <a:spcBef>
          <a:spcPct val="20000"/>
        </a:spcBef>
        <a:buFont typeface="Arial"/>
        <a:buChar char="–"/>
        <a:defRPr sz="1800" kern="1200">
          <a:solidFill>
            <a:schemeClr val="tx1"/>
          </a:solidFill>
          <a:latin typeface="Century Gothic" panose="020B0502020202020204" pitchFamily="34" charset="0"/>
          <a:ea typeface="Verdana" panose="020B0604030504040204" pitchFamily="34" charset="0"/>
          <a:cs typeface="+mn-cs"/>
        </a:defRPr>
      </a:lvl2pPr>
      <a:lvl3pPr marL="1143000" indent="-228600" algn="l" defTabSz="457200" rtl="0" eaLnBrk="1" latinLnBrk="0" hangingPunct="1">
        <a:spcBef>
          <a:spcPct val="20000"/>
        </a:spcBef>
        <a:buFont typeface="Arial"/>
        <a:buChar char="•"/>
        <a:defRPr sz="1600" kern="1200">
          <a:solidFill>
            <a:schemeClr val="tx1"/>
          </a:solidFill>
          <a:latin typeface="Century Gothic" panose="020B0502020202020204" pitchFamily="34" charset="0"/>
          <a:ea typeface="Verdana" panose="020B0604030504040204" pitchFamily="34" charset="0"/>
          <a:cs typeface="+mn-cs"/>
        </a:defRPr>
      </a:lvl3pPr>
      <a:lvl4pPr marL="1600200" indent="-228600" algn="l" defTabSz="457200" rtl="0" eaLnBrk="1" latinLnBrk="0" hangingPunct="1">
        <a:spcBef>
          <a:spcPct val="20000"/>
        </a:spcBef>
        <a:buFont typeface="Arial"/>
        <a:buChar char="–"/>
        <a:defRPr sz="1600" kern="1200">
          <a:solidFill>
            <a:schemeClr val="tx1"/>
          </a:solidFill>
          <a:latin typeface="Century Gothic" panose="020B0502020202020204" pitchFamily="34" charset="0"/>
          <a:ea typeface="Verdana" panose="020B0604030504040204" pitchFamily="34" charset="0"/>
          <a:cs typeface="+mn-cs"/>
        </a:defRPr>
      </a:lvl4pPr>
      <a:lvl5pPr marL="2057400" indent="-228600" algn="l" defTabSz="457200" rtl="0" eaLnBrk="1" latinLnBrk="0" hangingPunct="1">
        <a:spcBef>
          <a:spcPct val="20000"/>
        </a:spcBef>
        <a:buFont typeface="Arial"/>
        <a:buChar char="»"/>
        <a:defRPr sz="1600" kern="1200">
          <a:solidFill>
            <a:schemeClr val="tx1"/>
          </a:solidFill>
          <a:latin typeface="Century Gothic" panose="020B0502020202020204" pitchFamily="34" charset="0"/>
          <a:ea typeface="Verdana" panose="020B0604030504040204" pitchFamily="34"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image" Target="../media/image13.png"/><Relationship Id="rId5" Type="http://schemas.openxmlformats.org/officeDocument/2006/relationships/diagramQuickStyle" Target="../diagrams/quickStyle2.xml"/><Relationship Id="rId10" Type="http://schemas.openxmlformats.org/officeDocument/2006/relationships/image" Target="../media/image12.png"/><Relationship Id="rId4" Type="http://schemas.openxmlformats.org/officeDocument/2006/relationships/diagramLayout" Target="../diagrams/layout2.xml"/><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hyperlink" Target="https://pmc.ncbi.nlm.nih.gov/articles/PMC12663220/" TargetMode="External"/><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34330-D423-EC49-B886-739E02456C75}"/>
              </a:ext>
            </a:extLst>
          </p:cNvPr>
          <p:cNvSpPr>
            <a:spLocks noGrp="1"/>
          </p:cNvSpPr>
          <p:nvPr>
            <p:ph type="ctrTitle"/>
          </p:nvPr>
        </p:nvSpPr>
        <p:spPr>
          <a:xfrm>
            <a:off x="635462" y="834168"/>
            <a:ext cx="7249582" cy="1151756"/>
          </a:xfrm>
        </p:spPr>
        <p:txBody>
          <a:bodyPr>
            <a:normAutofit/>
          </a:bodyPr>
          <a:lstStyle/>
          <a:p>
            <a:pPr algn="ctr"/>
            <a:br>
              <a:rPr lang="en-IE" dirty="0"/>
            </a:br>
            <a:r>
              <a:rPr lang="en-IE" dirty="0"/>
              <a:t>The new name for Polycystic Ovarian Syndrome- PCOS</a:t>
            </a:r>
            <a:br>
              <a:rPr lang="en-IE" b="1" dirty="0"/>
            </a:br>
            <a:endParaRPr lang="en-US" dirty="0"/>
          </a:p>
        </p:txBody>
      </p:sp>
      <p:sp>
        <p:nvSpPr>
          <p:cNvPr id="3" name="Subtitle 2">
            <a:extLst>
              <a:ext uri="{FF2B5EF4-FFF2-40B4-BE49-F238E27FC236}">
                <a16:creationId xmlns:a16="http://schemas.microsoft.com/office/drawing/2014/main" id="{9AFA88E2-CB69-6748-A059-180354470BB4}"/>
              </a:ext>
            </a:extLst>
          </p:cNvPr>
          <p:cNvSpPr>
            <a:spLocks noGrp="1"/>
          </p:cNvSpPr>
          <p:nvPr>
            <p:ph type="subTitle" idx="1"/>
          </p:nvPr>
        </p:nvSpPr>
        <p:spPr>
          <a:xfrm>
            <a:off x="854122" y="1276382"/>
            <a:ext cx="6586974" cy="966655"/>
          </a:xfrm>
        </p:spPr>
        <p:txBody>
          <a:bodyPr/>
          <a:lstStyle/>
          <a:p>
            <a:endParaRPr lang="en-US" dirty="0"/>
          </a:p>
          <a:p>
            <a:r>
              <a:rPr lang="en-US" dirty="0"/>
              <a:t>Dr. Matilde </a:t>
            </a:r>
            <a:r>
              <a:rPr lang="en-US" dirty="0" err="1"/>
              <a:t>Mijares</a:t>
            </a:r>
            <a:r>
              <a:rPr lang="en-US" dirty="0"/>
              <a:t> </a:t>
            </a:r>
            <a:r>
              <a:rPr lang="en-US" dirty="0" err="1"/>
              <a:t>Zamuner</a:t>
            </a:r>
            <a:endParaRPr lang="en-US" dirty="0"/>
          </a:p>
          <a:p>
            <a:r>
              <a:rPr lang="en-US" dirty="0"/>
              <a:t>Consultant Endocrinologist</a:t>
            </a:r>
          </a:p>
        </p:txBody>
      </p:sp>
      <p:cxnSp>
        <p:nvCxnSpPr>
          <p:cNvPr id="4" name="Straight Connector 3">
            <a:extLst>
              <a:ext uri="{FF2B5EF4-FFF2-40B4-BE49-F238E27FC236}">
                <a16:creationId xmlns:a16="http://schemas.microsoft.com/office/drawing/2014/main" id="{653D60E3-3725-4CDA-8126-B922A3D0741B}"/>
              </a:ext>
            </a:extLst>
          </p:cNvPr>
          <p:cNvCxnSpPr>
            <a:cxnSpLocks/>
          </p:cNvCxnSpPr>
          <p:nvPr/>
        </p:nvCxnSpPr>
        <p:spPr>
          <a:xfrm>
            <a:off x="854122" y="1500461"/>
            <a:ext cx="8289878" cy="0"/>
          </a:xfrm>
          <a:prstGeom prst="line">
            <a:avLst/>
          </a:prstGeom>
          <a:ln w="9525"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 name="Title 1">
            <a:extLst>
              <a:ext uri="{FF2B5EF4-FFF2-40B4-BE49-F238E27FC236}">
                <a16:creationId xmlns:a16="http://schemas.microsoft.com/office/drawing/2014/main" id="{ACB5D9F0-F01D-4B26-8CEC-C809BE574A7D}"/>
              </a:ext>
            </a:extLst>
          </p:cNvPr>
          <p:cNvSpPr txBox="1">
            <a:spLocks/>
          </p:cNvSpPr>
          <p:nvPr/>
        </p:nvSpPr>
        <p:spPr>
          <a:xfrm>
            <a:off x="469809" y="768267"/>
            <a:ext cx="7249582" cy="1151756"/>
          </a:xfrm>
          <a:prstGeom prst="rect">
            <a:avLst/>
          </a:prstGeom>
        </p:spPr>
        <p:txBody>
          <a:bodyPr vert="horz" lIns="0" tIns="45720" rIns="91440" bIns="45720" rtlCol="0" anchor="t" anchorCtr="0">
            <a:normAutofit/>
          </a:bodyPr>
          <a:lstStyle>
            <a:lvl1pPr algn="l" defTabSz="457200" rtl="0" eaLnBrk="1" latinLnBrk="0" hangingPunct="1">
              <a:spcBef>
                <a:spcPct val="0"/>
              </a:spcBef>
              <a:buNone/>
              <a:defRPr sz="2000" kern="1200">
                <a:solidFill>
                  <a:schemeClr val="bg1"/>
                </a:solidFill>
                <a:latin typeface="Century Gothic" panose="020B0502020202020204" pitchFamily="34" charset="0"/>
                <a:ea typeface="Verdana" panose="020B0604030504040204" pitchFamily="34" charset="0"/>
                <a:cs typeface="+mj-cs"/>
              </a:defRPr>
            </a:lvl1pPr>
          </a:lstStyle>
          <a:p>
            <a:pPr algn="ctr"/>
            <a:r>
              <a:rPr lang="en-IE" dirty="0"/>
              <a:t>Polyendocrine Metabolic Ovarian Syndrome- PMOS</a:t>
            </a:r>
            <a:endParaRPr lang="en-US" dirty="0"/>
          </a:p>
        </p:txBody>
      </p:sp>
    </p:spTree>
    <p:extLst>
      <p:ext uri="{BB962C8B-B14F-4D97-AF65-F5344CB8AC3E}">
        <p14:creationId xmlns:p14="http://schemas.microsoft.com/office/powerpoint/2010/main" val="21886430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C836BD0F-7344-464B-5F91-DC6BA94D0D5A}"/>
              </a:ext>
            </a:extLst>
          </p:cNvPr>
          <p:cNvSpPr>
            <a:spLocks noGrp="1"/>
          </p:cNvSpPr>
          <p:nvPr>
            <p:ph sz="half" idx="1"/>
          </p:nvPr>
        </p:nvSpPr>
        <p:spPr>
          <a:xfrm>
            <a:off x="301685" y="1740341"/>
            <a:ext cx="3921880" cy="2772811"/>
          </a:xfrm>
          <a:solidFill>
            <a:schemeClr val="accent5">
              <a:lumMod val="20000"/>
              <a:lumOff val="80000"/>
            </a:schemeClr>
          </a:solidFill>
        </p:spPr>
        <p:style>
          <a:lnRef idx="2">
            <a:schemeClr val="accent1"/>
          </a:lnRef>
          <a:fillRef idx="1">
            <a:schemeClr val="lt1"/>
          </a:fillRef>
          <a:effectRef idx="0">
            <a:schemeClr val="accent1"/>
          </a:effectRef>
          <a:fontRef idx="minor">
            <a:schemeClr val="dk1"/>
          </a:fontRef>
        </p:style>
        <p:txBody>
          <a:bodyPr>
            <a:normAutofit/>
          </a:bodyPr>
          <a:lstStyle/>
          <a:p>
            <a:pPr marL="0" indent="0">
              <a:buNone/>
            </a:pPr>
            <a:endParaRPr lang="en-US" sz="1400" b="1" dirty="0"/>
          </a:p>
          <a:p>
            <a:endParaRPr lang="en-US" sz="1400" dirty="0"/>
          </a:p>
        </p:txBody>
      </p:sp>
      <p:sp>
        <p:nvSpPr>
          <p:cNvPr id="11" name="Content Placeholder 2">
            <a:extLst>
              <a:ext uri="{FF2B5EF4-FFF2-40B4-BE49-F238E27FC236}">
                <a16:creationId xmlns:a16="http://schemas.microsoft.com/office/drawing/2014/main" id="{01AAE7AE-5E1A-B17B-8ED8-C771A39EAD7D}"/>
              </a:ext>
            </a:extLst>
          </p:cNvPr>
          <p:cNvSpPr>
            <a:spLocks noGrp="1"/>
          </p:cNvSpPr>
          <p:nvPr>
            <p:ph sz="half" idx="13"/>
          </p:nvPr>
        </p:nvSpPr>
        <p:spPr>
          <a:xfrm>
            <a:off x="4972193" y="1740341"/>
            <a:ext cx="3921880" cy="2775439"/>
          </a:xfrm>
          <a:solidFill>
            <a:schemeClr val="accent4">
              <a:lumMod val="20000"/>
              <a:lumOff val="80000"/>
            </a:schemeClr>
          </a:solidFill>
        </p:spPr>
        <p:style>
          <a:lnRef idx="2">
            <a:schemeClr val="accent1"/>
          </a:lnRef>
          <a:fillRef idx="1">
            <a:schemeClr val="lt1"/>
          </a:fillRef>
          <a:effectRef idx="0">
            <a:schemeClr val="accent1"/>
          </a:effectRef>
          <a:fontRef idx="minor">
            <a:schemeClr val="dk1"/>
          </a:fontRef>
        </p:style>
        <p:txBody>
          <a:bodyPr>
            <a:normAutofit/>
          </a:bodyPr>
          <a:lstStyle/>
          <a:p>
            <a:pPr marL="0" indent="0" algn="ctr">
              <a:buNone/>
            </a:pPr>
            <a:endParaRPr lang="en-US" sz="1400" b="1" dirty="0"/>
          </a:p>
          <a:p>
            <a:endParaRPr lang="en-US" sz="1400" dirty="0"/>
          </a:p>
        </p:txBody>
      </p:sp>
      <p:sp>
        <p:nvSpPr>
          <p:cNvPr id="3" name="Slide Number Placeholder 2">
            <a:extLst>
              <a:ext uri="{FF2B5EF4-FFF2-40B4-BE49-F238E27FC236}">
                <a16:creationId xmlns:a16="http://schemas.microsoft.com/office/drawing/2014/main" id="{D4247951-10FA-1924-63F2-6583CAD43D03}"/>
              </a:ext>
            </a:extLst>
          </p:cNvPr>
          <p:cNvSpPr>
            <a:spLocks noGrp="1"/>
          </p:cNvSpPr>
          <p:nvPr>
            <p:ph type="sldNum" sz="quarter" idx="12"/>
          </p:nvPr>
        </p:nvSpPr>
        <p:spPr>
          <a:xfrm>
            <a:off x="229609" y="4767263"/>
            <a:ext cx="2133600" cy="203908"/>
          </a:xfrm>
        </p:spPr>
        <p:txBody>
          <a:bodyPr anchor="ctr">
            <a:normAutofit/>
          </a:bodyPr>
          <a:lstStyle/>
          <a:p>
            <a:pPr>
              <a:lnSpc>
                <a:spcPct val="90000"/>
              </a:lnSpc>
              <a:spcAft>
                <a:spcPts val="600"/>
              </a:spcAft>
            </a:pPr>
            <a:fld id="{8261ACF1-7EB5-A94B-A38A-B3243CD45D89}" type="slidenum">
              <a:rPr lang="en-US" sz="800" smtClean="0"/>
              <a:pPr>
                <a:lnSpc>
                  <a:spcPct val="90000"/>
                </a:lnSpc>
                <a:spcAft>
                  <a:spcPts val="600"/>
                </a:spcAft>
              </a:pPr>
              <a:t>2</a:t>
            </a:fld>
            <a:endParaRPr lang="en-US" sz="800"/>
          </a:p>
        </p:txBody>
      </p:sp>
      <p:sp>
        <p:nvSpPr>
          <p:cNvPr id="4" name="Title 3">
            <a:extLst>
              <a:ext uri="{FF2B5EF4-FFF2-40B4-BE49-F238E27FC236}">
                <a16:creationId xmlns:a16="http://schemas.microsoft.com/office/drawing/2014/main" id="{95F09C48-04B5-F439-4AC4-FF4AEE20C804}"/>
              </a:ext>
            </a:extLst>
          </p:cNvPr>
          <p:cNvSpPr>
            <a:spLocks noGrp="1"/>
          </p:cNvSpPr>
          <p:nvPr>
            <p:ph type="title"/>
          </p:nvPr>
        </p:nvSpPr>
        <p:spPr>
          <a:xfrm>
            <a:off x="509443" y="135935"/>
            <a:ext cx="8229600" cy="638319"/>
          </a:xfrm>
        </p:spPr>
        <p:txBody>
          <a:bodyPr anchor="ctr">
            <a:normAutofit/>
          </a:bodyPr>
          <a:lstStyle/>
          <a:p>
            <a:pPr>
              <a:lnSpc>
                <a:spcPct val="90000"/>
              </a:lnSpc>
            </a:pPr>
            <a:r>
              <a:rPr lang="en-US" sz="1900" dirty="0"/>
              <a:t>What is PMOS?</a:t>
            </a:r>
            <a:r>
              <a:rPr lang="en-IE" sz="1900" b="1" dirty="0"/>
              <a:t> </a:t>
            </a:r>
            <a:r>
              <a:rPr lang="en-IE" sz="1900" dirty="0"/>
              <a:t>Polyendocrine Metabolic Ovarian Syndrome</a:t>
            </a:r>
            <a:br>
              <a:rPr lang="en-IE" sz="1900" b="1" dirty="0"/>
            </a:br>
            <a:endParaRPr lang="en-US" sz="1900" dirty="0"/>
          </a:p>
        </p:txBody>
      </p:sp>
      <p:sp>
        <p:nvSpPr>
          <p:cNvPr id="8" name="TextBox 7">
            <a:extLst>
              <a:ext uri="{FF2B5EF4-FFF2-40B4-BE49-F238E27FC236}">
                <a16:creationId xmlns:a16="http://schemas.microsoft.com/office/drawing/2014/main" id="{DA8D4038-829C-5080-A4C8-DE54AF97D817}"/>
              </a:ext>
            </a:extLst>
          </p:cNvPr>
          <p:cNvSpPr txBox="1"/>
          <p:nvPr/>
        </p:nvSpPr>
        <p:spPr>
          <a:xfrm>
            <a:off x="452252" y="651190"/>
            <a:ext cx="8441821" cy="584775"/>
          </a:xfrm>
          <a:prstGeom prst="rect">
            <a:avLst/>
          </a:prstGeom>
          <a:noFill/>
        </p:spPr>
        <p:txBody>
          <a:bodyPr wrap="square">
            <a:spAutoFit/>
          </a:bodyPr>
          <a:lstStyle/>
          <a:p>
            <a:r>
              <a:rPr lang="en-IE" sz="1600" dirty="0">
                <a:latin typeface="Century Gothic" panose="020B0502020202020204" pitchFamily="34" charset="0"/>
              </a:rPr>
              <a:t>PMOS is the most common endocrinopathy in women of reproductive age, affecting 1 in 8 women</a:t>
            </a:r>
          </a:p>
        </p:txBody>
      </p:sp>
      <p:sp>
        <p:nvSpPr>
          <p:cNvPr id="6" name="Rectangle 5">
            <a:extLst>
              <a:ext uri="{FF2B5EF4-FFF2-40B4-BE49-F238E27FC236}">
                <a16:creationId xmlns:a16="http://schemas.microsoft.com/office/drawing/2014/main" id="{3F650B96-014F-805E-ADE1-8E001E6DD2CC}"/>
              </a:ext>
            </a:extLst>
          </p:cNvPr>
          <p:cNvSpPr/>
          <p:nvPr/>
        </p:nvSpPr>
        <p:spPr>
          <a:xfrm>
            <a:off x="4186578" y="2457611"/>
            <a:ext cx="817852" cy="769441"/>
          </a:xfrm>
          <a:prstGeom prst="rect">
            <a:avLst/>
          </a:prstGeom>
          <a:noFill/>
        </p:spPr>
        <p:txBody>
          <a:bodyPr wrap="square" lIns="91440" tIns="45720" rIns="91440" bIns="45720">
            <a:spAutoFit/>
          </a:bodyPr>
          <a:lstStyle/>
          <a:p>
            <a:pPr algn="ctr"/>
            <a:r>
              <a:rPr lang="en-GB" sz="4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Vs</a:t>
            </a:r>
          </a:p>
        </p:txBody>
      </p:sp>
      <p:sp>
        <p:nvSpPr>
          <p:cNvPr id="7" name="Rectangle 6">
            <a:extLst>
              <a:ext uri="{FF2B5EF4-FFF2-40B4-BE49-F238E27FC236}">
                <a16:creationId xmlns:a16="http://schemas.microsoft.com/office/drawing/2014/main" id="{1D77EE40-BE68-1E22-ABAA-4ED105215DEF}"/>
              </a:ext>
            </a:extLst>
          </p:cNvPr>
          <p:cNvSpPr/>
          <p:nvPr/>
        </p:nvSpPr>
        <p:spPr>
          <a:xfrm>
            <a:off x="1392010" y="1132287"/>
            <a:ext cx="1411417" cy="707886"/>
          </a:xfrm>
          <a:prstGeom prst="rect">
            <a:avLst/>
          </a:prstGeom>
          <a:noFill/>
        </p:spPr>
        <p:txBody>
          <a:bodyPr wrap="square" lIns="91440" tIns="45720" rIns="91440" bIns="45720">
            <a:spAutoFit/>
          </a:bodyPr>
          <a:lstStyle/>
          <a:p>
            <a:pPr algn="ctr"/>
            <a:r>
              <a:rPr lang="en-GB" sz="40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PCOS</a:t>
            </a:r>
            <a:endParaRPr lang="en-GB" sz="40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10" name="Rectangle 9">
            <a:extLst>
              <a:ext uri="{FF2B5EF4-FFF2-40B4-BE49-F238E27FC236}">
                <a16:creationId xmlns:a16="http://schemas.microsoft.com/office/drawing/2014/main" id="{665E66FA-9CBD-CC59-598A-41CEF8D7D931}"/>
              </a:ext>
            </a:extLst>
          </p:cNvPr>
          <p:cNvSpPr/>
          <p:nvPr/>
        </p:nvSpPr>
        <p:spPr>
          <a:xfrm>
            <a:off x="6201202" y="1131810"/>
            <a:ext cx="1463862" cy="707886"/>
          </a:xfrm>
          <a:prstGeom prst="rect">
            <a:avLst/>
          </a:prstGeom>
          <a:noFill/>
        </p:spPr>
        <p:txBody>
          <a:bodyPr wrap="none" lIns="91440" tIns="45720" rIns="91440" bIns="45720">
            <a:spAutoFit/>
          </a:bodyPr>
          <a:lstStyle/>
          <a:p>
            <a:pPr algn="ctr"/>
            <a:r>
              <a:rPr lang="en-GB" sz="40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PMOS</a:t>
            </a:r>
            <a:endParaRPr lang="en-GB" sz="40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2" name="TextBox 1">
            <a:extLst>
              <a:ext uri="{FF2B5EF4-FFF2-40B4-BE49-F238E27FC236}">
                <a16:creationId xmlns:a16="http://schemas.microsoft.com/office/drawing/2014/main" id="{6CDA90F0-E37A-4F00-82C3-C8C3C5631A03}"/>
              </a:ext>
            </a:extLst>
          </p:cNvPr>
          <p:cNvSpPr txBox="1"/>
          <p:nvPr/>
        </p:nvSpPr>
        <p:spPr>
          <a:xfrm>
            <a:off x="5139239" y="1862461"/>
            <a:ext cx="3497808" cy="2462213"/>
          </a:xfrm>
          <a:prstGeom prst="rect">
            <a:avLst/>
          </a:prstGeom>
          <a:noFill/>
        </p:spPr>
        <p:txBody>
          <a:bodyPr wrap="square" rtlCol="0">
            <a:spAutoFit/>
          </a:bodyPr>
          <a:lstStyle/>
          <a:p>
            <a:pPr marL="285750" indent="-285750">
              <a:buClr>
                <a:srgbClr val="1C73BE"/>
              </a:buClr>
              <a:buFont typeface="Arial" panose="020B0604020202020204" pitchFamily="34" charset="0"/>
              <a:buChar char="•"/>
            </a:pPr>
            <a:r>
              <a:rPr lang="en-US" sz="1400" dirty="0">
                <a:latin typeface="Century Gothic" panose="020B0502020202020204" pitchFamily="34" charset="0"/>
              </a:rPr>
              <a:t>Complex Syndrome: Metabolic, Reproductive, Psychological and Dermatological</a:t>
            </a:r>
          </a:p>
          <a:p>
            <a:pPr marL="285750" indent="-285750">
              <a:buClr>
                <a:srgbClr val="1C73BE"/>
              </a:buClr>
              <a:buFont typeface="Arial" panose="020B0604020202020204" pitchFamily="34" charset="0"/>
              <a:buChar char="•"/>
            </a:pPr>
            <a:endParaRPr lang="en-IE" sz="1400" dirty="0">
              <a:latin typeface="Century Gothic" panose="020B0502020202020204" pitchFamily="34" charset="0"/>
            </a:endParaRPr>
          </a:p>
          <a:p>
            <a:pPr marL="285750" lvl="0" indent="-285750">
              <a:lnSpc>
                <a:spcPct val="100000"/>
              </a:lnSpc>
              <a:buClr>
                <a:srgbClr val="1C73BE"/>
              </a:buClr>
              <a:buFont typeface="Arial" panose="020B0604020202020204" pitchFamily="34" charset="0"/>
              <a:buChar char="•"/>
            </a:pPr>
            <a:r>
              <a:rPr lang="en-IE" sz="1400" dirty="0">
                <a:latin typeface="Century Gothic" panose="020B0502020202020204" pitchFamily="34" charset="0"/>
              </a:rPr>
              <a:t>Reduces stigma and confusion </a:t>
            </a:r>
          </a:p>
          <a:p>
            <a:pPr marL="285750" indent="-285750">
              <a:buClr>
                <a:srgbClr val="1C73BE"/>
              </a:buClr>
              <a:buFont typeface="Arial" panose="020B0604020202020204" pitchFamily="34" charset="0"/>
              <a:buChar char="•"/>
            </a:pPr>
            <a:endParaRPr lang="en-IE" sz="1400" dirty="0">
              <a:latin typeface="Century Gothic" panose="020B0502020202020204" pitchFamily="34" charset="0"/>
            </a:endParaRPr>
          </a:p>
          <a:p>
            <a:pPr marL="285750" indent="-285750">
              <a:buClr>
                <a:srgbClr val="1C73BE"/>
              </a:buClr>
              <a:buFont typeface="Arial" panose="020B0604020202020204" pitchFamily="34" charset="0"/>
              <a:buChar char="•"/>
            </a:pPr>
            <a:r>
              <a:rPr lang="en-US" sz="1400" dirty="0">
                <a:latin typeface="Century Gothic" panose="020B0502020202020204" pitchFamily="34" charset="0"/>
              </a:rPr>
              <a:t>PMOS includes multiple interacting endocrine abnormalities</a:t>
            </a:r>
          </a:p>
          <a:p>
            <a:pPr marL="285750" indent="-285750">
              <a:buClr>
                <a:srgbClr val="1C73BE"/>
              </a:buClr>
              <a:buFont typeface="Arial" panose="020B0604020202020204" pitchFamily="34" charset="0"/>
              <a:buChar char="•"/>
            </a:pPr>
            <a:endParaRPr lang="en-US" sz="1400" dirty="0">
              <a:latin typeface="Century Gothic" panose="020B0502020202020204" pitchFamily="34" charset="0"/>
            </a:endParaRPr>
          </a:p>
          <a:p>
            <a:pPr marL="285750" indent="-285750">
              <a:buClr>
                <a:srgbClr val="1C73BE"/>
              </a:buClr>
              <a:buFont typeface="Arial" panose="020B0604020202020204" pitchFamily="34" charset="0"/>
              <a:buChar char="•"/>
            </a:pPr>
            <a:r>
              <a:rPr lang="en-US" sz="1400" dirty="0">
                <a:latin typeface="Century Gothic" panose="020B0502020202020204" pitchFamily="34" charset="0"/>
              </a:rPr>
              <a:t>Promotes a more </a:t>
            </a:r>
            <a:r>
              <a:rPr lang="en-US" sz="1400" dirty="0" err="1">
                <a:latin typeface="Century Gothic" panose="020B0502020202020204" pitchFamily="34" charset="0"/>
              </a:rPr>
              <a:t>personalised</a:t>
            </a:r>
            <a:r>
              <a:rPr lang="en-US" sz="1400" dirty="0">
                <a:latin typeface="Century Gothic" panose="020B0502020202020204" pitchFamily="34" charset="0"/>
              </a:rPr>
              <a:t> and comprehensive approach</a:t>
            </a:r>
          </a:p>
        </p:txBody>
      </p:sp>
      <p:sp>
        <p:nvSpPr>
          <p:cNvPr id="12" name="TextBox 11">
            <a:extLst>
              <a:ext uri="{FF2B5EF4-FFF2-40B4-BE49-F238E27FC236}">
                <a16:creationId xmlns:a16="http://schemas.microsoft.com/office/drawing/2014/main" id="{0DE2991F-16C2-465E-87ED-51E552E5428C}"/>
              </a:ext>
            </a:extLst>
          </p:cNvPr>
          <p:cNvSpPr txBox="1"/>
          <p:nvPr/>
        </p:nvSpPr>
        <p:spPr>
          <a:xfrm>
            <a:off x="431744" y="1914778"/>
            <a:ext cx="3497808" cy="2523768"/>
          </a:xfrm>
          <a:prstGeom prst="rect">
            <a:avLst/>
          </a:prstGeom>
          <a:noFill/>
        </p:spPr>
        <p:txBody>
          <a:bodyPr wrap="square" rtlCol="0">
            <a:spAutoFit/>
          </a:bodyPr>
          <a:lstStyle/>
          <a:p>
            <a:pPr marL="285750" indent="-285750">
              <a:buClr>
                <a:srgbClr val="1C73BE"/>
              </a:buClr>
              <a:buFont typeface="Arial" panose="020B0604020202020204" pitchFamily="34" charset="0"/>
              <a:buChar char="•"/>
            </a:pPr>
            <a:r>
              <a:rPr lang="en-US" sz="1400" dirty="0">
                <a:latin typeface="Century Gothic" panose="020B0502020202020204" pitchFamily="34" charset="0"/>
              </a:rPr>
              <a:t>Primarily perceived as a gynecological, fertility or ovarian disorder</a:t>
            </a:r>
          </a:p>
          <a:p>
            <a:pPr marL="285750" indent="-285750">
              <a:buClr>
                <a:srgbClr val="1C73BE"/>
              </a:buClr>
              <a:buFont typeface="Arial" panose="020B0604020202020204" pitchFamily="34" charset="0"/>
              <a:buChar char="•"/>
            </a:pPr>
            <a:endParaRPr lang="en-US" sz="1400" dirty="0">
              <a:latin typeface="Century Gothic" panose="020B0502020202020204" pitchFamily="34" charset="0"/>
            </a:endParaRPr>
          </a:p>
          <a:p>
            <a:pPr marL="285750" indent="-285750">
              <a:buClr>
                <a:srgbClr val="1C73BE"/>
              </a:buClr>
              <a:buFont typeface="Arial" panose="020B0604020202020204" pitchFamily="34" charset="0"/>
              <a:buChar char="•"/>
            </a:pPr>
            <a:r>
              <a:rPr lang="en-US" sz="1400" dirty="0">
                <a:latin typeface="Century Gothic" panose="020B0502020202020204" pitchFamily="34" charset="0"/>
              </a:rPr>
              <a:t>PCOS implies the presence of pathological ovarian cysts and 	  reflects only one organ</a:t>
            </a:r>
          </a:p>
          <a:p>
            <a:pPr marL="285750" indent="-285750">
              <a:buClr>
                <a:srgbClr val="1C73BE"/>
              </a:buClr>
              <a:buFont typeface="Arial" panose="020B0604020202020204" pitchFamily="34" charset="0"/>
              <a:buChar char="•"/>
            </a:pPr>
            <a:endParaRPr lang="en-US" sz="1400" dirty="0">
              <a:latin typeface="Century Gothic" panose="020B0502020202020204" pitchFamily="34" charset="0"/>
            </a:endParaRPr>
          </a:p>
          <a:p>
            <a:pPr marL="285750" indent="-285750">
              <a:buClr>
                <a:srgbClr val="1C73BE"/>
              </a:buClr>
              <a:buFont typeface="Arial" panose="020B0604020202020204" pitchFamily="34" charset="0"/>
              <a:buChar char="•"/>
            </a:pPr>
            <a:r>
              <a:rPr lang="en-IE" sz="1400" dirty="0">
                <a:latin typeface="Century Gothic" panose="020B0502020202020204" pitchFamily="34" charset="0"/>
              </a:rPr>
              <a:t>PCOS is more than a reproductive disorder… it is metabolic </a:t>
            </a:r>
          </a:p>
          <a:p>
            <a:endParaRPr lang="en-US" dirty="0"/>
          </a:p>
        </p:txBody>
      </p:sp>
    </p:spTree>
    <p:extLst>
      <p:ext uri="{BB962C8B-B14F-4D97-AF65-F5344CB8AC3E}">
        <p14:creationId xmlns:p14="http://schemas.microsoft.com/office/powerpoint/2010/main" val="1095248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959C93-64A8-492D-87F9-337F3E81C168}"/>
              </a:ext>
            </a:extLst>
          </p:cNvPr>
          <p:cNvSpPr>
            <a:spLocks noGrp="1"/>
          </p:cNvSpPr>
          <p:nvPr>
            <p:ph idx="1"/>
          </p:nvPr>
        </p:nvSpPr>
        <p:spPr>
          <a:xfrm>
            <a:off x="509443" y="898620"/>
            <a:ext cx="8229600" cy="3764820"/>
          </a:xfrm>
        </p:spPr>
        <p:txBody>
          <a:bodyPr>
            <a:normAutofit/>
          </a:bodyPr>
          <a:lstStyle/>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D0B686D2-58BE-40E5-9281-4C637CA2CF90}"/>
              </a:ext>
            </a:extLst>
          </p:cNvPr>
          <p:cNvSpPr>
            <a:spLocks noGrp="1"/>
          </p:cNvSpPr>
          <p:nvPr>
            <p:ph type="sldNum" sz="quarter" idx="12"/>
          </p:nvPr>
        </p:nvSpPr>
        <p:spPr/>
        <p:txBody>
          <a:bodyPr/>
          <a:lstStyle/>
          <a:p>
            <a:fld id="{8261ACF1-7EB5-A94B-A38A-B3243CD45D89}" type="slidenum">
              <a:rPr lang="en-US" smtClean="0"/>
              <a:t>3</a:t>
            </a:fld>
            <a:endParaRPr lang="en-US"/>
          </a:p>
        </p:txBody>
      </p:sp>
      <p:sp>
        <p:nvSpPr>
          <p:cNvPr id="4" name="Title 3">
            <a:extLst>
              <a:ext uri="{FF2B5EF4-FFF2-40B4-BE49-F238E27FC236}">
                <a16:creationId xmlns:a16="http://schemas.microsoft.com/office/drawing/2014/main" id="{33FAC5A9-6919-4164-973B-374307B89D70}"/>
              </a:ext>
            </a:extLst>
          </p:cNvPr>
          <p:cNvSpPr>
            <a:spLocks noGrp="1"/>
          </p:cNvSpPr>
          <p:nvPr>
            <p:ph type="title"/>
          </p:nvPr>
        </p:nvSpPr>
        <p:spPr>
          <a:xfrm>
            <a:off x="509443" y="-20877"/>
            <a:ext cx="8229600" cy="638319"/>
          </a:xfrm>
        </p:spPr>
        <p:txBody>
          <a:bodyPr/>
          <a:lstStyle/>
          <a:p>
            <a:r>
              <a:rPr lang="en-IE" dirty="0"/>
              <a:t>Risk Factors- PMOS</a:t>
            </a:r>
            <a:endParaRPr lang="en-IE" dirty="0">
              <a:cs typeface="Arial" panose="020B0604020202020204" pitchFamily="34" charset="0"/>
            </a:endParaRPr>
          </a:p>
        </p:txBody>
      </p:sp>
      <p:graphicFrame>
        <p:nvGraphicFramePr>
          <p:cNvPr id="7" name="Diagram 6">
            <a:extLst>
              <a:ext uri="{FF2B5EF4-FFF2-40B4-BE49-F238E27FC236}">
                <a16:creationId xmlns:a16="http://schemas.microsoft.com/office/drawing/2014/main" id="{733F8A8D-C566-C11C-FA79-18B1AE79BD2E}"/>
              </a:ext>
            </a:extLst>
          </p:cNvPr>
          <p:cNvGraphicFramePr/>
          <p:nvPr>
            <p:extLst>
              <p:ext uri="{D42A27DB-BD31-4B8C-83A1-F6EECF244321}">
                <p14:modId xmlns:p14="http://schemas.microsoft.com/office/powerpoint/2010/main" val="3711128779"/>
              </p:ext>
            </p:extLst>
          </p:nvPr>
        </p:nvGraphicFramePr>
        <p:xfrm>
          <a:off x="1576243" y="53975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descr="A diagram of insulin resistance&#10;&#10;AI-generated content may be incorrect.">
            <a:extLst>
              <a:ext uri="{FF2B5EF4-FFF2-40B4-BE49-F238E27FC236}">
                <a16:creationId xmlns:a16="http://schemas.microsoft.com/office/drawing/2014/main" id="{AF19B947-AB98-9A64-9128-BA0E3ECB8520}"/>
              </a:ext>
            </a:extLst>
          </p:cNvPr>
          <p:cNvPicPr>
            <a:picLocks noChangeAspect="1"/>
          </p:cNvPicPr>
          <p:nvPr/>
        </p:nvPicPr>
        <p:blipFill>
          <a:blip r:embed="rId8"/>
          <a:stretch>
            <a:fillRect/>
          </a:stretch>
        </p:blipFill>
        <p:spPr>
          <a:xfrm>
            <a:off x="244990" y="847259"/>
            <a:ext cx="2662506" cy="2248771"/>
          </a:xfrm>
          <a:prstGeom prst="rect">
            <a:avLst/>
          </a:prstGeom>
        </p:spPr>
      </p:pic>
      <p:pic>
        <p:nvPicPr>
          <p:cNvPr id="9" name="Picture 8" descr="A few icons of different types of diabetes&#10;&#10;AI-generated content may be incorrect.">
            <a:extLst>
              <a:ext uri="{FF2B5EF4-FFF2-40B4-BE49-F238E27FC236}">
                <a16:creationId xmlns:a16="http://schemas.microsoft.com/office/drawing/2014/main" id="{0C00E878-63A3-75B9-0606-8DF9F4052904}"/>
              </a:ext>
            </a:extLst>
          </p:cNvPr>
          <p:cNvPicPr>
            <a:picLocks noChangeAspect="1"/>
          </p:cNvPicPr>
          <p:nvPr/>
        </p:nvPicPr>
        <p:blipFill>
          <a:blip r:embed="rId9"/>
          <a:stretch>
            <a:fillRect/>
          </a:stretch>
        </p:blipFill>
        <p:spPr>
          <a:xfrm>
            <a:off x="5501857" y="1882935"/>
            <a:ext cx="3501639" cy="1054797"/>
          </a:xfrm>
          <a:prstGeom prst="rect">
            <a:avLst/>
          </a:prstGeom>
        </p:spPr>
      </p:pic>
    </p:spTree>
    <p:extLst>
      <p:ext uri="{BB962C8B-B14F-4D97-AF65-F5344CB8AC3E}">
        <p14:creationId xmlns:p14="http://schemas.microsoft.com/office/powerpoint/2010/main" val="24608235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43AB5-C4A2-8822-65A2-01D11103B9BE}"/>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B22DA5C-E693-6995-D5D4-E7870E0C5013}"/>
              </a:ext>
            </a:extLst>
          </p:cNvPr>
          <p:cNvSpPr>
            <a:spLocks noGrp="1"/>
          </p:cNvSpPr>
          <p:nvPr>
            <p:ph type="sldNum" sz="quarter" idx="12"/>
          </p:nvPr>
        </p:nvSpPr>
        <p:spPr>
          <a:xfrm>
            <a:off x="183888" y="4818887"/>
            <a:ext cx="4186943" cy="152283"/>
          </a:xfrm>
        </p:spPr>
        <p:txBody>
          <a:bodyPr/>
          <a:lstStyle/>
          <a:p>
            <a:r>
              <a:rPr lang="en-IE" dirty="0"/>
              <a:t>J. Bulsara, P. Patel, A. Soni et al. Endocrine and Metabolic Science 3 (2021) 100085</a:t>
            </a:r>
            <a:endParaRPr lang="en-US" dirty="0"/>
          </a:p>
        </p:txBody>
      </p:sp>
      <p:pic>
        <p:nvPicPr>
          <p:cNvPr id="8" name="Content Placeholder 7" descr="Diagram of a diagram showing the pathophysiology of pcos&#10;&#10;AI-generated content may be incorrect.">
            <a:extLst>
              <a:ext uri="{FF2B5EF4-FFF2-40B4-BE49-F238E27FC236}">
                <a16:creationId xmlns:a16="http://schemas.microsoft.com/office/drawing/2014/main" id="{25C07B2A-0471-902C-6710-94C969DBAFE7}"/>
              </a:ext>
            </a:extLst>
          </p:cNvPr>
          <p:cNvPicPr>
            <a:picLocks noGrp="1" noChangeAspect="1"/>
          </p:cNvPicPr>
          <p:nvPr>
            <p:ph idx="1"/>
          </p:nvPr>
        </p:nvPicPr>
        <p:blipFill>
          <a:blip r:embed="rId3"/>
          <a:stretch>
            <a:fillRect/>
          </a:stretch>
        </p:blipFill>
        <p:spPr>
          <a:xfrm>
            <a:off x="1167949" y="898525"/>
            <a:ext cx="6808102" cy="3563747"/>
          </a:xfrm>
        </p:spPr>
      </p:pic>
      <p:sp>
        <p:nvSpPr>
          <p:cNvPr id="2" name="TextBox 1">
            <a:extLst>
              <a:ext uri="{FF2B5EF4-FFF2-40B4-BE49-F238E27FC236}">
                <a16:creationId xmlns:a16="http://schemas.microsoft.com/office/drawing/2014/main" id="{433CA8CE-BBD3-1B40-8E84-97E25F20AE1F}"/>
              </a:ext>
            </a:extLst>
          </p:cNvPr>
          <p:cNvSpPr txBox="1"/>
          <p:nvPr/>
        </p:nvSpPr>
        <p:spPr>
          <a:xfrm>
            <a:off x="1161275" y="912835"/>
            <a:ext cx="2258567" cy="307777"/>
          </a:xfrm>
          <a:prstGeom prst="rect">
            <a:avLst/>
          </a:prstGeom>
          <a:noFill/>
        </p:spPr>
        <p:txBody>
          <a:bodyPr wrap="square" rtlCol="0">
            <a:spAutoFit/>
          </a:bodyPr>
          <a:lstStyle/>
          <a:p>
            <a:r>
              <a:rPr lang="en-US" sz="1400" dirty="0">
                <a:solidFill>
                  <a:schemeClr val="bg1"/>
                </a:solidFill>
                <a:highlight>
                  <a:srgbClr val="1C73BE"/>
                </a:highlight>
                <a:latin typeface="Century Gothic" panose="020B0502020202020204" pitchFamily="34" charset="0"/>
              </a:rPr>
              <a:t>Neuroendocrine</a:t>
            </a:r>
          </a:p>
        </p:txBody>
      </p:sp>
      <p:sp>
        <p:nvSpPr>
          <p:cNvPr id="6" name="TextBox 5">
            <a:extLst>
              <a:ext uri="{FF2B5EF4-FFF2-40B4-BE49-F238E27FC236}">
                <a16:creationId xmlns:a16="http://schemas.microsoft.com/office/drawing/2014/main" id="{1C8D6337-A0FB-4F1A-267B-10FD74BF2701}"/>
              </a:ext>
            </a:extLst>
          </p:cNvPr>
          <p:cNvSpPr txBox="1"/>
          <p:nvPr/>
        </p:nvSpPr>
        <p:spPr>
          <a:xfrm>
            <a:off x="7144164" y="2584011"/>
            <a:ext cx="1075936" cy="307777"/>
          </a:xfrm>
          <a:prstGeom prst="rect">
            <a:avLst/>
          </a:prstGeom>
          <a:noFill/>
        </p:spPr>
        <p:txBody>
          <a:bodyPr wrap="none" rtlCol="0">
            <a:spAutoFit/>
          </a:bodyPr>
          <a:lstStyle/>
          <a:p>
            <a:r>
              <a:rPr lang="en-US" sz="1400" dirty="0">
                <a:solidFill>
                  <a:schemeClr val="bg1"/>
                </a:solidFill>
                <a:highlight>
                  <a:srgbClr val="1C73BE"/>
                </a:highlight>
                <a:latin typeface="Century Gothic" panose="020B0502020202020204" pitchFamily="34" charset="0"/>
              </a:rPr>
              <a:t>Metabolic</a:t>
            </a:r>
          </a:p>
        </p:txBody>
      </p:sp>
      <p:sp>
        <p:nvSpPr>
          <p:cNvPr id="7" name="TextBox 6">
            <a:extLst>
              <a:ext uri="{FF2B5EF4-FFF2-40B4-BE49-F238E27FC236}">
                <a16:creationId xmlns:a16="http://schemas.microsoft.com/office/drawing/2014/main" id="{56144448-F0BD-F440-DA95-6238F17CE362}"/>
              </a:ext>
            </a:extLst>
          </p:cNvPr>
          <p:cNvSpPr txBox="1"/>
          <p:nvPr/>
        </p:nvSpPr>
        <p:spPr>
          <a:xfrm>
            <a:off x="1161275" y="3903260"/>
            <a:ext cx="1378424" cy="523220"/>
          </a:xfrm>
          <a:prstGeom prst="rect">
            <a:avLst/>
          </a:prstGeom>
          <a:noFill/>
        </p:spPr>
        <p:txBody>
          <a:bodyPr wrap="square" rtlCol="0">
            <a:spAutoFit/>
          </a:bodyPr>
          <a:lstStyle/>
          <a:p>
            <a:r>
              <a:rPr lang="en-US" sz="1400" dirty="0">
                <a:solidFill>
                  <a:schemeClr val="bg1"/>
                </a:solidFill>
                <a:highlight>
                  <a:srgbClr val="1C73BE"/>
                </a:highlight>
                <a:latin typeface="Century Gothic" panose="020B0502020202020204" pitchFamily="34" charset="0"/>
              </a:rPr>
              <a:t>Ovarian /</a:t>
            </a:r>
          </a:p>
          <a:p>
            <a:r>
              <a:rPr lang="en-US" sz="1400" dirty="0">
                <a:solidFill>
                  <a:schemeClr val="bg1"/>
                </a:solidFill>
                <a:highlight>
                  <a:srgbClr val="1C73BE"/>
                </a:highlight>
                <a:latin typeface="Century Gothic" panose="020B0502020202020204" pitchFamily="34" charset="0"/>
              </a:rPr>
              <a:t>Reproductive</a:t>
            </a:r>
          </a:p>
        </p:txBody>
      </p:sp>
      <p:sp>
        <p:nvSpPr>
          <p:cNvPr id="9" name="TextBox 8">
            <a:extLst>
              <a:ext uri="{FF2B5EF4-FFF2-40B4-BE49-F238E27FC236}">
                <a16:creationId xmlns:a16="http://schemas.microsoft.com/office/drawing/2014/main" id="{E6C2C7B7-7433-7DDC-5023-9F85CC63129A}"/>
              </a:ext>
            </a:extLst>
          </p:cNvPr>
          <p:cNvSpPr txBox="1"/>
          <p:nvPr/>
        </p:nvSpPr>
        <p:spPr>
          <a:xfrm>
            <a:off x="3519064" y="980212"/>
            <a:ext cx="2363122" cy="173024"/>
          </a:xfrm>
          <a:prstGeom prst="rect">
            <a:avLst/>
          </a:prstGeom>
          <a:solidFill>
            <a:schemeClr val="bg1"/>
          </a:solidFill>
        </p:spPr>
        <p:txBody>
          <a:bodyPr wrap="square" rtlCol="0">
            <a:spAutoFit/>
          </a:bodyPr>
          <a:lstStyle/>
          <a:p>
            <a:endParaRPr lang="en-US" dirty="0">
              <a:solidFill>
                <a:schemeClr val="bg1">
                  <a:lumMod val="75000"/>
                </a:schemeClr>
              </a:solidFill>
              <a:highlight>
                <a:srgbClr val="C0C0C0"/>
              </a:highlight>
            </a:endParaRPr>
          </a:p>
        </p:txBody>
      </p:sp>
      <p:sp>
        <p:nvSpPr>
          <p:cNvPr id="10" name="TextBox 9">
            <a:extLst>
              <a:ext uri="{FF2B5EF4-FFF2-40B4-BE49-F238E27FC236}">
                <a16:creationId xmlns:a16="http://schemas.microsoft.com/office/drawing/2014/main" id="{BBF1CD65-1A13-FD5C-A8ED-9ADB7BD0DBD6}"/>
              </a:ext>
            </a:extLst>
          </p:cNvPr>
          <p:cNvSpPr txBox="1"/>
          <p:nvPr/>
        </p:nvSpPr>
        <p:spPr>
          <a:xfrm>
            <a:off x="461511" y="172578"/>
            <a:ext cx="7758589" cy="400110"/>
          </a:xfrm>
          <a:prstGeom prst="rect">
            <a:avLst/>
          </a:prstGeom>
          <a:noFill/>
        </p:spPr>
        <p:txBody>
          <a:bodyPr wrap="square" rtlCol="0">
            <a:spAutoFit/>
          </a:bodyPr>
          <a:lstStyle/>
          <a:p>
            <a:r>
              <a:rPr lang="en-US" sz="2000" dirty="0">
                <a:solidFill>
                  <a:srgbClr val="1C73BE"/>
                </a:solidFill>
                <a:latin typeface="Century Gothic" panose="020B0502020202020204" pitchFamily="34" charset="0"/>
              </a:rPr>
              <a:t>Pathophysiology of Polyendocrine Metabolic Syndrome</a:t>
            </a:r>
          </a:p>
        </p:txBody>
      </p:sp>
    </p:spTree>
    <p:extLst>
      <p:ext uri="{BB962C8B-B14F-4D97-AF65-F5344CB8AC3E}">
        <p14:creationId xmlns:p14="http://schemas.microsoft.com/office/powerpoint/2010/main" val="22115935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7B5043D-653A-85C8-6126-10F1F780EBD1}"/>
              </a:ext>
            </a:extLst>
          </p:cNvPr>
          <p:cNvSpPr>
            <a:spLocks noGrp="1"/>
          </p:cNvSpPr>
          <p:nvPr>
            <p:ph type="sldNum" sz="quarter" idx="12"/>
          </p:nvPr>
        </p:nvSpPr>
        <p:spPr>
          <a:xfrm>
            <a:off x="229609" y="4767263"/>
            <a:ext cx="2133600" cy="203908"/>
          </a:xfrm>
        </p:spPr>
        <p:txBody>
          <a:bodyPr vert="horz" lIns="0" tIns="45720" rIns="91440" bIns="45720" rtlCol="0" anchor="ctr">
            <a:normAutofit/>
          </a:bodyPr>
          <a:lstStyle/>
          <a:p>
            <a:pPr>
              <a:lnSpc>
                <a:spcPct val="90000"/>
              </a:lnSpc>
              <a:spcAft>
                <a:spcPts val="600"/>
              </a:spcAft>
            </a:pPr>
            <a:fld id="{8261ACF1-7EB5-A94B-A38A-B3243CD45D89}" type="slidenum">
              <a:rPr lang="en-US" sz="800" smtClean="0"/>
              <a:pPr>
                <a:lnSpc>
                  <a:spcPct val="90000"/>
                </a:lnSpc>
                <a:spcAft>
                  <a:spcPts val="600"/>
                </a:spcAft>
              </a:pPr>
              <a:t>5</a:t>
            </a:fld>
            <a:endParaRPr lang="en-US" sz="800"/>
          </a:p>
        </p:txBody>
      </p:sp>
      <p:sp>
        <p:nvSpPr>
          <p:cNvPr id="5" name="Title 4">
            <a:extLst>
              <a:ext uri="{FF2B5EF4-FFF2-40B4-BE49-F238E27FC236}">
                <a16:creationId xmlns:a16="http://schemas.microsoft.com/office/drawing/2014/main" id="{6B203CF1-001F-F0E4-BC67-D86A31F8B977}"/>
              </a:ext>
            </a:extLst>
          </p:cNvPr>
          <p:cNvSpPr>
            <a:spLocks noGrp="1"/>
          </p:cNvSpPr>
          <p:nvPr>
            <p:ph type="title"/>
          </p:nvPr>
        </p:nvSpPr>
        <p:spPr>
          <a:xfrm>
            <a:off x="509443" y="4522"/>
            <a:ext cx="8229600" cy="638319"/>
          </a:xfrm>
        </p:spPr>
        <p:txBody>
          <a:bodyPr vert="horz" lIns="0" tIns="45720" rIns="91440" bIns="45720" rtlCol="0" anchor="ctr">
            <a:normAutofit/>
          </a:bodyPr>
          <a:lstStyle/>
          <a:p>
            <a:r>
              <a:rPr lang="en-IE" dirty="0"/>
              <a:t>Polyendocrine Metabolic Ovarian Syndrome</a:t>
            </a:r>
            <a:endParaRPr lang="en-US" dirty="0"/>
          </a:p>
        </p:txBody>
      </p:sp>
      <p:graphicFrame>
        <p:nvGraphicFramePr>
          <p:cNvPr id="8" name="Content Placeholder 2">
            <a:extLst>
              <a:ext uri="{FF2B5EF4-FFF2-40B4-BE49-F238E27FC236}">
                <a16:creationId xmlns:a16="http://schemas.microsoft.com/office/drawing/2014/main" id="{7793758F-CE56-5557-C260-F303709EFC1D}"/>
              </a:ext>
            </a:extLst>
          </p:cNvPr>
          <p:cNvGraphicFramePr/>
          <p:nvPr>
            <p:extLst>
              <p:ext uri="{D42A27DB-BD31-4B8C-83A1-F6EECF244321}">
                <p14:modId xmlns:p14="http://schemas.microsoft.com/office/powerpoint/2010/main" val="3757150973"/>
              </p:ext>
            </p:extLst>
          </p:nvPr>
        </p:nvGraphicFramePr>
        <p:xfrm>
          <a:off x="509443" y="642841"/>
          <a:ext cx="8229600" cy="38925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 name="Picture 8" descr="A red and blue heart&#10;&#10;AI-generated content may be incorrect.">
            <a:extLst>
              <a:ext uri="{FF2B5EF4-FFF2-40B4-BE49-F238E27FC236}">
                <a16:creationId xmlns:a16="http://schemas.microsoft.com/office/drawing/2014/main" id="{738ED819-A20E-2898-24B7-957DD8B8F8D9}"/>
              </a:ext>
            </a:extLst>
          </p:cNvPr>
          <p:cNvPicPr>
            <a:picLocks noChangeAspect="1"/>
          </p:cNvPicPr>
          <p:nvPr/>
        </p:nvPicPr>
        <p:blipFill>
          <a:blip r:embed="rId8"/>
          <a:stretch>
            <a:fillRect/>
          </a:stretch>
        </p:blipFill>
        <p:spPr>
          <a:xfrm>
            <a:off x="343908" y="1017936"/>
            <a:ext cx="1034515" cy="1075896"/>
          </a:xfrm>
          <a:prstGeom prst="rect">
            <a:avLst/>
          </a:prstGeom>
        </p:spPr>
      </p:pic>
      <p:pic>
        <p:nvPicPr>
          <p:cNvPr id="12" name="Picture 11" descr="A diagram of a uterus&#10;&#10;AI-generated content may be incorrect.">
            <a:extLst>
              <a:ext uri="{FF2B5EF4-FFF2-40B4-BE49-F238E27FC236}">
                <a16:creationId xmlns:a16="http://schemas.microsoft.com/office/drawing/2014/main" id="{6146D1CA-BDD2-C24B-6082-4192D23D0FE1}"/>
              </a:ext>
            </a:extLst>
          </p:cNvPr>
          <p:cNvPicPr>
            <a:picLocks noChangeAspect="1"/>
          </p:cNvPicPr>
          <p:nvPr/>
        </p:nvPicPr>
        <p:blipFill>
          <a:blip r:embed="rId9"/>
          <a:stretch>
            <a:fillRect/>
          </a:stretch>
        </p:blipFill>
        <p:spPr>
          <a:xfrm>
            <a:off x="7905765" y="1026889"/>
            <a:ext cx="1137792" cy="743458"/>
          </a:xfrm>
          <a:prstGeom prst="rect">
            <a:avLst/>
          </a:prstGeom>
        </p:spPr>
      </p:pic>
      <p:pic>
        <p:nvPicPr>
          <p:cNvPr id="14" name="Picture 13" descr="A brain with flowers and leaves&#10;&#10;AI-generated content may be incorrect.">
            <a:extLst>
              <a:ext uri="{FF2B5EF4-FFF2-40B4-BE49-F238E27FC236}">
                <a16:creationId xmlns:a16="http://schemas.microsoft.com/office/drawing/2014/main" id="{50B86546-A545-31D6-AE64-823ED9CF97F7}"/>
              </a:ext>
            </a:extLst>
          </p:cNvPr>
          <p:cNvPicPr>
            <a:picLocks noChangeAspect="1"/>
          </p:cNvPicPr>
          <p:nvPr/>
        </p:nvPicPr>
        <p:blipFill>
          <a:blip r:embed="rId10"/>
          <a:stretch>
            <a:fillRect/>
          </a:stretch>
        </p:blipFill>
        <p:spPr>
          <a:xfrm>
            <a:off x="555751" y="3941867"/>
            <a:ext cx="1242702" cy="927350"/>
          </a:xfrm>
          <a:prstGeom prst="rect">
            <a:avLst/>
          </a:prstGeom>
        </p:spPr>
      </p:pic>
      <p:pic>
        <p:nvPicPr>
          <p:cNvPr id="16" name="Picture 15" descr="A cartoon of a person with acne&#10;&#10;AI-generated content may be incorrect.">
            <a:extLst>
              <a:ext uri="{FF2B5EF4-FFF2-40B4-BE49-F238E27FC236}">
                <a16:creationId xmlns:a16="http://schemas.microsoft.com/office/drawing/2014/main" id="{7552BF5A-A707-DFDE-EB94-243FF10B3FFA}"/>
              </a:ext>
            </a:extLst>
          </p:cNvPr>
          <p:cNvPicPr>
            <a:picLocks noChangeAspect="1"/>
          </p:cNvPicPr>
          <p:nvPr/>
        </p:nvPicPr>
        <p:blipFill>
          <a:blip r:embed="rId11"/>
          <a:stretch>
            <a:fillRect/>
          </a:stretch>
        </p:blipFill>
        <p:spPr>
          <a:xfrm>
            <a:off x="7475298" y="2631695"/>
            <a:ext cx="1376934" cy="958346"/>
          </a:xfrm>
          <a:prstGeom prst="rect">
            <a:avLst/>
          </a:prstGeom>
        </p:spPr>
      </p:pic>
    </p:spTree>
    <p:extLst>
      <p:ext uri="{BB962C8B-B14F-4D97-AF65-F5344CB8AC3E}">
        <p14:creationId xmlns:p14="http://schemas.microsoft.com/office/powerpoint/2010/main" val="27622547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7B5043D-653A-85C8-6126-10F1F780EBD1}"/>
              </a:ext>
            </a:extLst>
          </p:cNvPr>
          <p:cNvSpPr>
            <a:spLocks noGrp="1"/>
          </p:cNvSpPr>
          <p:nvPr>
            <p:ph type="sldNum" sz="quarter" idx="12"/>
          </p:nvPr>
        </p:nvSpPr>
        <p:spPr>
          <a:xfrm>
            <a:off x="229609" y="4767263"/>
            <a:ext cx="2133600" cy="203908"/>
          </a:xfrm>
        </p:spPr>
        <p:txBody>
          <a:bodyPr vert="horz" lIns="0" tIns="45720" rIns="91440" bIns="45720" rtlCol="0" anchor="ctr">
            <a:normAutofit/>
          </a:bodyPr>
          <a:lstStyle/>
          <a:p>
            <a:pPr>
              <a:lnSpc>
                <a:spcPct val="90000"/>
              </a:lnSpc>
              <a:spcAft>
                <a:spcPts val="600"/>
              </a:spcAft>
            </a:pPr>
            <a:fld id="{8261ACF1-7EB5-A94B-A38A-B3243CD45D89}" type="slidenum">
              <a:rPr lang="en-US" sz="800" smtClean="0"/>
              <a:pPr>
                <a:lnSpc>
                  <a:spcPct val="90000"/>
                </a:lnSpc>
                <a:spcAft>
                  <a:spcPts val="600"/>
                </a:spcAft>
              </a:pPr>
              <a:t>6</a:t>
            </a:fld>
            <a:endParaRPr lang="en-US" sz="800"/>
          </a:p>
        </p:txBody>
      </p:sp>
      <p:sp>
        <p:nvSpPr>
          <p:cNvPr id="5" name="Title 4">
            <a:extLst>
              <a:ext uri="{FF2B5EF4-FFF2-40B4-BE49-F238E27FC236}">
                <a16:creationId xmlns:a16="http://schemas.microsoft.com/office/drawing/2014/main" id="{6B203CF1-001F-F0E4-BC67-D86A31F8B977}"/>
              </a:ext>
            </a:extLst>
          </p:cNvPr>
          <p:cNvSpPr>
            <a:spLocks noGrp="1"/>
          </p:cNvSpPr>
          <p:nvPr>
            <p:ph type="title"/>
          </p:nvPr>
        </p:nvSpPr>
        <p:spPr>
          <a:xfrm>
            <a:off x="509443" y="4522"/>
            <a:ext cx="8229600" cy="638319"/>
          </a:xfrm>
        </p:spPr>
        <p:txBody>
          <a:bodyPr vert="horz" lIns="0" tIns="45720" rIns="91440" bIns="45720" rtlCol="0" anchor="ctr">
            <a:normAutofit fontScale="90000"/>
          </a:bodyPr>
          <a:lstStyle/>
          <a:p>
            <a:r>
              <a:rPr lang="en-IE" dirty="0"/>
              <a:t>According to the Rotterdam criteria, PMOS comprises four phenotypes:</a:t>
            </a:r>
            <a:endParaRPr lang="en-US" dirty="0"/>
          </a:p>
        </p:txBody>
      </p:sp>
      <p:graphicFrame>
        <p:nvGraphicFramePr>
          <p:cNvPr id="10" name="Content Placeholder 10">
            <a:extLst>
              <a:ext uri="{FF2B5EF4-FFF2-40B4-BE49-F238E27FC236}">
                <a16:creationId xmlns:a16="http://schemas.microsoft.com/office/drawing/2014/main" id="{EAB1AB0C-2CCD-4D15-A9E4-CA6961177FF2}"/>
              </a:ext>
            </a:extLst>
          </p:cNvPr>
          <p:cNvGraphicFramePr>
            <a:graphicFrameLocks noGrp="1"/>
          </p:cNvGraphicFramePr>
          <p:nvPr>
            <p:ph idx="1"/>
            <p:extLst>
              <p:ext uri="{D42A27DB-BD31-4B8C-83A1-F6EECF244321}">
                <p14:modId xmlns:p14="http://schemas.microsoft.com/office/powerpoint/2010/main" val="3010521273"/>
              </p:ext>
            </p:extLst>
          </p:nvPr>
        </p:nvGraphicFramePr>
        <p:xfrm>
          <a:off x="490589" y="946819"/>
          <a:ext cx="8229600" cy="33944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extBox 10">
            <a:extLst>
              <a:ext uri="{FF2B5EF4-FFF2-40B4-BE49-F238E27FC236}">
                <a16:creationId xmlns:a16="http://schemas.microsoft.com/office/drawing/2014/main" id="{FD2D088F-D651-4988-9C10-8A13DACEE35E}"/>
              </a:ext>
            </a:extLst>
          </p:cNvPr>
          <p:cNvSpPr txBox="1"/>
          <p:nvPr/>
        </p:nvSpPr>
        <p:spPr>
          <a:xfrm>
            <a:off x="423811" y="2807364"/>
            <a:ext cx="2036499" cy="769441"/>
          </a:xfrm>
          <a:prstGeom prst="rect">
            <a:avLst/>
          </a:prstGeom>
          <a:noFill/>
        </p:spPr>
        <p:txBody>
          <a:bodyPr wrap="square">
            <a:spAutoFit/>
          </a:bodyPr>
          <a:lstStyle/>
          <a:p>
            <a:pPr algn="ctr"/>
            <a:r>
              <a:rPr lang="en-IE" sz="1100" u="sng" dirty="0">
                <a:solidFill>
                  <a:srgbClr val="C00000"/>
                </a:solidFill>
                <a:latin typeface="Century Gothic" panose="020B0502020202020204" pitchFamily="34" charset="0"/>
              </a:rPr>
              <a:t>Phenotype A</a:t>
            </a:r>
          </a:p>
          <a:p>
            <a:pPr algn="ctr"/>
            <a:r>
              <a:rPr lang="en-IE" sz="1100" dirty="0">
                <a:solidFill>
                  <a:srgbClr val="C00000"/>
                </a:solidFill>
                <a:latin typeface="Century Gothic" panose="020B0502020202020204" pitchFamily="34" charset="0"/>
              </a:rPr>
              <a:t>Typically shows the highest levels of insulin resistance and metabolic disruption</a:t>
            </a:r>
            <a:endParaRPr lang="en-US" sz="1100" dirty="0">
              <a:solidFill>
                <a:srgbClr val="C00000"/>
              </a:solidFill>
              <a:latin typeface="Century Gothic" panose="020B0502020202020204" pitchFamily="34" charset="0"/>
            </a:endParaRPr>
          </a:p>
        </p:txBody>
      </p:sp>
      <p:sp>
        <p:nvSpPr>
          <p:cNvPr id="13" name="TextBox 12">
            <a:extLst>
              <a:ext uri="{FF2B5EF4-FFF2-40B4-BE49-F238E27FC236}">
                <a16:creationId xmlns:a16="http://schemas.microsoft.com/office/drawing/2014/main" id="{D07EF6F1-2D02-41C5-9173-9B602F583943}"/>
              </a:ext>
            </a:extLst>
          </p:cNvPr>
          <p:cNvSpPr txBox="1"/>
          <p:nvPr/>
        </p:nvSpPr>
        <p:spPr>
          <a:xfrm>
            <a:off x="2231846" y="4113514"/>
            <a:ext cx="2821875" cy="600164"/>
          </a:xfrm>
          <a:prstGeom prst="rect">
            <a:avLst/>
          </a:prstGeom>
          <a:noFill/>
        </p:spPr>
        <p:txBody>
          <a:bodyPr wrap="square">
            <a:spAutoFit/>
          </a:bodyPr>
          <a:lstStyle/>
          <a:p>
            <a:pPr algn="ctr"/>
            <a:r>
              <a:rPr lang="en-IE" sz="1100" u="sng" dirty="0">
                <a:solidFill>
                  <a:schemeClr val="accent1">
                    <a:lumMod val="75000"/>
                  </a:schemeClr>
                </a:solidFill>
                <a:latin typeface="Century Gothic" panose="020B0502020202020204" pitchFamily="34" charset="0"/>
              </a:rPr>
              <a:t>Phenotype B</a:t>
            </a:r>
          </a:p>
          <a:p>
            <a:pPr algn="ctr"/>
            <a:r>
              <a:rPr lang="en-IE" sz="1100" dirty="0">
                <a:solidFill>
                  <a:schemeClr val="accent1">
                    <a:lumMod val="75000"/>
                  </a:schemeClr>
                </a:solidFill>
                <a:latin typeface="Century Gothic" panose="020B0502020202020204" pitchFamily="34" charset="0"/>
              </a:rPr>
              <a:t>It closely matches Phenotype A in its metabolic profile and insulin resistance</a:t>
            </a:r>
            <a:endParaRPr lang="en-US" sz="1100" dirty="0">
              <a:solidFill>
                <a:schemeClr val="accent1">
                  <a:lumMod val="75000"/>
                </a:schemeClr>
              </a:solidFill>
              <a:latin typeface="Century Gothic" panose="020B0502020202020204" pitchFamily="34" charset="0"/>
            </a:endParaRPr>
          </a:p>
        </p:txBody>
      </p:sp>
      <p:sp>
        <p:nvSpPr>
          <p:cNvPr id="15" name="TextBox 14">
            <a:extLst>
              <a:ext uri="{FF2B5EF4-FFF2-40B4-BE49-F238E27FC236}">
                <a16:creationId xmlns:a16="http://schemas.microsoft.com/office/drawing/2014/main" id="{60A63B9D-144A-472F-8E0B-BE54D105FA24}"/>
              </a:ext>
            </a:extLst>
          </p:cNvPr>
          <p:cNvSpPr txBox="1"/>
          <p:nvPr/>
        </p:nvSpPr>
        <p:spPr>
          <a:xfrm>
            <a:off x="6464820" y="1570239"/>
            <a:ext cx="2255369" cy="938719"/>
          </a:xfrm>
          <a:prstGeom prst="rect">
            <a:avLst/>
          </a:prstGeom>
          <a:noFill/>
        </p:spPr>
        <p:txBody>
          <a:bodyPr wrap="square">
            <a:spAutoFit/>
          </a:bodyPr>
          <a:lstStyle/>
          <a:p>
            <a:pPr algn="ctr"/>
            <a:r>
              <a:rPr lang="en-IE" sz="1100" b="0" strike="noStrike" dirty="0">
                <a:solidFill>
                  <a:schemeClr val="accent3">
                    <a:lumMod val="75000"/>
                  </a:schemeClr>
                </a:solidFill>
                <a:effectLst/>
                <a:latin typeface="Century Gothic" panose="020B0502020202020204" pitchFamily="34" charset="0"/>
                <a:hlinkClick r:id="rId8">
                  <a:extLst>
                    <a:ext uri="{A12FA001-AC4F-418D-AE19-62706E023703}">
                      <ahyp:hlinkClr xmlns:ahyp="http://schemas.microsoft.com/office/drawing/2018/hyperlinkcolor" val="tx"/>
                    </a:ext>
                  </a:extLst>
                </a:hlinkClick>
              </a:rPr>
              <a:t>Insulin resistance in </a:t>
            </a:r>
            <a:r>
              <a:rPr lang="en-IE" sz="1100" b="0" u="sng" strike="noStrike" dirty="0">
                <a:solidFill>
                  <a:schemeClr val="accent3">
                    <a:lumMod val="75000"/>
                  </a:schemeClr>
                </a:solidFill>
                <a:effectLst/>
                <a:latin typeface="Century Gothic" panose="020B0502020202020204" pitchFamily="34" charset="0"/>
                <a:hlinkClick r:id="rId8">
                  <a:extLst>
                    <a:ext uri="{A12FA001-AC4F-418D-AE19-62706E023703}">
                      <ahyp:hlinkClr xmlns:ahyp="http://schemas.microsoft.com/office/drawing/2018/hyperlinkcolor" val="tx"/>
                    </a:ext>
                  </a:extLst>
                </a:hlinkClick>
              </a:rPr>
              <a:t>phenotypes</a:t>
            </a:r>
            <a:r>
              <a:rPr lang="en-IE" sz="1100" u="sng" dirty="0">
                <a:solidFill>
                  <a:schemeClr val="accent3">
                    <a:lumMod val="75000"/>
                  </a:schemeClr>
                </a:solidFill>
                <a:latin typeface="Century Gothic" panose="020B0502020202020204" pitchFamily="34" charset="0"/>
              </a:rPr>
              <a:t> C and D </a:t>
            </a:r>
          </a:p>
          <a:p>
            <a:pPr algn="ctr"/>
            <a:r>
              <a:rPr lang="en-IE" sz="1100" dirty="0">
                <a:solidFill>
                  <a:schemeClr val="accent3">
                    <a:lumMod val="75000"/>
                  </a:schemeClr>
                </a:solidFill>
                <a:latin typeface="Century Gothic" panose="020B0502020202020204" pitchFamily="34" charset="0"/>
              </a:rPr>
              <a:t>Still occurs across these groups, varying by hormonal patterns</a:t>
            </a:r>
            <a:r>
              <a:rPr lang="en-IE" sz="1100" b="0" strike="noStrike" dirty="0">
                <a:solidFill>
                  <a:schemeClr val="accent3">
                    <a:lumMod val="75000"/>
                  </a:schemeClr>
                </a:solidFill>
                <a:effectLst/>
                <a:latin typeface="Century Gothic" panose="020B0502020202020204" pitchFamily="34" charset="0"/>
              </a:rPr>
              <a:t>.</a:t>
            </a:r>
            <a:endParaRPr lang="en-US" sz="1100" dirty="0">
              <a:solidFill>
                <a:schemeClr val="accent3">
                  <a:lumMod val="75000"/>
                </a:schemeClr>
              </a:solidFill>
              <a:latin typeface="Century Gothic" panose="020B0502020202020204" pitchFamily="34" charset="0"/>
            </a:endParaRPr>
          </a:p>
        </p:txBody>
      </p:sp>
    </p:spTree>
    <p:extLst>
      <p:ext uri="{BB962C8B-B14F-4D97-AF65-F5344CB8AC3E}">
        <p14:creationId xmlns:p14="http://schemas.microsoft.com/office/powerpoint/2010/main" val="49947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5EF5BC5-660B-8241-ADA8-9DE56B3CD649}"/>
              </a:ext>
            </a:extLst>
          </p:cNvPr>
          <p:cNvSpPr>
            <a:spLocks noGrp="1"/>
          </p:cNvSpPr>
          <p:nvPr>
            <p:ph type="sldNum" sz="quarter" idx="12"/>
          </p:nvPr>
        </p:nvSpPr>
        <p:spPr/>
        <p:txBody>
          <a:bodyPr/>
          <a:lstStyle/>
          <a:p>
            <a:fld id="{8261ACF1-7EB5-A94B-A38A-B3243CD45D89}" type="slidenum">
              <a:rPr lang="en-US" smtClean="0"/>
              <a:t>7</a:t>
            </a:fld>
            <a:endParaRPr lang="en-US"/>
          </a:p>
        </p:txBody>
      </p:sp>
      <p:sp>
        <p:nvSpPr>
          <p:cNvPr id="4" name="Title 3">
            <a:extLst>
              <a:ext uri="{FF2B5EF4-FFF2-40B4-BE49-F238E27FC236}">
                <a16:creationId xmlns:a16="http://schemas.microsoft.com/office/drawing/2014/main" id="{E67A3C11-BAC6-B242-82EA-1C10A94DB3DD}"/>
              </a:ext>
            </a:extLst>
          </p:cNvPr>
          <p:cNvSpPr>
            <a:spLocks noGrp="1"/>
          </p:cNvSpPr>
          <p:nvPr>
            <p:ph type="title"/>
          </p:nvPr>
        </p:nvSpPr>
        <p:spPr>
          <a:xfrm>
            <a:off x="509442" y="-438058"/>
            <a:ext cx="8161361" cy="1220774"/>
          </a:xfrm>
        </p:spPr>
        <p:txBody>
          <a:bodyPr>
            <a:normAutofit/>
          </a:bodyPr>
          <a:lstStyle/>
          <a:p>
            <a:br>
              <a:rPr lang="en-IE" dirty="0"/>
            </a:br>
            <a:r>
              <a:rPr lang="en-IE" sz="1800" dirty="0"/>
              <a:t>The choice of therapy depends on if the patient is pursuing pregnancy</a:t>
            </a:r>
          </a:p>
        </p:txBody>
      </p:sp>
      <p:graphicFrame>
        <p:nvGraphicFramePr>
          <p:cNvPr id="2" name="Content Placeholder 1">
            <a:extLst>
              <a:ext uri="{FF2B5EF4-FFF2-40B4-BE49-F238E27FC236}">
                <a16:creationId xmlns:a16="http://schemas.microsoft.com/office/drawing/2014/main" id="{31468A55-5088-0EDF-BF70-063AAF6C81E9}"/>
              </a:ext>
            </a:extLst>
          </p:cNvPr>
          <p:cNvGraphicFramePr>
            <a:graphicFrameLocks noGrp="1"/>
          </p:cNvGraphicFramePr>
          <p:nvPr>
            <p:ph idx="1"/>
            <p:extLst>
              <p:ext uri="{D42A27DB-BD31-4B8C-83A1-F6EECF244321}">
                <p14:modId xmlns:p14="http://schemas.microsoft.com/office/powerpoint/2010/main" val="1426460666"/>
              </p:ext>
            </p:extLst>
          </p:nvPr>
        </p:nvGraphicFramePr>
        <p:xfrm>
          <a:off x="509442" y="1328663"/>
          <a:ext cx="8424245" cy="31758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686234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B6BE434-379D-044F-8C55-96AE765092DC}"/>
              </a:ext>
            </a:extLst>
          </p:cNvPr>
          <p:cNvSpPr>
            <a:spLocks noGrp="1"/>
          </p:cNvSpPr>
          <p:nvPr>
            <p:ph type="sldNum" sz="quarter" idx="12"/>
          </p:nvPr>
        </p:nvSpPr>
        <p:spPr>
          <a:xfrm>
            <a:off x="229609" y="4767263"/>
            <a:ext cx="2133600" cy="203908"/>
          </a:xfrm>
        </p:spPr>
        <p:txBody>
          <a:bodyPr anchor="ctr">
            <a:normAutofit/>
          </a:bodyPr>
          <a:lstStyle/>
          <a:p>
            <a:pPr>
              <a:lnSpc>
                <a:spcPct val="90000"/>
              </a:lnSpc>
              <a:spcAft>
                <a:spcPts val="600"/>
              </a:spcAft>
            </a:pPr>
            <a:fld id="{8261ACF1-7EB5-A94B-A38A-B3243CD45D89}" type="slidenum">
              <a:rPr lang="en-US" sz="800" smtClean="0"/>
              <a:pPr>
                <a:lnSpc>
                  <a:spcPct val="90000"/>
                </a:lnSpc>
                <a:spcAft>
                  <a:spcPts val="600"/>
                </a:spcAft>
              </a:pPr>
              <a:t>8</a:t>
            </a:fld>
            <a:endParaRPr lang="en-US" sz="800"/>
          </a:p>
        </p:txBody>
      </p:sp>
      <p:sp>
        <p:nvSpPr>
          <p:cNvPr id="4" name="Title 3">
            <a:extLst>
              <a:ext uri="{FF2B5EF4-FFF2-40B4-BE49-F238E27FC236}">
                <a16:creationId xmlns:a16="http://schemas.microsoft.com/office/drawing/2014/main" id="{F5D726C5-A5C7-9F4C-AD43-925BAA8CF593}"/>
              </a:ext>
            </a:extLst>
          </p:cNvPr>
          <p:cNvSpPr>
            <a:spLocks noGrp="1"/>
          </p:cNvSpPr>
          <p:nvPr>
            <p:ph type="title"/>
          </p:nvPr>
        </p:nvSpPr>
        <p:spPr>
          <a:xfrm>
            <a:off x="509443" y="172329"/>
            <a:ext cx="8229600" cy="638319"/>
          </a:xfrm>
        </p:spPr>
        <p:txBody>
          <a:bodyPr anchor="ctr">
            <a:normAutofit fontScale="90000"/>
          </a:bodyPr>
          <a:lstStyle/>
          <a:p>
            <a:r>
              <a:rPr lang="en-IE" dirty="0"/>
              <a:t>Conclusion - Why Was the Name Changed?</a:t>
            </a:r>
            <a:br>
              <a:rPr lang="en-IE" b="1" dirty="0"/>
            </a:br>
            <a:endParaRPr lang="en-US" dirty="0"/>
          </a:p>
        </p:txBody>
      </p:sp>
      <p:graphicFrame>
        <p:nvGraphicFramePr>
          <p:cNvPr id="6" name="Content Placeholder 1">
            <a:extLst>
              <a:ext uri="{FF2B5EF4-FFF2-40B4-BE49-F238E27FC236}">
                <a16:creationId xmlns:a16="http://schemas.microsoft.com/office/drawing/2014/main" id="{871865C3-5F34-1124-5E5C-A9E36095171B}"/>
              </a:ext>
            </a:extLst>
          </p:cNvPr>
          <p:cNvGraphicFramePr>
            <a:graphicFrameLocks noGrp="1"/>
          </p:cNvGraphicFramePr>
          <p:nvPr>
            <p:ph idx="1"/>
            <p:extLst>
              <p:ext uri="{D42A27DB-BD31-4B8C-83A1-F6EECF244321}">
                <p14:modId xmlns:p14="http://schemas.microsoft.com/office/powerpoint/2010/main" val="628857791"/>
              </p:ext>
            </p:extLst>
          </p:nvPr>
        </p:nvGraphicFramePr>
        <p:xfrm>
          <a:off x="509443" y="648929"/>
          <a:ext cx="8229600" cy="43222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407674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6FF43E0-47D2-4A5E-AA5D-546E30EDADDB}"/>
              </a:ext>
            </a:extLst>
          </p:cNvPr>
          <p:cNvSpPr>
            <a:spLocks noGrp="1"/>
          </p:cNvSpPr>
          <p:nvPr>
            <p:ph type="sldNum" sz="quarter" idx="12"/>
          </p:nvPr>
        </p:nvSpPr>
        <p:spPr/>
        <p:txBody>
          <a:bodyPr/>
          <a:lstStyle/>
          <a:p>
            <a:fld id="{8261ACF1-7EB5-A94B-A38A-B3243CD45D89}" type="slidenum">
              <a:rPr lang="en-US" smtClean="0"/>
              <a:pPr/>
              <a:t>9</a:t>
            </a:fld>
            <a:endParaRPr lang="en-US" dirty="0"/>
          </a:p>
        </p:txBody>
      </p:sp>
      <p:sp>
        <p:nvSpPr>
          <p:cNvPr id="3" name="TextBox 2">
            <a:extLst>
              <a:ext uri="{FF2B5EF4-FFF2-40B4-BE49-F238E27FC236}">
                <a16:creationId xmlns:a16="http://schemas.microsoft.com/office/drawing/2014/main" id="{DDD5354F-10F0-4C6A-9D0E-23DA33462E1C}"/>
              </a:ext>
            </a:extLst>
          </p:cNvPr>
          <p:cNvSpPr txBox="1"/>
          <p:nvPr/>
        </p:nvSpPr>
        <p:spPr>
          <a:xfrm>
            <a:off x="1421218" y="1750828"/>
            <a:ext cx="6301563" cy="1200329"/>
          </a:xfrm>
          <a:prstGeom prst="rect">
            <a:avLst/>
          </a:prstGeom>
          <a:noFill/>
        </p:spPr>
        <p:txBody>
          <a:bodyPr wrap="square" rtlCol="0">
            <a:spAutoFit/>
          </a:bodyPr>
          <a:lstStyle/>
          <a:p>
            <a:pPr algn="ctr"/>
            <a:r>
              <a:rPr lang="en-IE" sz="7200" b="1" dirty="0">
                <a:solidFill>
                  <a:schemeClr val="bg1"/>
                </a:solidFill>
                <a:latin typeface="Century Gothic" panose="020B0502020202020204" pitchFamily="34" charset="0"/>
              </a:rPr>
              <a:t>Thank you</a:t>
            </a:r>
          </a:p>
        </p:txBody>
      </p:sp>
    </p:spTree>
    <p:extLst>
      <p:ext uri="{BB962C8B-B14F-4D97-AF65-F5344CB8AC3E}">
        <p14:creationId xmlns:p14="http://schemas.microsoft.com/office/powerpoint/2010/main" val="15119307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ial Beacon Hospital PP Template 2020 v5 (003)" id="{4CA53687-D64C-4586-BA5B-56A39ED3C2A0}" vid="{4A07C3CD-B43D-4BE0-AABF-01DE6C813EF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919</TotalTime>
  <Words>1071</Words>
  <Application>Microsoft Office PowerPoint</Application>
  <PresentationFormat>On-screen Show (16:9)</PresentationFormat>
  <Paragraphs>151</Paragraphs>
  <Slides>9</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Calibri Light</vt:lpstr>
      <vt:lpstr>Century Gothic</vt:lpstr>
      <vt:lpstr>Verdana</vt:lpstr>
      <vt:lpstr>Office Theme</vt:lpstr>
      <vt:lpstr> The new name for Polycystic Ovarian Syndrome- PCOS </vt:lpstr>
      <vt:lpstr>What is PMOS? Polyendocrine Metabolic Ovarian Syndrome </vt:lpstr>
      <vt:lpstr>Risk Factors- PMOS</vt:lpstr>
      <vt:lpstr>PowerPoint Presentation</vt:lpstr>
      <vt:lpstr>Polyendocrine Metabolic Ovarian Syndrome</vt:lpstr>
      <vt:lpstr>According to the Rotterdam criteria, PMOS comprises four phenotypes:</vt:lpstr>
      <vt:lpstr> The choice of therapy depends on if the patient is pursuing pregnancy</vt:lpstr>
      <vt:lpstr>Conclusion - Why Was the Name Changed?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Ben Murphy</dc:creator>
  <cp:lastModifiedBy>Sara Eagar</cp:lastModifiedBy>
  <cp:revision>135</cp:revision>
  <cp:lastPrinted>2020-01-20T12:16:27Z</cp:lastPrinted>
  <dcterms:created xsi:type="dcterms:W3CDTF">2020-11-06T09:16:24Z</dcterms:created>
  <dcterms:modified xsi:type="dcterms:W3CDTF">2026-09-17T17:36:16Z</dcterms:modified>
</cp:coreProperties>
</file>