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45" r:id="rId2"/>
    <p:sldId id="259" r:id="rId3"/>
    <p:sldId id="348" r:id="rId4"/>
    <p:sldId id="341" r:id="rId5"/>
    <p:sldId id="346" r:id="rId6"/>
    <p:sldId id="350" r:id="rId7"/>
    <p:sldId id="359" r:id="rId8"/>
    <p:sldId id="360" r:id="rId9"/>
    <p:sldId id="351" r:id="rId10"/>
    <p:sldId id="361" r:id="rId11"/>
    <p:sldId id="352" r:id="rId12"/>
    <p:sldId id="354" r:id="rId13"/>
    <p:sldId id="355" r:id="rId14"/>
    <p:sldId id="356" r:id="rId15"/>
    <p:sldId id="309" r:id="rId16"/>
  </p:sldIdLst>
  <p:sldSz cx="9144000" cy="5143500" type="screen16x9"/>
  <p:notesSz cx="9928225" cy="143573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1C73BE"/>
    <a:srgbClr val="0066FF"/>
    <a:srgbClr val="006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83" autoAdjust="0"/>
    <p:restoredTop sz="72963" autoAdjust="0"/>
  </p:normalViewPr>
  <p:slideViewPr>
    <p:cSldViewPr snapToGrid="0" snapToObjects="1">
      <p:cViewPr varScale="1">
        <p:scale>
          <a:sx n="116" d="100"/>
          <a:sy n="116" d="100"/>
        </p:scale>
        <p:origin x="1170" y="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79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F1FFD573-63AC-5B41-8408-C4EEFB13A20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88859A18-8B6F-6247-ACFC-012F51E4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25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30T13:44:14.842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1154 0,'8127'-1154'0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EBD7CF49-64BB-DB4D-8FC0-A1F7B912603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69450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6819742"/>
            <a:ext cx="7942580" cy="6460807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778088C6-DB3F-4F41-9CC6-6728ACB46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0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2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Developed over 3 years by 56 international Medical </a:t>
            </a:r>
            <a:r>
              <a:rPr lang="en-US" dirty="0" err="1"/>
              <a:t>Organisations</a:t>
            </a:r>
            <a:r>
              <a:rPr lang="en-US" dirty="0"/>
              <a:t> including IES and WHO </a:t>
            </a:r>
          </a:p>
          <a:p>
            <a:endParaRPr lang="en-US" dirty="0"/>
          </a:p>
          <a:p>
            <a:r>
              <a:rPr lang="en-US" dirty="0"/>
              <a:t>Polyendocrine – multiple interacting endocrine disturbances – elevated androgens, increased </a:t>
            </a:r>
            <a:r>
              <a:rPr lang="en-US" dirty="0" err="1"/>
              <a:t>GnRh</a:t>
            </a:r>
            <a:r>
              <a:rPr lang="en-US" dirty="0"/>
              <a:t> pulsatility and LH, IR and </a:t>
            </a:r>
            <a:r>
              <a:rPr lang="en-US" dirty="0" err="1"/>
              <a:t>hyperinsulinaemia</a:t>
            </a:r>
            <a:endParaRPr lang="en-US" dirty="0"/>
          </a:p>
          <a:p>
            <a:endParaRPr lang="en-US" dirty="0"/>
          </a:p>
          <a:p>
            <a:r>
              <a:rPr lang="en-US" dirty="0"/>
              <a:t>Metabolic – inherent in PMOS from genetic origins to clinical manifestations including obesity, </a:t>
            </a:r>
            <a:r>
              <a:rPr lang="en-US" dirty="0" err="1"/>
              <a:t>dysglycaemia</a:t>
            </a:r>
            <a:r>
              <a:rPr lang="en-US" dirty="0"/>
              <a:t>, </a:t>
            </a:r>
            <a:r>
              <a:rPr lang="en-US" dirty="0" err="1"/>
              <a:t>dyslipidaemia</a:t>
            </a:r>
            <a:r>
              <a:rPr lang="en-US" dirty="0"/>
              <a:t>, high BP and increased CV risk </a:t>
            </a:r>
          </a:p>
          <a:p>
            <a:endParaRPr lang="en-US" dirty="0"/>
          </a:p>
          <a:p>
            <a:r>
              <a:rPr lang="en-US" dirty="0"/>
              <a:t>Ovarian dysfunction remains a defining and diagnostic feature. </a:t>
            </a:r>
          </a:p>
          <a:p>
            <a:endParaRPr lang="en-US" dirty="0"/>
          </a:p>
          <a:p>
            <a:r>
              <a:rPr lang="en-US" dirty="0"/>
              <a:t>The term PCOS has often mislead clinicians and patients and is associated with Significant under diagnosis particularly in lean women </a:t>
            </a:r>
          </a:p>
          <a:p>
            <a:endParaRPr lang="en-US" dirty="0"/>
          </a:p>
          <a:p>
            <a:r>
              <a:rPr lang="en-US" dirty="0"/>
              <a:t>The older term has led to under-recognition of associated cardiometabolic risks for women </a:t>
            </a:r>
          </a:p>
          <a:p>
            <a:endParaRPr lang="en-US" dirty="0"/>
          </a:p>
          <a:p>
            <a:r>
              <a:rPr lang="en-US" dirty="0"/>
              <a:t>Aiming – to improve accuracy of diagnosis ; reduce stigma ; improve research and funding ; ultimately improve access for patients to Rx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E61F-DA7F-4BBE-93CB-588B0C780D0C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1474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OSA 4-7 fold increase ; CAD 2 fold increase ; 40% o40 </a:t>
            </a:r>
            <a:r>
              <a:rPr lang="en-US" dirty="0" err="1"/>
              <a:t>igt</a:t>
            </a:r>
            <a:r>
              <a:rPr lang="en-US" dirty="0"/>
              <a:t> or dm ; dm risk increased 3 fold </a:t>
            </a:r>
          </a:p>
          <a:p>
            <a:endParaRPr lang="en-US" dirty="0"/>
          </a:p>
          <a:p>
            <a:r>
              <a:rPr lang="en-US" dirty="0"/>
              <a:t>^ </a:t>
            </a:r>
            <a:r>
              <a:rPr lang="en-US" dirty="0" err="1"/>
              <a:t>gdm</a:t>
            </a:r>
            <a:r>
              <a:rPr lang="en-US" dirty="0"/>
              <a:t> hypertension pet operative delivery both IUGR and LGA</a:t>
            </a:r>
          </a:p>
          <a:p>
            <a:endParaRPr lang="en-US" dirty="0"/>
          </a:p>
          <a:p>
            <a:r>
              <a:rPr lang="en-US" dirty="0"/>
              <a:t>*</a:t>
            </a:r>
            <a:r>
              <a:rPr lang="en-US" dirty="0" err="1"/>
              <a:t>Agerwal</a:t>
            </a:r>
            <a:r>
              <a:rPr lang="en-US" dirty="0"/>
              <a:t> et al from University of California in 2024 – 242 women age 18-40 70% had normal endometrial biopsies 24% EH of which 2/3 showed atypia and 6% endometrial ca</a:t>
            </a:r>
          </a:p>
          <a:p>
            <a:endParaRPr lang="en-US" dirty="0"/>
          </a:p>
          <a:p>
            <a:r>
              <a:rPr lang="en-US" dirty="0"/>
              <a:t>**Teele et al Fertil </a:t>
            </a:r>
            <a:r>
              <a:rPr lang="en-US" dirty="0" err="1"/>
              <a:t>Steril</a:t>
            </a:r>
            <a:r>
              <a:rPr lang="en-US" dirty="0"/>
              <a:t> 2018 increased endo ca 2-6 fold compared to aged matched women without PMOS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Depression – up to 80% self report depression / low mood – 2-3 fold increase risk of diagnosis of anxiety / depression 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579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74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Name changed but diagnostic criteria the same </a:t>
            </a:r>
            <a:endParaRPr lang="en-IE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50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Pregnancy </a:t>
            </a:r>
            <a:r>
              <a:rPr lang="en-US" dirty="0" err="1"/>
              <a:t>Cx</a:t>
            </a:r>
            <a:r>
              <a:rPr lang="en-US" dirty="0"/>
              <a:t> by – 1) hyperemesis 2) renal calculus 3) UTIs  4) </a:t>
            </a:r>
            <a:r>
              <a:rPr lang="en-US" dirty="0" err="1"/>
              <a:t>anaemia</a:t>
            </a:r>
            <a:r>
              <a:rPr lang="en-US" dirty="0"/>
              <a:t> transfused and iron infusion </a:t>
            </a:r>
          </a:p>
          <a:p>
            <a:r>
              <a:rPr lang="en-US" dirty="0"/>
              <a:t>Post delivery lithotripsy and stent </a:t>
            </a:r>
          </a:p>
          <a:p>
            <a:r>
              <a:rPr lang="en-US" dirty="0"/>
              <a:t>No hypertension during pregnancy – some spikes peri and post delivery </a:t>
            </a:r>
          </a:p>
          <a:p>
            <a:r>
              <a:rPr lang="en-US" dirty="0"/>
              <a:t>No GDM circa 6lb 39 weeks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57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To date no diet above others – Mediterranean style – low </a:t>
            </a:r>
            <a:r>
              <a:rPr lang="en-US" dirty="0" err="1"/>
              <a:t>gi</a:t>
            </a:r>
            <a:r>
              <a:rPr lang="en-US" dirty="0"/>
              <a:t> </a:t>
            </a:r>
          </a:p>
          <a:p>
            <a:r>
              <a:rPr lang="en-US" dirty="0"/>
              <a:t>Exercise – no evidence one better than other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598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4122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122" y="1498177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 txBox="1">
            <a:spLocks/>
          </p:cNvSpPr>
          <p:nvPr userDrawn="1"/>
        </p:nvSpPr>
        <p:spPr>
          <a:xfrm>
            <a:off x="229609" y="4530326"/>
            <a:ext cx="5950474" cy="236937"/>
          </a:xfrm>
          <a:prstGeom prst="rect">
            <a:avLst/>
          </a:prstGeom>
        </p:spPr>
        <p:txBody>
          <a:bodyPr vert="horz" lIns="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sz="750" b="0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65997" y="4786722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06824-2FC3-49D1-9221-EE77AA0E40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2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03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2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08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9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51386"/>
            <a:ext cx="8229600" cy="3394472"/>
          </a:xfrm>
        </p:spPr>
        <p:txBody>
          <a:bodyPr lIns="0"/>
          <a:lstStyle>
            <a:lvl1pPr>
              <a:buClr>
                <a:srgbClr val="1C73BE"/>
              </a:buCl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07086AC-0EB4-9941-863D-F6DCC4876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80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10619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10619" y="1489418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61170-1BF9-4C1F-BEC1-1DDDF562C9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5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291496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07D4120-44BF-F545-A546-4410EF17F2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9038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D60AB8-75A7-9E4F-A6B3-20A5B96DF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14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824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th Glob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71598-A944-D349-9AD3-5A38A2289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98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36E9D2-757D-044F-BC43-04135529A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39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E5E0F-DE03-904C-8868-E03A569D77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43011" y="4679694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28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 flipH="1">
            <a:off x="8415146" y="499974"/>
            <a:ext cx="2" cy="4643526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B833F-5119-2F47-B275-C73750608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129"/>
          <a:stretch/>
        </p:blipFill>
        <p:spPr>
          <a:xfrm rot="5400000">
            <a:off x="-350119" y="4001063"/>
            <a:ext cx="1491916" cy="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79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Blu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chemeClr val="bg1"/>
              </a:buCl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8407976" y="499974"/>
            <a:ext cx="1" cy="4643526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34EF4-EEF6-7740-ADEC-1D3E60C7AA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5400000">
            <a:off x="-357542" y="4060032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08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17/09/2026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66" y="4767263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430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  <p:sldLayoutId id="2147483660" r:id="rId6"/>
    <p:sldLayoutId id="2147483651" r:id="rId7"/>
    <p:sldLayoutId id="2147483652" r:id="rId8"/>
    <p:sldLayoutId id="2147483654" r:id="rId9"/>
    <p:sldLayoutId id="2147483662" r:id="rId10"/>
    <p:sldLayoutId id="2147483655" r:id="rId11"/>
    <p:sldLayoutId id="2147483657" r:id="rId12"/>
    <p:sldLayoutId id="2147483658" r:id="rId13"/>
    <p:sldLayoutId id="2147483663" r:id="rId14"/>
    <p:sldLayoutId id="2147483664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4330-D423-EC49-B886-739E02456C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PMOS Panel Discussion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A88E2-CB69-6748-A059-180354470B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Margaret Griffin, Consultant Endocrinologist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3D60E3-3725-4CDA-8126-B922A3D0741B}"/>
              </a:ext>
            </a:extLst>
          </p:cNvPr>
          <p:cNvCxnSpPr>
            <a:cxnSpLocks/>
          </p:cNvCxnSpPr>
          <p:nvPr/>
        </p:nvCxnSpPr>
        <p:spPr>
          <a:xfrm>
            <a:off x="854122" y="1500461"/>
            <a:ext cx="8289878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64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4D8B8-AAE4-F416-EC5B-4FBE3FB79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04931"/>
            <a:ext cx="7886700" cy="4127792"/>
          </a:xfrm>
        </p:spPr>
        <p:txBody>
          <a:bodyPr>
            <a:normAutofit lnSpcReduction="10000"/>
          </a:bodyPr>
          <a:lstStyle/>
          <a:p>
            <a:pPr algn="ctr"/>
            <a:r>
              <a:rPr lang="en-IE" sz="6600" b="1" dirty="0">
                <a:latin typeface="Broadway" panose="04040905080B02020502" pitchFamily="82" charset="0"/>
              </a:rPr>
              <a:t>PCOS</a:t>
            </a:r>
          </a:p>
          <a:p>
            <a:pPr algn="ctr"/>
            <a:r>
              <a:rPr lang="en-IE" sz="6600" b="1" dirty="0">
                <a:solidFill>
                  <a:srgbClr val="00CC99"/>
                </a:solidFill>
                <a:latin typeface="Broadway" panose="04040905080B02020502" pitchFamily="82" charset="0"/>
              </a:rPr>
              <a:t>PMOS</a:t>
            </a:r>
          </a:p>
          <a:p>
            <a:pPr algn="ctr"/>
            <a:endParaRPr lang="en-IE" sz="2625" b="1" dirty="0"/>
          </a:p>
          <a:p>
            <a:pPr algn="ctr"/>
            <a:r>
              <a:rPr lang="en-IE" sz="2000" b="1" dirty="0"/>
              <a:t>Polyendocrine Metabolic Ovarian Syndrome</a:t>
            </a:r>
          </a:p>
          <a:p>
            <a:pPr algn="ctr"/>
            <a:r>
              <a:rPr lang="en-IE" i="1" dirty="0"/>
              <a:t>Each word selected with rigorous evidence review</a:t>
            </a:r>
          </a:p>
          <a:p>
            <a:pPr algn="ctr"/>
            <a:r>
              <a:rPr lang="en-IE" dirty="0"/>
              <a:t>Representing the significant endocrine and metabolic features including MASLD, dyslipidaemia, T2DM, IR, OSA across the lifespan from menarche to post menopause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B0CCACF-C04E-3A78-BCEB-E60E6256D13B}"/>
                  </a:ext>
                </a:extLst>
              </p14:cNvPr>
              <p14:cNvContentPartPr/>
              <p14:nvPr/>
            </p14:nvContentPartPr>
            <p14:xfrm>
              <a:off x="3108870" y="729713"/>
              <a:ext cx="2926260" cy="41553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B0CCACF-C04E-3A78-BCEB-E60E6256D1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54867" y="621783"/>
                <a:ext cx="3033907" cy="63103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6D17C52-9CDA-4C3A-9643-285E51EC4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2872" y="4632723"/>
            <a:ext cx="1454728" cy="32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0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6BE434-379D-044F-8C55-96AE76509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3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87F3785-AD38-7AF0-829B-AD4729ED396C}"/>
              </a:ext>
            </a:extLst>
          </p:cNvPr>
          <p:cNvSpPr/>
          <p:nvPr/>
        </p:nvSpPr>
        <p:spPr>
          <a:xfrm>
            <a:off x="3535680" y="1548007"/>
            <a:ext cx="2072640" cy="1375955"/>
          </a:xfrm>
          <a:prstGeom prst="ellipse">
            <a:avLst/>
          </a:prstGeom>
          <a:solidFill>
            <a:srgbClr val="00808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85768F-52A5-EA16-7885-644A28E4CC3F}"/>
              </a:ext>
            </a:extLst>
          </p:cNvPr>
          <p:cNvSpPr/>
          <p:nvPr/>
        </p:nvSpPr>
        <p:spPr>
          <a:xfrm>
            <a:off x="3594809" y="1774320"/>
            <a:ext cx="19543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PMOS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3F62C2-85F8-CC94-C046-22E74AC6AB25}"/>
              </a:ext>
            </a:extLst>
          </p:cNvPr>
          <p:cNvSpPr txBox="1"/>
          <p:nvPr/>
        </p:nvSpPr>
        <p:spPr>
          <a:xfrm>
            <a:off x="888037" y="503696"/>
            <a:ext cx="15231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Dermatology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Hirsutism, acne,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frontal hair loss</a:t>
            </a:r>
            <a:endParaRPr lang="en-IE" sz="1400" i="1" dirty="0"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DF86A7-9498-CFB9-DF3A-8A0C854EADCB}"/>
              </a:ext>
            </a:extLst>
          </p:cNvPr>
          <p:cNvSpPr txBox="1"/>
          <p:nvPr/>
        </p:nvSpPr>
        <p:spPr>
          <a:xfrm>
            <a:off x="3835714" y="291584"/>
            <a:ext cx="29610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Insulin resistance and </a:t>
            </a:r>
          </a:p>
          <a:p>
            <a:r>
              <a:rPr lang="en-US" sz="1400" dirty="0" err="1">
                <a:solidFill>
                  <a:srgbClr val="FF0000"/>
                </a:solidFill>
                <a:latin typeface="Century Gothic" panose="020B0502020202020204" pitchFamily="34" charset="0"/>
              </a:rPr>
              <a:t>hyperinsulinaemia</a:t>
            </a:r>
            <a:r>
              <a:rPr lang="en-US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IE" sz="1400" i="1" dirty="0">
                <a:latin typeface="Century Gothic" panose="020B0502020202020204" pitchFamily="34" charset="0"/>
              </a:rPr>
              <a:t>Weight gain </a:t>
            </a:r>
            <a:r>
              <a:rPr lang="en-IE" sz="1400" i="1" dirty="0" err="1">
                <a:latin typeface="Century Gothic" panose="020B0502020202020204" pitchFamily="34" charset="0"/>
              </a:rPr>
              <a:t>esp</a:t>
            </a:r>
            <a:r>
              <a:rPr lang="en-IE" sz="1400" i="1" dirty="0">
                <a:latin typeface="Century Gothic" panose="020B0502020202020204" pitchFamily="34" charset="0"/>
              </a:rPr>
              <a:t> central – DM  - </a:t>
            </a:r>
          </a:p>
          <a:p>
            <a:r>
              <a:rPr lang="en-IE" sz="1400" i="1" dirty="0">
                <a:latin typeface="Century Gothic" panose="020B0502020202020204" pitchFamily="34" charset="0"/>
              </a:rPr>
              <a:t>↑BP - CAD – </a:t>
            </a:r>
            <a:r>
              <a:rPr lang="en-IE" sz="1400" i="1" dirty="0" err="1">
                <a:latin typeface="Century Gothic" panose="020B0502020202020204" pitchFamily="34" charset="0"/>
              </a:rPr>
              <a:t>Dyslipidaema</a:t>
            </a:r>
            <a:r>
              <a:rPr lang="en-IE" sz="1400" i="1" dirty="0">
                <a:latin typeface="Century Gothic" panose="020B0502020202020204" pitchFamily="34" charset="0"/>
              </a:rPr>
              <a:t> - OSA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548F77-7EC0-AF31-D49C-0DC997708874}"/>
              </a:ext>
            </a:extLst>
          </p:cNvPr>
          <p:cNvSpPr txBox="1"/>
          <p:nvPr/>
        </p:nvSpPr>
        <p:spPr>
          <a:xfrm>
            <a:off x="5994671" y="1780551"/>
            <a:ext cx="300607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Gynecological / </a:t>
            </a:r>
          </a:p>
          <a:p>
            <a:r>
              <a:rPr lang="en-US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reproductive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Irregular menses 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Fertility challenges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Increased risk of Preg </a:t>
            </a:r>
            <a:r>
              <a:rPr lang="en-US" sz="1400" i="1" dirty="0" err="1">
                <a:latin typeface="Century Gothic" panose="020B0502020202020204" pitchFamily="34" charset="0"/>
              </a:rPr>
              <a:t>Cx</a:t>
            </a:r>
            <a:r>
              <a:rPr lang="en-US" sz="1400" i="1" dirty="0">
                <a:latin typeface="Century Gothic" panose="020B0502020202020204" pitchFamily="34" charset="0"/>
              </a:rPr>
              <a:t>^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Endometrial hyperplasia 30%* 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Endometrial Ca x 2-6 fold **</a:t>
            </a:r>
            <a:endParaRPr lang="en-IE" sz="1400" i="1" dirty="0"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F517ED-0F44-5F23-33B9-55FBFADDCF5D}"/>
              </a:ext>
            </a:extLst>
          </p:cNvPr>
          <p:cNvSpPr txBox="1"/>
          <p:nvPr/>
        </p:nvSpPr>
        <p:spPr>
          <a:xfrm>
            <a:off x="668861" y="1860833"/>
            <a:ext cx="26736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Psychological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Anxiety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Depression 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Low self esteem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Reduced </a:t>
            </a:r>
            <a:r>
              <a:rPr lang="en-US" sz="1400" i="1" dirty="0" err="1">
                <a:latin typeface="Century Gothic" panose="020B0502020202020204" pitchFamily="34" charset="0"/>
              </a:rPr>
              <a:t>qol</a:t>
            </a:r>
            <a:endParaRPr lang="en-US" sz="1400" i="1" dirty="0">
              <a:latin typeface="Century Gothic" panose="020B0502020202020204" pitchFamily="34" charset="0"/>
            </a:endParaRPr>
          </a:p>
          <a:p>
            <a:r>
              <a:rPr lang="en-US" sz="1400" i="1" dirty="0">
                <a:latin typeface="Century Gothic" panose="020B0502020202020204" pitchFamily="34" charset="0"/>
              </a:rPr>
              <a:t>Psychosexual 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Eating disorders</a:t>
            </a:r>
          </a:p>
          <a:p>
            <a:r>
              <a:rPr lang="en-US" sz="14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Mental health screen</a:t>
            </a:r>
          </a:p>
          <a:p>
            <a:r>
              <a:rPr lang="en-US" sz="1400" b="1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Every visit</a:t>
            </a:r>
          </a:p>
          <a:p>
            <a:endParaRPr lang="en-I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15AAE9-6AA1-F40A-FB3F-5500125DA64D}"/>
              </a:ext>
            </a:extLst>
          </p:cNvPr>
          <p:cNvSpPr txBox="1"/>
          <p:nvPr/>
        </p:nvSpPr>
        <p:spPr>
          <a:xfrm>
            <a:off x="3442017" y="3313932"/>
            <a:ext cx="187423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entury Gothic" panose="020B0502020202020204" pitchFamily="34" charset="0"/>
              </a:rPr>
              <a:t>Social 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Isolation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Stigma 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Weight bias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Delayed diagnosis </a:t>
            </a:r>
          </a:p>
          <a:p>
            <a:r>
              <a:rPr lang="en-US" sz="1400" i="1" dirty="0">
                <a:latin typeface="Century Gothic" panose="020B0502020202020204" pitchFamily="34" charset="0"/>
              </a:rPr>
              <a:t>Fragmented care </a:t>
            </a:r>
            <a:r>
              <a:rPr lang="en-US" sz="1400" dirty="0">
                <a:latin typeface="Century Gothic" panose="020B0502020202020204" pitchFamily="34" charset="0"/>
              </a:rPr>
              <a:t>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4EB594-E80F-484A-B705-AB9D760FA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2872" y="4632723"/>
            <a:ext cx="1454728" cy="32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67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959C93-64A8-492D-87F9-337F3E81C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2/2018 26 </a:t>
            </a:r>
            <a:r>
              <a:rPr lang="en-IE" dirty="0" err="1">
                <a:ea typeface="Tahoma" panose="020B0604030504040204" pitchFamily="34" charset="0"/>
                <a:cs typeface="Tahoma" panose="020B0604030504040204" pitchFamily="34" charset="0"/>
              </a:rPr>
              <a:t>y.o</a:t>
            </a: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 err="1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Ammennorrhoea</a:t>
            </a:r>
            <a:r>
              <a:rPr lang="en-IE" sz="160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 years ; Hirsute+++ shaving daily ; weight gain +++; newly diagnosed hypertension ; mood 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>
                <a:ea typeface="Tahoma" panose="020B0604030504040204" pitchFamily="34" charset="0"/>
                <a:cs typeface="Tahoma" panose="020B0604030504040204" pitchFamily="34" charset="0"/>
              </a:rPr>
              <a:t>Amlodipine 5mg ; metformin 500mg bd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 </a:t>
            </a:r>
            <a:r>
              <a:rPr lang="en-IE" dirty="0" err="1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Hx</a:t>
            </a:r>
            <a:r>
              <a:rPr lang="en-IE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positi</a:t>
            </a: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ve for hypertension (both parents in 40s) and DM (</a:t>
            </a:r>
            <a:r>
              <a:rPr lang="en-IE" dirty="0" err="1">
                <a:ea typeface="Tahoma" panose="020B0604030504040204" pitchFamily="34" charset="0"/>
                <a:cs typeface="Tahoma" panose="020B0604030504040204" pitchFamily="34" charset="0"/>
              </a:rPr>
              <a:t>g’mother</a:t>
            </a: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 smoker ; rare alcohol intake; professional FT employment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60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O/E 105kg BMI 39.1 (115kg at outset</a:t>
            </a: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E" sz="160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BMI 42.8) BP 147/86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Ferriman Gallwey score 25/36 (severe &gt; 99 percentile)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60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Patient concerns  * weight * Hirsutism  	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No pregnancy plans </a:t>
            </a:r>
            <a:endParaRPr lang="en-IE" sz="1600" dirty="0"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latin typeface="Century Gothic" panose="020B0502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Browallia New" panose="020B0604020202020204" pitchFamily="34" charset="-34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-20877"/>
            <a:ext cx="8229600" cy="638319"/>
          </a:xfrm>
        </p:spPr>
        <p:txBody>
          <a:bodyPr/>
          <a:lstStyle/>
          <a:p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Case Report</a:t>
            </a: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23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F5BC5-660B-8241-ADA8-9DE56B3C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67A3C11-BAC6-B242-82EA-1C10A94DB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Report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82BE4D7-8DAE-4E3F-B3F2-4140C5FEA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898620"/>
            <a:ext cx="7967292" cy="33944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LH 						13.7</a:t>
            </a:r>
          </a:p>
          <a:p>
            <a:r>
              <a:rPr lang="en-US" dirty="0"/>
              <a:t>FSH 						8.2</a:t>
            </a:r>
          </a:p>
          <a:p>
            <a:r>
              <a:rPr lang="en-US" dirty="0"/>
              <a:t>Test 						2.1nmol/l 		(n &lt; 2.7)</a:t>
            </a:r>
          </a:p>
          <a:p>
            <a:r>
              <a:rPr lang="en-US" dirty="0"/>
              <a:t>SHBG 					7.1nmol/l	 		(n  20-155)			↓</a:t>
            </a:r>
          </a:p>
          <a:p>
            <a:r>
              <a:rPr lang="en-US" dirty="0"/>
              <a:t>FTI 						29****								↑</a:t>
            </a:r>
          </a:p>
          <a:p>
            <a:r>
              <a:rPr lang="en-US" dirty="0"/>
              <a:t>TSH						1.2</a:t>
            </a:r>
          </a:p>
          <a:p>
            <a:r>
              <a:rPr lang="en-US" dirty="0"/>
              <a:t>Prolactin 				301mIU/L	 		(n 102-496)</a:t>
            </a:r>
          </a:p>
          <a:p>
            <a:endParaRPr lang="en-US" dirty="0"/>
          </a:p>
          <a:p>
            <a:r>
              <a:rPr lang="en-US" dirty="0"/>
              <a:t>Glu 5.3 ; HbA1c 33mmol/mol ; Chol 3mIU/L.6; TG 1.17; LDL 1.74; HDL 1.33 ; Ast 32 ; ALT 34</a:t>
            </a:r>
          </a:p>
          <a:p>
            <a:endParaRPr lang="en-US" dirty="0"/>
          </a:p>
          <a:p>
            <a:r>
              <a:rPr lang="en-US" dirty="0"/>
              <a:t>Pelvic USS – normal but limited examination 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68623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A50CA4-CD19-1278-E863-9FC8CD10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6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3E88C85B-87CC-4E72-83BA-B54B81D6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23359"/>
            <a:ext cx="8229600" cy="638175"/>
          </a:xfrm>
        </p:spPr>
        <p:txBody>
          <a:bodyPr/>
          <a:lstStyle/>
          <a:p>
            <a:r>
              <a:rPr lang="en-US" dirty="0"/>
              <a:t>Rotterdam Criteria	 for Adults &gt; 20 - 2 of 3 or more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CE164547-B30F-4D66-A0AC-E8EC0386A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88" y="850229"/>
            <a:ext cx="8533828" cy="3728339"/>
          </a:xfrm>
        </p:spPr>
        <p:txBody>
          <a:bodyPr>
            <a:normAutofit fontScale="70000" lnSpcReduction="20000"/>
          </a:bodyPr>
          <a:lstStyle/>
          <a:p>
            <a:r>
              <a:rPr lang="en-US" sz="2300" b="1" u="sng" dirty="0"/>
              <a:t>CRITERIA</a:t>
            </a:r>
          </a:p>
          <a:p>
            <a:endParaRPr lang="en-US" sz="2300" dirty="0"/>
          </a:p>
          <a:p>
            <a:r>
              <a:rPr lang="en-US" sz="2300" dirty="0"/>
              <a:t>1. </a:t>
            </a:r>
            <a:r>
              <a:rPr lang="en-US" sz="2300" dirty="0" err="1"/>
              <a:t>Oligoammennorrhoea</a:t>
            </a:r>
            <a:r>
              <a:rPr lang="en-US" sz="2300" dirty="0"/>
              <a:t> 	&lt; 8 cycles / year</a:t>
            </a:r>
          </a:p>
          <a:p>
            <a:r>
              <a:rPr lang="en-US" sz="2300" dirty="0"/>
              <a:t>						cycles &lt; 21/7 or &gt; 35 days </a:t>
            </a:r>
          </a:p>
          <a:p>
            <a:r>
              <a:rPr lang="en-US" sz="2300" dirty="0"/>
              <a:t>						(1-3 years of menarche &lt;21/7 , &gt;45/7)</a:t>
            </a:r>
          </a:p>
          <a:p>
            <a:endParaRPr lang="en-US" sz="2300" dirty="0"/>
          </a:p>
          <a:p>
            <a:r>
              <a:rPr lang="en-US" sz="2300" dirty="0"/>
              <a:t>2. Clinical </a:t>
            </a:r>
            <a:r>
              <a:rPr lang="en-US" sz="2300" b="1" dirty="0">
                <a:solidFill>
                  <a:srgbClr val="FF0000"/>
                </a:solidFill>
              </a:rPr>
              <a:t>or</a:t>
            </a:r>
            <a:r>
              <a:rPr lang="en-US" sz="2300" dirty="0"/>
              <a:t> Biochemical Hyperandrogenism </a:t>
            </a:r>
          </a:p>
          <a:p>
            <a:endParaRPr lang="en-US" sz="2300" dirty="0"/>
          </a:p>
          <a:p>
            <a:r>
              <a:rPr lang="en-US" sz="2300" dirty="0"/>
              <a:t>3. USS &gt; 20 follicles per ovary </a:t>
            </a:r>
            <a:r>
              <a:rPr lang="en-US" sz="2300" b="1" dirty="0">
                <a:solidFill>
                  <a:srgbClr val="FF0000"/>
                </a:solidFill>
              </a:rPr>
              <a:t>or</a:t>
            </a:r>
            <a:r>
              <a:rPr lang="en-US" sz="2300" dirty="0"/>
              <a:t> ovarian volume &gt; 10ml </a:t>
            </a:r>
            <a:r>
              <a:rPr lang="en-US" sz="2300" b="1" dirty="0">
                <a:solidFill>
                  <a:srgbClr val="FF0000"/>
                </a:solidFill>
              </a:rPr>
              <a:t>or</a:t>
            </a:r>
            <a:r>
              <a:rPr lang="en-US" sz="2300" dirty="0"/>
              <a:t> AMH ↑ </a:t>
            </a:r>
          </a:p>
          <a:p>
            <a:endParaRPr lang="en-US" sz="2300" dirty="0"/>
          </a:p>
          <a:p>
            <a:endParaRPr lang="en-US" sz="2300" dirty="0"/>
          </a:p>
          <a:p>
            <a:r>
              <a:rPr lang="en-US" sz="2300" dirty="0"/>
              <a:t>10-19 year old 	#1+#2  - only one then ‘at risk of PMOS’ reassess regularly </a:t>
            </a:r>
          </a:p>
          <a:p>
            <a:endParaRPr lang="en-US" sz="1700" dirty="0"/>
          </a:p>
          <a:p>
            <a:r>
              <a:rPr lang="en-US" sz="1700" b="1" i="1" dirty="0"/>
              <a:t>Excluding ------------</a:t>
            </a:r>
          </a:p>
          <a:p>
            <a:r>
              <a:rPr lang="en-US" sz="1700" b="1" i="1" dirty="0" err="1"/>
              <a:t>Hyperprolactinaema</a:t>
            </a:r>
            <a:r>
              <a:rPr lang="en-US" sz="1700" b="1" i="1" dirty="0"/>
              <a:t> / thyroid dysfunction / Non classical CAH / </a:t>
            </a:r>
            <a:r>
              <a:rPr lang="en-US" sz="1700" b="1" i="1" dirty="0" err="1"/>
              <a:t>Cushings</a:t>
            </a:r>
            <a:r>
              <a:rPr lang="en-US" sz="1700" b="1" i="1" dirty="0"/>
              <a:t> /  Androgen secreting </a:t>
            </a:r>
            <a:r>
              <a:rPr lang="en-US" sz="1700" b="1" i="1" dirty="0" err="1"/>
              <a:t>tumours</a:t>
            </a:r>
            <a:endParaRPr lang="en-US" sz="1700" b="1" i="1" dirty="0"/>
          </a:p>
        </p:txBody>
      </p:sp>
    </p:spTree>
    <p:extLst>
      <p:ext uri="{BB962C8B-B14F-4D97-AF65-F5344CB8AC3E}">
        <p14:creationId xmlns:p14="http://schemas.microsoft.com/office/powerpoint/2010/main" val="161633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C8DB8D-6730-3890-8C64-C6622AD26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DHEA-S				16.9nmol/l (&lt;13.9)		</a:t>
            </a:r>
            <a:r>
              <a:rPr lang="en-US" b="1" dirty="0">
                <a:solidFill>
                  <a:srgbClr val="FF0000"/>
                </a:solidFill>
              </a:rPr>
              <a:t>↑</a:t>
            </a:r>
          </a:p>
          <a:p>
            <a:r>
              <a:rPr lang="en-US" dirty="0"/>
              <a:t>Androstenedione 		6.98					N</a:t>
            </a:r>
          </a:p>
          <a:p>
            <a:r>
              <a:rPr lang="en-US" dirty="0"/>
              <a:t>O/N DST Cortisol 		34nmol/l</a:t>
            </a:r>
          </a:p>
          <a:p>
            <a:r>
              <a:rPr lang="en-US" dirty="0"/>
              <a:t>17 OH progesterone	2.8ng/ml  (0.6-3)</a:t>
            </a:r>
          </a:p>
          <a:p>
            <a:r>
              <a:rPr lang="en-US" dirty="0"/>
              <a:t>Fasting Insulin 		17 IU/mL</a:t>
            </a:r>
          </a:p>
          <a:p>
            <a:r>
              <a:rPr lang="en-US" dirty="0"/>
              <a:t>HOMA				4					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↑</a:t>
            </a:r>
            <a:r>
              <a:rPr lang="en-US" b="1" dirty="0"/>
              <a:t> </a:t>
            </a:r>
            <a:r>
              <a:rPr lang="en-US" dirty="0"/>
              <a:t>			</a:t>
            </a:r>
          </a:p>
          <a:p>
            <a:endParaRPr lang="en-US" dirty="0"/>
          </a:p>
          <a:p>
            <a:r>
              <a:rPr lang="en-US" dirty="0" err="1"/>
              <a:t>Fibroscan</a:t>
            </a:r>
            <a:r>
              <a:rPr lang="en-US" dirty="0"/>
              <a:t> 			 CAP 392 &lt; 220  </a:t>
            </a:r>
            <a:r>
              <a:rPr lang="en-US" b="1" dirty="0"/>
              <a:t>↑			</a:t>
            </a:r>
            <a:r>
              <a:rPr lang="en-US" dirty="0"/>
              <a:t>LSS  9.9 	(&lt; 6.5) </a:t>
            </a:r>
            <a:r>
              <a:rPr lang="en-US" b="1" dirty="0"/>
              <a:t> ↑</a:t>
            </a:r>
          </a:p>
          <a:p>
            <a:endParaRPr lang="en-US" b="1" dirty="0"/>
          </a:p>
          <a:p>
            <a:r>
              <a:rPr lang="en-US" dirty="0"/>
              <a:t>Adrenal MRI 			NAD </a:t>
            </a:r>
          </a:p>
          <a:p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A50CA4-CD19-1278-E863-9FC8CD10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20F5D6-0CF9-1F0C-5AEE-2C11B07D5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Evaluation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21995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A50CA4-CD19-1278-E863-9FC8CD103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8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47397595-F8DF-4D22-B1EC-57B47083F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8" y="4763"/>
            <a:ext cx="8229600" cy="638175"/>
          </a:xfrm>
        </p:spPr>
        <p:txBody>
          <a:bodyPr/>
          <a:lstStyle/>
          <a:p>
            <a:r>
              <a:rPr lang="en-US" dirty="0"/>
              <a:t>Rotterdam Criteria	 For Adults &gt; 20 - 2 of 3 or more</a:t>
            </a: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056E5B8D-0048-4ACC-B2E2-45949F5F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41054"/>
            <a:ext cx="8229600" cy="3394075"/>
          </a:xfrm>
        </p:spPr>
        <p:txBody>
          <a:bodyPr>
            <a:normAutofit/>
          </a:bodyPr>
          <a:lstStyle/>
          <a:p>
            <a:r>
              <a:rPr lang="en-US" b="1" i="1" dirty="0"/>
              <a:t>Excluded     ------------</a:t>
            </a:r>
          </a:p>
          <a:p>
            <a:endParaRPr lang="en-US" b="1" i="1" dirty="0"/>
          </a:p>
          <a:p>
            <a:endParaRPr lang="en-US" b="1" i="1" dirty="0"/>
          </a:p>
          <a:p>
            <a:r>
              <a:rPr lang="en-US" b="1" i="1" dirty="0"/>
              <a:t>Non classical CAH / </a:t>
            </a:r>
            <a:r>
              <a:rPr lang="en-US" b="1" i="1" dirty="0" err="1"/>
              <a:t>Cushings</a:t>
            </a:r>
            <a:r>
              <a:rPr lang="en-US" b="1" i="1" dirty="0"/>
              <a:t> / Androgen secreting </a:t>
            </a:r>
            <a:r>
              <a:rPr lang="en-US" b="1" i="1" dirty="0" err="1"/>
              <a:t>tumours</a:t>
            </a:r>
            <a:r>
              <a:rPr lang="en-US" b="1" i="1" dirty="0"/>
              <a:t> / thyroid dysfunction </a:t>
            </a:r>
            <a:r>
              <a:rPr lang="en-US" b="1" i="1" dirty="0" err="1"/>
              <a:t>Hyperprolactinaema</a:t>
            </a:r>
            <a:r>
              <a:rPr lang="en-US" b="1" i="1" dirty="0"/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43487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E7AA62-A37E-0876-5918-C0535A366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Diagnoses :	PMOS ; Hypertension ; High BMI ; Significant MASLD with fibrosis </a:t>
            </a:r>
          </a:p>
          <a:p>
            <a:r>
              <a:rPr lang="en-US" dirty="0"/>
              <a:t>			</a:t>
            </a:r>
            <a:r>
              <a:rPr lang="en-US" b="1" dirty="0"/>
              <a:t>Age 26</a:t>
            </a:r>
          </a:p>
          <a:p>
            <a:endParaRPr lang="en-US" b="1" dirty="0"/>
          </a:p>
          <a:p>
            <a:pPr>
              <a:lnSpc>
                <a:spcPct val="150000"/>
              </a:lnSpc>
            </a:pPr>
            <a:r>
              <a:rPr lang="en-US" dirty="0"/>
              <a:t>Management : 	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Registered dietitian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Psychology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Continued metformin and </a:t>
            </a:r>
            <a:r>
              <a:rPr lang="en-US" dirty="0" err="1"/>
              <a:t>optimised</a:t>
            </a:r>
            <a:r>
              <a:rPr lang="en-US" dirty="0"/>
              <a:t> dose – target 1500-2000mg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Added spironolactone to address hirsutism and augment anti-hypertensives</a:t>
            </a:r>
          </a:p>
          <a:p>
            <a:r>
              <a:rPr lang="en-US" dirty="0"/>
              <a:t>				</a:t>
            </a:r>
          </a:p>
          <a:p>
            <a:endParaRPr lang="en-US" dirty="0"/>
          </a:p>
          <a:p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80B1B5-6C47-CC29-B42C-6D71F402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054EA5-DBAD-7353-6F86-962615B3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and Management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611162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E7AA62-A37E-0876-5918-C0535A366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775053"/>
            <a:ext cx="8229600" cy="3394472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Severe or rapidly worsening hirsutism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Severe or rapidly increasing weight gain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Features of </a:t>
            </a:r>
            <a:r>
              <a:rPr lang="en-US" dirty="0" err="1"/>
              <a:t>Cushings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Virilisation</a:t>
            </a:r>
            <a:r>
              <a:rPr lang="en-US" dirty="0"/>
              <a:t> – voice change, clitoral enlargement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Testosterone &gt; 5nmol/L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Clinical judgement – psychological impact of disease				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80B1B5-6C47-CC29-B42C-6D71F402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10</a:t>
            </a:fld>
            <a:endParaRPr 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85FE581E-4522-4B27-B343-E87450054F7F}"/>
              </a:ext>
            </a:extLst>
          </p:cNvPr>
          <p:cNvSpPr txBox="1">
            <a:spLocks/>
          </p:cNvSpPr>
          <p:nvPr/>
        </p:nvSpPr>
        <p:spPr>
          <a:xfrm>
            <a:off x="509443" y="23215"/>
            <a:ext cx="8229600" cy="638319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kern="12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When to seek urgent referral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97286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478CC6-BFAA-2907-923B-D438AB184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D76304-638B-0A4D-9A38-1BFF11D2D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Gains – and losses </a:t>
            </a:r>
            <a:endParaRPr lang="en-I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647AB1-7935-5CC7-9AB6-0994E75A13BE}"/>
              </a:ext>
            </a:extLst>
          </p:cNvPr>
          <p:cNvCxnSpPr/>
          <p:nvPr/>
        </p:nvCxnSpPr>
        <p:spPr>
          <a:xfrm>
            <a:off x="553616" y="2382416"/>
            <a:ext cx="81854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A48AFE7-DACB-C426-0CE2-79DB64F68609}"/>
              </a:ext>
            </a:extLst>
          </p:cNvPr>
          <p:cNvSpPr txBox="1"/>
          <p:nvPr/>
        </p:nvSpPr>
        <p:spPr>
          <a:xfrm>
            <a:off x="161710" y="1136811"/>
            <a:ext cx="13564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2/19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Normotensive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96 kg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+ Semaglutide </a:t>
            </a:r>
            <a:endParaRPr lang="en-IE" sz="1200" dirty="0">
              <a:latin typeface="Century Gothic" panose="020B0502020202020204" pitchFamily="34" charset="0"/>
            </a:endParaRPr>
          </a:p>
        </p:txBody>
      </p:sp>
      <p:sp>
        <p:nvSpPr>
          <p:cNvPr id="10" name="Flowchart: Decision 9">
            <a:extLst>
              <a:ext uri="{FF2B5EF4-FFF2-40B4-BE49-F238E27FC236}">
                <a16:creationId xmlns:a16="http://schemas.microsoft.com/office/drawing/2014/main" id="{2E554791-E556-AFF4-0C52-4ECE637DA467}"/>
              </a:ext>
            </a:extLst>
          </p:cNvPr>
          <p:cNvSpPr/>
          <p:nvPr/>
        </p:nvSpPr>
        <p:spPr>
          <a:xfrm flipV="1">
            <a:off x="311630" y="224911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Flowchart: Decision 13">
            <a:extLst>
              <a:ext uri="{FF2B5EF4-FFF2-40B4-BE49-F238E27FC236}">
                <a16:creationId xmlns:a16="http://schemas.microsoft.com/office/drawing/2014/main" id="{5A4CFE20-F69F-D8FA-6DEF-751F824E70A6}"/>
              </a:ext>
            </a:extLst>
          </p:cNvPr>
          <p:cNvSpPr/>
          <p:nvPr/>
        </p:nvSpPr>
        <p:spPr>
          <a:xfrm flipV="1">
            <a:off x="1567290" y="224911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Flowchart: Decision 15">
            <a:extLst>
              <a:ext uri="{FF2B5EF4-FFF2-40B4-BE49-F238E27FC236}">
                <a16:creationId xmlns:a16="http://schemas.microsoft.com/office/drawing/2014/main" id="{F53AC50A-51AE-64C3-5EE0-C40EB038A552}"/>
              </a:ext>
            </a:extLst>
          </p:cNvPr>
          <p:cNvSpPr/>
          <p:nvPr/>
        </p:nvSpPr>
        <p:spPr>
          <a:xfrm flipV="1">
            <a:off x="2878686" y="224911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Flowchart: Decision 17">
            <a:extLst>
              <a:ext uri="{FF2B5EF4-FFF2-40B4-BE49-F238E27FC236}">
                <a16:creationId xmlns:a16="http://schemas.microsoft.com/office/drawing/2014/main" id="{0AD25A22-096C-6ACD-438B-CE05F9859D51}"/>
              </a:ext>
            </a:extLst>
          </p:cNvPr>
          <p:cNvSpPr/>
          <p:nvPr/>
        </p:nvSpPr>
        <p:spPr>
          <a:xfrm flipV="1">
            <a:off x="4056316" y="224911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Flowchart: Decision 19">
            <a:extLst>
              <a:ext uri="{FF2B5EF4-FFF2-40B4-BE49-F238E27FC236}">
                <a16:creationId xmlns:a16="http://schemas.microsoft.com/office/drawing/2014/main" id="{0EB86EFB-4FC8-AE31-910B-8573AE09A5EF}"/>
              </a:ext>
            </a:extLst>
          </p:cNvPr>
          <p:cNvSpPr/>
          <p:nvPr/>
        </p:nvSpPr>
        <p:spPr>
          <a:xfrm flipV="1">
            <a:off x="5361384" y="2239395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Flowchart: Decision 21">
            <a:extLst>
              <a:ext uri="{FF2B5EF4-FFF2-40B4-BE49-F238E27FC236}">
                <a16:creationId xmlns:a16="http://schemas.microsoft.com/office/drawing/2014/main" id="{F9729E28-D42C-3D2F-AF78-3F65E0F6109E}"/>
              </a:ext>
            </a:extLst>
          </p:cNvPr>
          <p:cNvSpPr/>
          <p:nvPr/>
        </p:nvSpPr>
        <p:spPr>
          <a:xfrm flipV="1">
            <a:off x="8387590" y="224911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Flowchart: Decision 23">
            <a:extLst>
              <a:ext uri="{FF2B5EF4-FFF2-40B4-BE49-F238E27FC236}">
                <a16:creationId xmlns:a16="http://schemas.microsoft.com/office/drawing/2014/main" id="{6520F0D0-5362-5CE1-CC0B-133B3A06D08C}"/>
              </a:ext>
            </a:extLst>
          </p:cNvPr>
          <p:cNvSpPr/>
          <p:nvPr/>
        </p:nvSpPr>
        <p:spPr>
          <a:xfrm flipV="1">
            <a:off x="6844137" y="224911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09EF523-B674-C2D8-E232-99C32EF0059D}"/>
              </a:ext>
            </a:extLst>
          </p:cNvPr>
          <p:cNvSpPr txBox="1"/>
          <p:nvPr/>
        </p:nvSpPr>
        <p:spPr>
          <a:xfrm>
            <a:off x="1262498" y="2648124"/>
            <a:ext cx="1639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8/19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Normotensive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82.5 kg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LSS 9.9 to 4.8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CAP 392 to 290</a:t>
            </a:r>
            <a:endParaRPr lang="en-IE" sz="1200" dirty="0">
              <a:latin typeface="Century Gothic" panose="020B0502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2E53B1-4923-5810-7428-A69499AAB8AA}"/>
              </a:ext>
            </a:extLst>
          </p:cNvPr>
          <p:cNvSpPr txBox="1"/>
          <p:nvPr/>
        </p:nvSpPr>
        <p:spPr>
          <a:xfrm>
            <a:off x="2596332" y="1136811"/>
            <a:ext cx="19078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2/20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Symptomatic Low BP –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amlodipine d/c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77.5 kg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B15955-0BCA-32F7-C5CD-F2A28AE9ABBD}"/>
              </a:ext>
            </a:extLst>
          </p:cNvPr>
          <p:cNvSpPr txBox="1"/>
          <p:nvPr/>
        </p:nvSpPr>
        <p:spPr>
          <a:xfrm>
            <a:off x="3893769" y="2646766"/>
            <a:ext cx="1356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7/20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Low mood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75.2 kg (36%↓)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101B36F-B309-D195-C736-013E5AB0C1F7}"/>
              </a:ext>
            </a:extLst>
          </p:cNvPr>
          <p:cNvSpPr txBox="1"/>
          <p:nvPr/>
        </p:nvSpPr>
        <p:spPr>
          <a:xfrm>
            <a:off x="5150063" y="1330461"/>
            <a:ext cx="1356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2/21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134/86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73 kg</a:t>
            </a:r>
            <a:r>
              <a:rPr lang="en-US" sz="1200" dirty="0"/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A061F6D-EC15-A429-64FA-E9CC5D14BB8C}"/>
              </a:ext>
            </a:extLst>
          </p:cNvPr>
          <p:cNvSpPr txBox="1"/>
          <p:nvPr/>
        </p:nvSpPr>
        <p:spPr>
          <a:xfrm>
            <a:off x="7436247" y="1136811"/>
            <a:ext cx="139974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2/22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Mirena in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Oophorectomy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For ovarian cyst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81.4 kg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1DBFDE-8E37-1CC8-284B-AA3800262C88}"/>
              </a:ext>
            </a:extLst>
          </p:cNvPr>
          <p:cNvSpPr txBox="1"/>
          <p:nvPr/>
        </p:nvSpPr>
        <p:spPr>
          <a:xfrm>
            <a:off x="6526945" y="2646444"/>
            <a:ext cx="152157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8/21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Mother DM + now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78 kg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Heavy menses </a:t>
            </a:r>
          </a:p>
          <a:p>
            <a:r>
              <a:rPr lang="en-US" sz="1200" dirty="0" err="1">
                <a:latin typeface="Century Gothic" panose="020B0502020202020204" pitchFamily="34" charset="0"/>
              </a:rPr>
              <a:t>Dysmenn</a:t>
            </a:r>
            <a:endParaRPr lang="en-US" sz="1200" dirty="0">
              <a:latin typeface="Century Gothic" panose="020B0502020202020204" pitchFamily="34" charset="0"/>
            </a:endParaRPr>
          </a:p>
          <a:p>
            <a:r>
              <a:rPr lang="en-US" sz="1200" dirty="0">
                <a:latin typeface="Century Gothic" panose="020B0502020202020204" pitchFamily="34" charset="0"/>
              </a:rPr>
              <a:t>Gynae review </a:t>
            </a:r>
            <a:endParaRPr lang="en-IE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5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5E26F-6BD8-CFD7-B49C-5F2D52FD5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C54A3F-F110-D434-0A4D-F31D37851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3B6C53F-4E21-367B-B3C5-3AC5CBBDF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Gains – and losses </a:t>
            </a:r>
            <a:endParaRPr lang="en-IE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952FA0-7365-7F5A-8BAB-BB86C64A7AC5}"/>
              </a:ext>
            </a:extLst>
          </p:cNvPr>
          <p:cNvCxnSpPr/>
          <p:nvPr/>
        </p:nvCxnSpPr>
        <p:spPr>
          <a:xfrm>
            <a:off x="553616" y="2382416"/>
            <a:ext cx="81854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EB06820-16DC-DD8C-6871-48DE2EDBB012}"/>
              </a:ext>
            </a:extLst>
          </p:cNvPr>
          <p:cNvSpPr txBox="1"/>
          <p:nvPr/>
        </p:nvSpPr>
        <p:spPr>
          <a:xfrm>
            <a:off x="169761" y="933950"/>
            <a:ext cx="16417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7/22</a:t>
            </a:r>
          </a:p>
          <a:p>
            <a:r>
              <a:rPr lang="en-US" sz="1200" dirty="0" err="1">
                <a:latin typeface="Century Gothic" panose="020B0502020202020204" pitchFamily="34" charset="0"/>
              </a:rPr>
              <a:t>Menses</a:t>
            </a:r>
            <a:r>
              <a:rPr lang="en-US" sz="1200" dirty="0">
                <a:latin typeface="Century Gothic" panose="020B0502020202020204" pitchFamily="34" charset="0"/>
              </a:rPr>
              <a:t> less regular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BP 150/93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84.4 kg BMI 31.8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Psychology ceased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Diet less applied</a:t>
            </a:r>
          </a:p>
        </p:txBody>
      </p:sp>
      <p:sp>
        <p:nvSpPr>
          <p:cNvPr id="10" name="Flowchart: Decision 9">
            <a:extLst>
              <a:ext uri="{FF2B5EF4-FFF2-40B4-BE49-F238E27FC236}">
                <a16:creationId xmlns:a16="http://schemas.microsoft.com/office/drawing/2014/main" id="{5044F20B-FE00-9CB0-2344-F5F9EEC7AC4A}"/>
              </a:ext>
            </a:extLst>
          </p:cNvPr>
          <p:cNvSpPr/>
          <p:nvPr/>
        </p:nvSpPr>
        <p:spPr>
          <a:xfrm flipV="1">
            <a:off x="311630" y="224425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Flowchart: Decision 13">
            <a:extLst>
              <a:ext uri="{FF2B5EF4-FFF2-40B4-BE49-F238E27FC236}">
                <a16:creationId xmlns:a16="http://schemas.microsoft.com/office/drawing/2014/main" id="{9DA75B29-8723-02F0-4A81-E751826B85E6}"/>
              </a:ext>
            </a:extLst>
          </p:cNvPr>
          <p:cNvSpPr/>
          <p:nvPr/>
        </p:nvSpPr>
        <p:spPr>
          <a:xfrm flipV="1">
            <a:off x="1567290" y="224425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Flowchart: Decision 15">
            <a:extLst>
              <a:ext uri="{FF2B5EF4-FFF2-40B4-BE49-F238E27FC236}">
                <a16:creationId xmlns:a16="http://schemas.microsoft.com/office/drawing/2014/main" id="{7EB84339-0296-A081-22D1-384DFDE350BA}"/>
              </a:ext>
            </a:extLst>
          </p:cNvPr>
          <p:cNvSpPr/>
          <p:nvPr/>
        </p:nvSpPr>
        <p:spPr>
          <a:xfrm flipV="1">
            <a:off x="2499853" y="224425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Flowchart: Decision 17">
            <a:extLst>
              <a:ext uri="{FF2B5EF4-FFF2-40B4-BE49-F238E27FC236}">
                <a16:creationId xmlns:a16="http://schemas.microsoft.com/office/drawing/2014/main" id="{D43D0CC6-C12D-BEED-71EC-B588F7F16782}"/>
              </a:ext>
            </a:extLst>
          </p:cNvPr>
          <p:cNvSpPr/>
          <p:nvPr/>
        </p:nvSpPr>
        <p:spPr>
          <a:xfrm flipV="1">
            <a:off x="3650412" y="224425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Flowchart: Decision 19">
            <a:extLst>
              <a:ext uri="{FF2B5EF4-FFF2-40B4-BE49-F238E27FC236}">
                <a16:creationId xmlns:a16="http://schemas.microsoft.com/office/drawing/2014/main" id="{574B82AC-F546-F886-51FA-0E691088CCD5}"/>
              </a:ext>
            </a:extLst>
          </p:cNvPr>
          <p:cNvSpPr/>
          <p:nvPr/>
        </p:nvSpPr>
        <p:spPr>
          <a:xfrm flipV="1">
            <a:off x="5754972" y="224425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Flowchart: Decision 21">
            <a:extLst>
              <a:ext uri="{FF2B5EF4-FFF2-40B4-BE49-F238E27FC236}">
                <a16:creationId xmlns:a16="http://schemas.microsoft.com/office/drawing/2014/main" id="{49A6F89D-8FB1-D749-BA7C-F021FE9F8FC6}"/>
              </a:ext>
            </a:extLst>
          </p:cNvPr>
          <p:cNvSpPr/>
          <p:nvPr/>
        </p:nvSpPr>
        <p:spPr>
          <a:xfrm flipV="1">
            <a:off x="8387590" y="224425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4" name="Flowchart: Decision 23">
            <a:extLst>
              <a:ext uri="{FF2B5EF4-FFF2-40B4-BE49-F238E27FC236}">
                <a16:creationId xmlns:a16="http://schemas.microsoft.com/office/drawing/2014/main" id="{9598B85B-7CFE-747C-BA86-1B6384DD899D}"/>
              </a:ext>
            </a:extLst>
          </p:cNvPr>
          <p:cNvSpPr/>
          <p:nvPr/>
        </p:nvSpPr>
        <p:spPr>
          <a:xfrm flipV="1">
            <a:off x="6844137" y="2244254"/>
            <a:ext cx="351453" cy="266604"/>
          </a:xfrm>
          <a:prstGeom prst="flowChartDecisi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AB77D9-D562-9A58-FEAA-5868AC162AAE}"/>
              </a:ext>
            </a:extLst>
          </p:cNvPr>
          <p:cNvSpPr txBox="1"/>
          <p:nvPr/>
        </p:nvSpPr>
        <p:spPr>
          <a:xfrm>
            <a:off x="1298989" y="2670234"/>
            <a:ext cx="159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1/23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Irregular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Normotensive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90 kg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695A73-21CC-06BD-2DDB-F81B2E2343CD}"/>
              </a:ext>
            </a:extLst>
          </p:cNvPr>
          <p:cNvSpPr txBox="1"/>
          <p:nvPr/>
        </p:nvSpPr>
        <p:spPr>
          <a:xfrm>
            <a:off x="2262122" y="1118616"/>
            <a:ext cx="14863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7/23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Semaglutide N/A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Irregular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Exploring Surgery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92.8 kg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7F45AD-2FF8-65AE-8BC1-C5DEC61F19E1}"/>
              </a:ext>
            </a:extLst>
          </p:cNvPr>
          <p:cNvSpPr txBox="1"/>
          <p:nvPr/>
        </p:nvSpPr>
        <p:spPr>
          <a:xfrm>
            <a:off x="3417786" y="2680647"/>
            <a:ext cx="13917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1/24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Irregular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Low mood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95.2kg BMI 35.8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5524A16-7E1F-7188-27CD-0AEA2373B3AF}"/>
              </a:ext>
            </a:extLst>
          </p:cNvPr>
          <p:cNvSpPr txBox="1"/>
          <p:nvPr/>
        </p:nvSpPr>
        <p:spPr>
          <a:xfrm>
            <a:off x="5425879" y="1118616"/>
            <a:ext cx="17267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12/24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3/12 post bariatric </a:t>
            </a:r>
            <a:r>
              <a:rPr lang="en-US" sz="1200" dirty="0" err="1">
                <a:latin typeface="Century Gothic" panose="020B0502020202020204" pitchFamily="34" charset="0"/>
              </a:rPr>
              <a:t>Sx</a:t>
            </a:r>
            <a:endParaRPr lang="en-US" sz="1200" dirty="0">
              <a:latin typeface="Century Gothic" panose="020B0502020202020204" pitchFamily="34" charset="0"/>
            </a:endParaRPr>
          </a:p>
          <a:p>
            <a:r>
              <a:rPr lang="en-US" sz="1200" dirty="0">
                <a:latin typeface="Century Gothic" panose="020B0502020202020204" pitchFamily="34" charset="0"/>
              </a:rPr>
              <a:t>Irregular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120/86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81.4 kg BMI 30.3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4FFD242-14C8-6637-9F03-72C9D9323BF5}"/>
              </a:ext>
            </a:extLst>
          </p:cNvPr>
          <p:cNvSpPr txBox="1"/>
          <p:nvPr/>
        </p:nvSpPr>
        <p:spPr>
          <a:xfrm>
            <a:off x="7576710" y="933949"/>
            <a:ext cx="1253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9/25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Reg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TTC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10/25 + HCG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6/26 Delivered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baby boy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97AD30-BA23-AE01-D8FA-724F0EF12E24}"/>
              </a:ext>
            </a:extLst>
          </p:cNvPr>
          <p:cNvSpPr txBox="1"/>
          <p:nvPr/>
        </p:nvSpPr>
        <p:spPr>
          <a:xfrm>
            <a:off x="6526945" y="2620833"/>
            <a:ext cx="15087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7/25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Irregular menses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Normotensive 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Metformin added</a:t>
            </a:r>
          </a:p>
          <a:p>
            <a:r>
              <a:rPr lang="en-US" sz="1200" dirty="0">
                <a:latin typeface="Century Gothic" panose="020B0502020202020204" pitchFamily="34" charset="0"/>
              </a:rPr>
              <a:t>63.4 kg BMI 23.8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E3CEEB-F681-6C45-0509-6AABAB915780}"/>
              </a:ext>
            </a:extLst>
          </p:cNvPr>
          <p:cNvSpPr/>
          <p:nvPr/>
        </p:nvSpPr>
        <p:spPr>
          <a:xfrm>
            <a:off x="4739577" y="2239395"/>
            <a:ext cx="666966" cy="3323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0EF4EA-15EC-BB2A-E3F1-5FEBC114034D}"/>
              </a:ext>
            </a:extLst>
          </p:cNvPr>
          <p:cNvSpPr txBox="1"/>
          <p:nvPr/>
        </p:nvSpPr>
        <p:spPr>
          <a:xfrm>
            <a:off x="4092732" y="3978970"/>
            <a:ext cx="2101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Single anastomosis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Gastric Bypass 9/24</a:t>
            </a:r>
            <a:endParaRPr lang="en-IE" sz="1600" dirty="0">
              <a:latin typeface="Century Gothic" panose="020B050202020202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21F5DF1-8A1A-826A-1E1D-D1DEE8504A47}"/>
              </a:ext>
            </a:extLst>
          </p:cNvPr>
          <p:cNvCxnSpPr/>
          <p:nvPr/>
        </p:nvCxnSpPr>
        <p:spPr>
          <a:xfrm>
            <a:off x="5073060" y="2699657"/>
            <a:ext cx="0" cy="1175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623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69F5FA-0EBB-0756-4801-2B0997C65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Lifestyle – diet / exercise / stress / sleep / substances / social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Psychological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COC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Metformin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GLP 1A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Antiandrogen therapy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Letrozole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1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/>
              <a:t>Multi- discipline support – gynae / derm / dietetics / psychology /endocrine / fertility unit / hepatology / bariatric surgery</a:t>
            </a:r>
          </a:p>
          <a:p>
            <a:endParaRPr lang="en-US" sz="2300" dirty="0"/>
          </a:p>
          <a:p>
            <a:pPr algn="ctr"/>
            <a:r>
              <a:rPr lang="en-US" sz="2300" b="1" dirty="0">
                <a:solidFill>
                  <a:srgbClr val="FF0000"/>
                </a:solidFill>
              </a:rPr>
              <a:t>Discuss Patient Priorities </a:t>
            </a:r>
          </a:p>
          <a:p>
            <a:pPr algn="ctr"/>
            <a:r>
              <a:rPr lang="en-US" sz="2600" b="1" dirty="0"/>
              <a:t>SHARED DECISION MAKING  </a:t>
            </a:r>
          </a:p>
          <a:p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384000-5633-EE9C-E9A0-FEEF25158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DA1C0B-0C0B-92A0-08AD-B5427C837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32584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3441D26-7D5E-DB26-B3FC-3229CCEB75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6045"/>
          <a:stretch>
            <a:fillRect/>
          </a:stretch>
        </p:blipFill>
        <p:spPr>
          <a:xfrm>
            <a:off x="919028" y="332519"/>
            <a:ext cx="7305944" cy="4109594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EDAF4D0D-726A-E4CC-71BB-C2469C2F5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87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 txBox="1"/>
          <p:nvPr/>
        </p:nvSpPr>
        <p:spPr>
          <a:xfrm>
            <a:off x="1421218" y="1750828"/>
            <a:ext cx="6301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11930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ial Beacon Hospital PP Template 2020 v5 (003)" id="{4CA53687-D64C-4586-BA5B-56A39ED3C2A0}" vid="{4A07C3CD-B43D-4BE0-AABF-01DE6C813E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</TotalTime>
  <Words>1218</Words>
  <Application>Microsoft Office PowerPoint</Application>
  <PresentationFormat>On-screen Show (16:9)</PresentationFormat>
  <Paragraphs>257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Broadway</vt:lpstr>
      <vt:lpstr>Browallia New</vt:lpstr>
      <vt:lpstr>Calibri</vt:lpstr>
      <vt:lpstr>Calibri Light</vt:lpstr>
      <vt:lpstr>Century Gothic</vt:lpstr>
      <vt:lpstr>Microsoft Sans Serif</vt:lpstr>
      <vt:lpstr>Tahoma</vt:lpstr>
      <vt:lpstr>Verdana</vt:lpstr>
      <vt:lpstr>Office Theme</vt:lpstr>
      <vt:lpstr>PMOS Panel Discussion </vt:lpstr>
      <vt:lpstr>PowerPoint Presentation</vt:lpstr>
      <vt:lpstr>PowerPoint Presentation</vt:lpstr>
      <vt:lpstr>Case Report</vt:lpstr>
      <vt:lpstr>Case Report </vt:lpstr>
      <vt:lpstr>Rotterdam Criteria  for Adults &gt; 20 - 2 of 3 or more</vt:lpstr>
      <vt:lpstr>Further Evaluation </vt:lpstr>
      <vt:lpstr>Rotterdam Criteria  For Adults &gt; 20 - 2 of 3 or more</vt:lpstr>
      <vt:lpstr>Diagnosis and Management </vt:lpstr>
      <vt:lpstr>PowerPoint Presentation</vt:lpstr>
      <vt:lpstr>Health Gains – and losses </vt:lpstr>
      <vt:lpstr>Health Gains – and losses </vt:lpstr>
      <vt:lpstr>Management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Ben Murphy</dc:creator>
  <cp:lastModifiedBy>Sara Eagar</cp:lastModifiedBy>
  <cp:revision>34</cp:revision>
  <cp:lastPrinted>2020-01-20T12:16:27Z</cp:lastPrinted>
  <dcterms:created xsi:type="dcterms:W3CDTF">2020-11-06T09:16:24Z</dcterms:created>
  <dcterms:modified xsi:type="dcterms:W3CDTF">2026-09-17T17:30:18Z</dcterms:modified>
</cp:coreProperties>
</file>