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45" r:id="rId2"/>
    <p:sldId id="341" r:id="rId3"/>
    <p:sldId id="377" r:id="rId4"/>
    <p:sldId id="379" r:id="rId5"/>
    <p:sldId id="380" r:id="rId6"/>
    <p:sldId id="381" r:id="rId7"/>
    <p:sldId id="382" r:id="rId8"/>
    <p:sldId id="383" r:id="rId9"/>
    <p:sldId id="384" r:id="rId10"/>
    <p:sldId id="385" r:id="rId11"/>
    <p:sldId id="359" r:id="rId12"/>
    <p:sldId id="386" r:id="rId13"/>
    <p:sldId id="387" r:id="rId14"/>
    <p:sldId id="376" r:id="rId15"/>
    <p:sldId id="388" r:id="rId16"/>
    <p:sldId id="389" r:id="rId17"/>
    <p:sldId id="390" r:id="rId18"/>
    <p:sldId id="391" r:id="rId19"/>
    <p:sldId id="378" r:id="rId20"/>
    <p:sldId id="309" r:id="rId21"/>
  </p:sldIdLst>
  <p:sldSz cx="9144000" cy="5143500" type="screen16x9"/>
  <p:notesSz cx="9928225" cy="14357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3BE"/>
    <a:srgbClr val="DDE7F3"/>
    <a:srgbClr val="4F93CD"/>
    <a:srgbClr val="3D6E40"/>
    <a:srgbClr val="006199"/>
    <a:srgbClr val="D5DDE5"/>
    <a:srgbClr val="1B73BE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51"/>
    <p:restoredTop sz="74681" autoAdjust="0"/>
  </p:normalViewPr>
  <p:slideViewPr>
    <p:cSldViewPr snapToGrid="0" snapToObjects="1">
      <p:cViewPr>
        <p:scale>
          <a:sx n="136" d="100"/>
          <a:sy n="136" d="100"/>
        </p:scale>
        <p:origin x="414" y="27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79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F1FFD573-63AC-5B41-8408-C4EEFB13A2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88859A18-8B6F-6247-ACFC-012F51E4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25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EBD7CF49-64BB-DB4D-8FC0-A1F7B91260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69450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6819742"/>
            <a:ext cx="7942580" cy="6460807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778088C6-DB3F-4F41-9CC6-6728ACB46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0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2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74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A084A-E68D-EF90-D6ED-A26AA856D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DDF691-F3D0-2DA7-15D6-FB2B49E4E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23E877-C388-07ED-904C-BE2FEDB1D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3F63C-287F-3E3D-9209-D6CF2024B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26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30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91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3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37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68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5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76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24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dirty="0"/>
              <a:t>In the TOGETHER-</a:t>
            </a:r>
            <a:r>
              <a:rPr lang="en-IE" sz="1200" dirty="0" err="1"/>
              <a:t>PsO</a:t>
            </a:r>
            <a:r>
              <a:rPr lang="en-IE" sz="1200" dirty="0"/>
              <a:t> trial, combining </a:t>
            </a:r>
            <a:r>
              <a:rPr lang="en-IE" sz="1200" dirty="0" err="1"/>
              <a:t>ixekizumab</a:t>
            </a:r>
            <a:r>
              <a:rPr lang="en-IE" sz="1200" dirty="0"/>
              <a:t> with </a:t>
            </a:r>
            <a:r>
              <a:rPr lang="en-IE" sz="1200" dirty="0" err="1"/>
              <a:t>tirzepatide</a:t>
            </a:r>
            <a:r>
              <a:rPr lang="en-IE" sz="1200" dirty="0"/>
              <a:t> produced significantly better outcomes than </a:t>
            </a:r>
            <a:r>
              <a:rPr lang="en-IE" sz="1200" dirty="0" err="1"/>
              <a:t>ixekizumab</a:t>
            </a:r>
            <a:r>
              <a:rPr lang="en-IE" sz="1200" dirty="0"/>
              <a:t> alone. More patients achieved complete skin clearance — PASI 100 in 40.6% versus 29.0% with </a:t>
            </a:r>
            <a:r>
              <a:rPr lang="en-IE" sz="1200" dirty="0" err="1"/>
              <a:t>ixekizumab</a:t>
            </a:r>
            <a:r>
              <a:rPr lang="en-IE" sz="1200" dirty="0"/>
              <a:t> alone. </a:t>
            </a:r>
          </a:p>
          <a:p>
            <a:endParaRPr lang="en-IE" sz="1200" dirty="0"/>
          </a:p>
          <a:p>
            <a:r>
              <a:rPr lang="en-IE" sz="1200" dirty="0"/>
              <a:t>The combination also produced significant reductions in </a:t>
            </a:r>
            <a:r>
              <a:rPr lang="en-IE" sz="1200" dirty="0" err="1"/>
              <a:t>cardometablic</a:t>
            </a:r>
            <a:r>
              <a:rPr lang="en-IE" sz="1200" dirty="0"/>
              <a:t> parameters such as reduction in, systolic and diastolic blood pressure, HbA1c, total cholesterol, and triglycerides. LDL and HDL cholesterol did not differ significantly between the two groups.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004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6F66C-A9E7-D86A-DECD-DE212D24E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9726E8-5735-2092-FD42-9E912436F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C8FEB6-497D-3DC2-CF1C-2B5E71877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23C9F-A96E-2BB2-70CB-971E91BAB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77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84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56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10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19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4122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122" y="1498177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 txBox="1">
            <a:spLocks/>
          </p:cNvSpPr>
          <p:nvPr userDrawn="1"/>
        </p:nvSpPr>
        <p:spPr>
          <a:xfrm>
            <a:off x="229609" y="4530326"/>
            <a:ext cx="5950474" cy="236937"/>
          </a:xfrm>
          <a:prstGeom prst="rect">
            <a:avLst/>
          </a:prstGeom>
        </p:spPr>
        <p:txBody>
          <a:bodyPr vert="horz" lIns="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sz="750" b="0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5997" y="4786722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06824-2FC3-49D1-9221-EE77AA0E40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2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03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2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8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9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51386"/>
            <a:ext cx="8229600" cy="3394472"/>
          </a:xfrm>
        </p:spPr>
        <p:txBody>
          <a:bodyPr lIns="0"/>
          <a:lstStyle>
            <a:lvl1pPr>
              <a:buClr>
                <a:srgbClr val="1C73BE"/>
              </a:buCl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07086AC-0EB4-9941-863D-F6DCC4876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80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10619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10619" y="1489418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61170-1BF9-4C1F-BEC1-1DDDF562C9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5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291496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07D4120-44BF-F545-A546-4410EF17F2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03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D60AB8-75A7-9E4F-A6B3-20A5B96DF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14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824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th Glob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71598-A944-D349-9AD3-5A38A2289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98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36E9D2-757D-044F-BC43-04135529A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39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E5E0F-DE03-904C-8868-E03A569D77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43011" y="4679694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28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 flipH="1">
            <a:off x="8415146" y="499974"/>
            <a:ext cx="2" cy="4643526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B833F-5119-2F47-B275-C73750608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129"/>
          <a:stretch/>
        </p:blipFill>
        <p:spPr>
          <a:xfrm rot="5400000">
            <a:off x="-350119" y="4001063"/>
            <a:ext cx="1491916" cy="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79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Blu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chemeClr val="bg1"/>
              </a:buCl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8407976" y="499974"/>
            <a:ext cx="1" cy="4643526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34EF4-EEF6-7740-ADEC-1D3E60C7AA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5400000">
            <a:off x="-357542" y="4060032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0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66" y="4767263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3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0" r:id="rId6"/>
    <p:sldLayoutId id="2147483651" r:id="rId7"/>
    <p:sldLayoutId id="2147483652" r:id="rId8"/>
    <p:sldLayoutId id="2147483654" r:id="rId9"/>
    <p:sldLayoutId id="2147483662" r:id="rId10"/>
    <p:sldLayoutId id="2147483655" r:id="rId11"/>
    <p:sldLayoutId id="2147483657" r:id="rId12"/>
    <p:sldLayoutId id="2147483658" r:id="rId13"/>
    <p:sldLayoutId id="2147483663" r:id="rId14"/>
    <p:sldLayoutId id="2147483664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4330-D423-EC49-B886-739E02456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122" y="1121018"/>
            <a:ext cx="7610609" cy="867133"/>
          </a:xfrm>
        </p:spPr>
        <p:txBody>
          <a:bodyPr>
            <a:normAutofit/>
          </a:bodyPr>
          <a:lstStyle/>
          <a:p>
            <a:r>
              <a:rPr lang="en-US" dirty="0"/>
              <a:t>Diagnosis to Decision: Common Dermatology Presentations in General Practice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A88E2-CB69-6748-A059-180354470B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122" y="1988151"/>
            <a:ext cx="6149186" cy="966655"/>
          </a:xfrm>
        </p:spPr>
        <p:txBody>
          <a:bodyPr/>
          <a:lstStyle/>
          <a:p>
            <a:r>
              <a:rPr lang="en-US" dirty="0"/>
              <a:t>Dr Gregg Murray, Consultant Dermatologist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3D60E3-3725-4CDA-8126-B922A3D0741B}"/>
              </a:ext>
            </a:extLst>
          </p:cNvPr>
          <p:cNvCxnSpPr>
            <a:cxnSpLocks/>
          </p:cNvCxnSpPr>
          <p:nvPr/>
        </p:nvCxnSpPr>
        <p:spPr>
          <a:xfrm>
            <a:off x="854122" y="1879905"/>
            <a:ext cx="8289878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64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72696"/>
            <a:ext cx="8229600" cy="638319"/>
          </a:xfrm>
        </p:spPr>
        <p:txBody>
          <a:bodyPr>
            <a:normAutofit/>
          </a:bodyPr>
          <a:lstStyle/>
          <a:p>
            <a:r>
              <a:rPr lang="en-IE" dirty="0"/>
              <a:t>Two Common Inflammatory Conditions – Beyond the Skin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415DCF-7781-4584-87CC-EA7B0879C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152" y="1276113"/>
            <a:ext cx="2445795" cy="2287733"/>
          </a:xfrm>
          <a:prstGeom prst="rect">
            <a:avLst/>
          </a:prstGeom>
          <a:ln w="19050">
            <a:solidFill>
              <a:srgbClr val="006199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836BFE-99BC-4D8B-BB18-EE8542CB6657}"/>
              </a:ext>
            </a:extLst>
          </p:cNvPr>
          <p:cNvSpPr txBox="1"/>
          <p:nvPr/>
        </p:nvSpPr>
        <p:spPr>
          <a:xfrm>
            <a:off x="2058096" y="3591579"/>
            <a:ext cx="966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6199"/>
                </a:solidFill>
                <a:latin typeface="Century Gothic" panose="020B0502020202020204" pitchFamily="34" charset="0"/>
              </a:rPr>
              <a:t>Psoriasis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A3506C-E2F7-470D-A95F-EFC543331C2A}"/>
              </a:ext>
            </a:extLst>
          </p:cNvPr>
          <p:cNvSpPr txBox="1"/>
          <p:nvPr/>
        </p:nvSpPr>
        <p:spPr>
          <a:xfrm>
            <a:off x="5544549" y="3606967"/>
            <a:ext cx="187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6199"/>
                </a:solidFill>
                <a:latin typeface="Century Gothic" panose="020B0502020202020204" pitchFamily="34" charset="0"/>
              </a:rPr>
              <a:t>Hidradenitis Suppurativa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0BB7ADB-1C2A-48D5-9866-CEA21A691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290679" y="1261250"/>
            <a:ext cx="2383674" cy="2302596"/>
          </a:xfrm>
          <a:prstGeom prst="rect">
            <a:avLst/>
          </a:prstGeom>
          <a:ln w="19050">
            <a:solidFill>
              <a:srgbClr val="006199"/>
            </a:solidFill>
          </a:ln>
        </p:spPr>
      </p:pic>
    </p:spTree>
    <p:extLst>
      <p:ext uri="{BB962C8B-B14F-4D97-AF65-F5344CB8AC3E}">
        <p14:creationId xmlns:p14="http://schemas.microsoft.com/office/powerpoint/2010/main" val="246082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7B97D-FF05-FDC1-3275-989EA07A3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25AD8B-CD44-57B6-8787-5EC8A775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EDC3A0-FD23-B1C4-C4BF-ED59B18F7BF4}"/>
              </a:ext>
            </a:extLst>
          </p:cNvPr>
          <p:cNvSpPr txBox="1"/>
          <p:nvPr/>
        </p:nvSpPr>
        <p:spPr>
          <a:xfrm>
            <a:off x="5752518" y="2227111"/>
            <a:ext cx="2138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PSORIASIS</a:t>
            </a:r>
          </a:p>
        </p:txBody>
      </p:sp>
    </p:spTree>
    <p:extLst>
      <p:ext uri="{BB962C8B-B14F-4D97-AF65-F5344CB8AC3E}">
        <p14:creationId xmlns:p14="http://schemas.microsoft.com/office/powerpoint/2010/main" val="2376073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4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8916544-7249-4F75-A4CD-0DD90189D8EA}"/>
              </a:ext>
            </a:extLst>
          </p:cNvPr>
          <p:cNvSpPr txBox="1">
            <a:spLocks/>
          </p:cNvSpPr>
          <p:nvPr/>
        </p:nvSpPr>
        <p:spPr>
          <a:xfrm>
            <a:off x="509443" y="17755"/>
            <a:ext cx="8229600" cy="638319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Psoriasis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0C33D845-A804-407E-AAF0-92BD1F1C6773}"/>
              </a:ext>
            </a:extLst>
          </p:cNvPr>
          <p:cNvSpPr txBox="1">
            <a:spLocks/>
          </p:cNvSpPr>
          <p:nvPr/>
        </p:nvSpPr>
        <p:spPr>
          <a:xfrm>
            <a:off x="520570" y="948601"/>
            <a:ext cx="3335967" cy="246445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Tx/>
              <a:buNone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Chronic inflammatory dermatoses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2-3% of global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5.526 million – Population of Ireland</a:t>
            </a:r>
            <a:r>
              <a:rPr lang="en-US" sz="1800" baseline="30000" dirty="0"/>
              <a:t>1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110,000-166,000 people living with psoriasis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875B062-EA6A-4A8C-B039-F63D0C51C4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>
            <a:off x="3992873" y="756788"/>
            <a:ext cx="2017659" cy="3070654"/>
          </a:xfrm>
          <a:prstGeom prst="rect">
            <a:avLst/>
          </a:prstGeom>
          <a:ln w="19050">
            <a:solidFill>
              <a:srgbClr val="006199"/>
            </a:solidFill>
          </a:ln>
        </p:spPr>
      </p:pic>
      <p:pic>
        <p:nvPicPr>
          <p:cNvPr id="16" name="Content Placeholder 5">
            <a:extLst>
              <a:ext uri="{FF2B5EF4-FFF2-40B4-BE49-F238E27FC236}">
                <a16:creationId xmlns:a16="http://schemas.microsoft.com/office/drawing/2014/main" id="{D8B4528C-9332-4DAD-8F81-D0CD3DA89C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alphaModFix amt="73000"/>
          </a:blip>
          <a:stretch>
            <a:fillRect/>
          </a:stretch>
        </p:blipFill>
        <p:spPr>
          <a:xfrm>
            <a:off x="6252512" y="948601"/>
            <a:ext cx="2739750" cy="27397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E91DAD8-4815-4713-BA52-F6A9B1B670A8}"/>
              </a:ext>
            </a:extLst>
          </p:cNvPr>
          <p:cNvSpPr txBox="1"/>
          <p:nvPr/>
        </p:nvSpPr>
        <p:spPr>
          <a:xfrm>
            <a:off x="3899266" y="3928157"/>
            <a:ext cx="223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entury Gothic" panose="020B0502020202020204" pitchFamily="34" charset="0"/>
              </a:rPr>
              <a:t>Moderate - Severe Disease: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PASI &gt; 10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BSA &gt; 10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DLQI &gt; 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DB2D1E-820D-4450-ADC0-A31097DD2C76}"/>
              </a:ext>
            </a:extLst>
          </p:cNvPr>
          <p:cNvSpPr txBox="1"/>
          <p:nvPr/>
        </p:nvSpPr>
        <p:spPr>
          <a:xfrm>
            <a:off x="592007" y="4213868"/>
            <a:ext cx="5075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Century Gothic" panose="020B0502020202020204" pitchFamily="34" charset="0"/>
              </a:rPr>
              <a:t>References</a:t>
            </a:r>
          </a:p>
          <a:p>
            <a:pPr marL="228600" indent="-228600">
              <a:buAutoNum type="arabicPeriod"/>
            </a:pPr>
            <a:r>
              <a:rPr lang="en-US" sz="600" dirty="0">
                <a:latin typeface="Century Gothic" panose="020B0502020202020204" pitchFamily="34" charset="0"/>
              </a:rPr>
              <a:t>CSO</a:t>
            </a:r>
          </a:p>
          <a:p>
            <a:pPr marL="228600" indent="-228600">
              <a:buAutoNum type="arabicPeriod"/>
            </a:pPr>
            <a:endParaRPr lang="en-US" sz="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95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72696"/>
            <a:ext cx="8229600" cy="638319"/>
          </a:xfrm>
        </p:spPr>
        <p:txBody>
          <a:bodyPr>
            <a:normAutofit/>
          </a:bodyPr>
          <a:lstStyle/>
          <a:p>
            <a:r>
              <a:rPr lang="en-US" dirty="0"/>
              <a:t>Psoriasis – High-impact site disease 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D7EC2BC0-E3A7-4210-8000-23728169A72D}"/>
              </a:ext>
            </a:extLst>
          </p:cNvPr>
          <p:cNvSpPr txBox="1">
            <a:spLocks/>
          </p:cNvSpPr>
          <p:nvPr/>
        </p:nvSpPr>
        <p:spPr>
          <a:xfrm>
            <a:off x="417131" y="265585"/>
            <a:ext cx="8229600" cy="130105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600" dirty="0">
                <a:solidFill>
                  <a:schemeClr val="tx1"/>
                </a:solidFill>
              </a:rPr>
              <a:t> - High-impact sites are common but challenging to treat</a:t>
            </a:r>
          </a:p>
          <a:p>
            <a:r>
              <a:rPr lang="en-US" sz="1600" dirty="0">
                <a:solidFill>
                  <a:schemeClr val="tx1"/>
                </a:solidFill>
              </a:rPr>
              <a:t> - Prevalence</a:t>
            </a:r>
            <a:r>
              <a:rPr lang="en-US" sz="1600" baseline="30000" dirty="0">
                <a:solidFill>
                  <a:schemeClr val="tx1"/>
                </a:solidFill>
              </a:rPr>
              <a:t>1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429F15-066A-4352-A782-B70EF8697C16}"/>
              </a:ext>
            </a:extLst>
          </p:cNvPr>
          <p:cNvSpPr txBox="1"/>
          <p:nvPr/>
        </p:nvSpPr>
        <p:spPr>
          <a:xfrm>
            <a:off x="509443" y="4150705"/>
            <a:ext cx="5075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Century Gothic" panose="020B0502020202020204" pitchFamily="34" charset="0"/>
              </a:rPr>
              <a:t>References:</a:t>
            </a:r>
          </a:p>
          <a:p>
            <a:r>
              <a:rPr lang="en-GB" sz="600" dirty="0">
                <a:solidFill>
                  <a:srgbClr val="000000"/>
                </a:solidFill>
                <a:latin typeface="Century Gothic" panose="020B0502020202020204" pitchFamily="34" charset="0"/>
              </a:rPr>
              <a:t>1 Aldredge LM and Higham RC. </a:t>
            </a:r>
            <a:r>
              <a:rPr lang="en-GB" sz="6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J Dermatol Nurses Assoc </a:t>
            </a:r>
            <a:r>
              <a:rPr lang="en-GB" sz="600" dirty="0">
                <a:solidFill>
                  <a:srgbClr val="000000"/>
                </a:solidFill>
                <a:latin typeface="Century Gothic" panose="020B0502020202020204" pitchFamily="34" charset="0"/>
              </a:rPr>
              <a:t>2018;10:189–197;</a:t>
            </a:r>
          </a:p>
          <a:p>
            <a:r>
              <a:rPr lang="en-GB" sz="600" dirty="0">
                <a:solidFill>
                  <a:srgbClr val="000000"/>
                </a:solidFill>
                <a:latin typeface="Century Gothic" panose="020B0502020202020204" pitchFamily="34" charset="0"/>
              </a:rPr>
              <a:t>2. Merola JF, et al. </a:t>
            </a:r>
            <a:r>
              <a:rPr lang="en-GB" sz="6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Dermatol Ther </a:t>
            </a:r>
            <a:r>
              <a:rPr lang="en-GB" sz="600" dirty="0">
                <a:solidFill>
                  <a:srgbClr val="000000"/>
                </a:solidFill>
                <a:latin typeface="Century Gothic" panose="020B0502020202020204" pitchFamily="34" charset="0"/>
              </a:rPr>
              <a:t>2018;31:e12589; </a:t>
            </a:r>
          </a:p>
          <a:p>
            <a:r>
              <a:rPr lang="en-GB" sz="600" dirty="0">
                <a:solidFill>
                  <a:srgbClr val="000000"/>
                </a:solidFill>
                <a:latin typeface="Century Gothic" panose="020B0502020202020204" pitchFamily="34" charset="0"/>
              </a:rPr>
              <a:t>3. Warren RB, et al. </a:t>
            </a:r>
            <a:r>
              <a:rPr lang="en-GB" sz="600" i="1" dirty="0">
                <a:solidFill>
                  <a:srgbClr val="000000"/>
                </a:solidFill>
                <a:latin typeface="Century Gothic" panose="020B0502020202020204" pitchFamily="34" charset="0"/>
              </a:rPr>
              <a:t>Br J Dermatol </a:t>
            </a:r>
            <a:r>
              <a:rPr lang="en-GB" sz="600" dirty="0">
                <a:solidFill>
                  <a:srgbClr val="000000"/>
                </a:solidFill>
                <a:latin typeface="Century Gothic" panose="020B0502020202020204" pitchFamily="34" charset="0"/>
              </a:rPr>
              <a:t>2011;164:S1–14; </a:t>
            </a:r>
            <a:endParaRPr lang="en-US" sz="600" dirty="0">
              <a:latin typeface="Century Gothic" panose="020B0502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0D9E1A-A143-40F2-8EF5-D07476903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407" y="1706270"/>
            <a:ext cx="1351109" cy="247999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351A220-8C46-45D0-AD94-570D97BE1875}"/>
              </a:ext>
            </a:extLst>
          </p:cNvPr>
          <p:cNvGrpSpPr/>
          <p:nvPr/>
        </p:nvGrpSpPr>
        <p:grpSpPr>
          <a:xfrm>
            <a:off x="741883" y="3083326"/>
            <a:ext cx="1228708" cy="938538"/>
            <a:chOff x="2854214" y="3717690"/>
            <a:chExt cx="1471920" cy="1209060"/>
          </a:xfrm>
        </p:grpSpPr>
        <p:sp>
          <p:nvSpPr>
            <p:cNvPr id="15" name="Ellipse 45">
              <a:extLst>
                <a:ext uri="{FF2B5EF4-FFF2-40B4-BE49-F238E27FC236}">
                  <a16:creationId xmlns:a16="http://schemas.microsoft.com/office/drawing/2014/main" id="{A6EA3B3F-BB06-46A4-9270-CA81F85653F2}"/>
                </a:ext>
              </a:extLst>
            </p:cNvPr>
            <p:cNvSpPr/>
            <p:nvPr/>
          </p:nvSpPr>
          <p:spPr>
            <a:xfrm>
              <a:off x="2854550" y="3717690"/>
              <a:ext cx="568181" cy="568181"/>
            </a:xfrm>
            <a:prstGeom prst="ellipse">
              <a:avLst/>
            </a:prstGeom>
            <a:solidFill>
              <a:schemeClr val="bg1"/>
            </a:solidFill>
            <a:ln w="22225" cap="flat" cmpd="sng" algn="ctr">
              <a:solidFill>
                <a:srgbClr val="00619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16" name="Ellipse 47">
              <a:extLst>
                <a:ext uri="{FF2B5EF4-FFF2-40B4-BE49-F238E27FC236}">
                  <a16:creationId xmlns:a16="http://schemas.microsoft.com/office/drawing/2014/main" id="{53610DF4-05D9-4CE0-BD34-88DB05F669CD}"/>
                </a:ext>
              </a:extLst>
            </p:cNvPr>
            <p:cNvSpPr/>
            <p:nvPr/>
          </p:nvSpPr>
          <p:spPr>
            <a:xfrm>
              <a:off x="2854214" y="4358569"/>
              <a:ext cx="568181" cy="568181"/>
            </a:xfrm>
            <a:prstGeom prst="ellipse">
              <a:avLst/>
            </a:prstGeom>
            <a:solidFill>
              <a:schemeClr val="bg1"/>
            </a:solidFill>
            <a:ln w="22225" cap="flat" cmpd="sng" algn="ctr">
              <a:solidFill>
                <a:srgbClr val="00619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17" name="Group 14">
              <a:extLst>
                <a:ext uri="{FF2B5EF4-FFF2-40B4-BE49-F238E27FC236}">
                  <a16:creationId xmlns:a16="http://schemas.microsoft.com/office/drawing/2014/main" id="{4B2B51C4-B8BF-4F3D-83AC-E3D80B8343E3}"/>
                </a:ext>
              </a:extLst>
            </p:cNvPr>
            <p:cNvGrpSpPr/>
            <p:nvPr/>
          </p:nvGrpSpPr>
          <p:grpSpPr>
            <a:xfrm>
              <a:off x="2966226" y="3810705"/>
              <a:ext cx="357278" cy="381195"/>
              <a:chOff x="7621956" y="1133071"/>
              <a:chExt cx="295272" cy="346540"/>
            </a:xfrm>
          </p:grpSpPr>
          <p:sp>
            <p:nvSpPr>
              <p:cNvPr id="24" name="Freeform: Shape 305">
                <a:extLst>
                  <a:ext uri="{FF2B5EF4-FFF2-40B4-BE49-F238E27FC236}">
                    <a16:creationId xmlns:a16="http://schemas.microsoft.com/office/drawing/2014/main" id="{C850CF56-E57B-461D-802B-78F7CA4CB3BB}"/>
                  </a:ext>
                </a:extLst>
              </p:cNvPr>
              <p:cNvSpPr/>
              <p:nvPr/>
            </p:nvSpPr>
            <p:spPr>
              <a:xfrm>
                <a:off x="7762491" y="1379125"/>
                <a:ext cx="14229" cy="100486"/>
              </a:xfrm>
              <a:custGeom>
                <a:avLst/>
                <a:gdLst>
                  <a:gd name="connsiteX0" fmla="*/ 15538 w 25897"/>
                  <a:gd name="connsiteY0" fmla="*/ 80592 h 80591"/>
                  <a:gd name="connsiteX1" fmla="*/ 10359 w 25897"/>
                  <a:gd name="connsiteY1" fmla="*/ 80592 h 80591"/>
                  <a:gd name="connsiteX2" fmla="*/ 0 w 25897"/>
                  <a:gd name="connsiteY2" fmla="*/ 70233 h 80591"/>
                  <a:gd name="connsiteX3" fmla="*/ 0 w 25897"/>
                  <a:gd name="connsiteY3" fmla="*/ 0 h 80591"/>
                  <a:gd name="connsiteX4" fmla="*/ 25897 w 25897"/>
                  <a:gd name="connsiteY4" fmla="*/ 0 h 80591"/>
                  <a:gd name="connsiteX5" fmla="*/ 25897 w 25897"/>
                  <a:gd name="connsiteY5" fmla="*/ 70233 h 80591"/>
                  <a:gd name="connsiteX6" fmla="*/ 15538 w 25897"/>
                  <a:gd name="connsiteY6" fmla="*/ 80592 h 80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897" h="80591">
                    <a:moveTo>
                      <a:pt x="15538" y="80592"/>
                    </a:moveTo>
                    <a:lnTo>
                      <a:pt x="10359" y="80592"/>
                    </a:lnTo>
                    <a:cubicBezTo>
                      <a:pt x="4636" y="80592"/>
                      <a:pt x="0" y="75956"/>
                      <a:pt x="0" y="70233"/>
                    </a:cubicBezTo>
                    <a:lnTo>
                      <a:pt x="0" y="0"/>
                    </a:lnTo>
                    <a:lnTo>
                      <a:pt x="25897" y="0"/>
                    </a:lnTo>
                    <a:lnTo>
                      <a:pt x="25897" y="70233"/>
                    </a:lnTo>
                    <a:cubicBezTo>
                      <a:pt x="25897" y="75956"/>
                      <a:pt x="21262" y="80592"/>
                      <a:pt x="15538" y="80592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25" name="Graphic 41">
                <a:extLst>
                  <a:ext uri="{FF2B5EF4-FFF2-40B4-BE49-F238E27FC236}">
                    <a16:creationId xmlns:a16="http://schemas.microsoft.com/office/drawing/2014/main" id="{5A93A868-1044-43DC-A062-965E93F0359B}"/>
                  </a:ext>
                </a:extLst>
              </p:cNvPr>
              <p:cNvGrpSpPr/>
              <p:nvPr/>
            </p:nvGrpSpPr>
            <p:grpSpPr>
              <a:xfrm>
                <a:off x="7621956" y="1133071"/>
                <a:ext cx="295272" cy="295711"/>
                <a:chOff x="7660250" y="1229149"/>
                <a:chExt cx="537378" cy="538179"/>
              </a:xfrm>
              <a:gradFill>
                <a:gsLst>
                  <a:gs pos="0">
                    <a:srgbClr val="00417B"/>
                  </a:gs>
                  <a:gs pos="100000">
                    <a:srgbClr val="1D71B8"/>
                  </a:gs>
                </a:gsLst>
                <a:lin ang="5400000" scaled="1"/>
              </a:gradFill>
            </p:grpSpPr>
            <p:sp>
              <p:nvSpPr>
                <p:cNvPr id="35" name="Freeform: Shape 317">
                  <a:extLst>
                    <a:ext uri="{FF2B5EF4-FFF2-40B4-BE49-F238E27FC236}">
                      <a16:creationId xmlns:a16="http://schemas.microsoft.com/office/drawing/2014/main" id="{D9AA3911-0A81-4C9A-915B-1AE107CA47C4}"/>
                    </a:ext>
                  </a:extLst>
                </p:cNvPr>
                <p:cNvSpPr/>
                <p:nvPr/>
              </p:nvSpPr>
              <p:spPr>
                <a:xfrm>
                  <a:off x="8067069" y="1229149"/>
                  <a:ext cx="130559" cy="538179"/>
                </a:xfrm>
                <a:custGeom>
                  <a:avLst/>
                  <a:gdLst>
                    <a:gd name="connsiteX0" fmla="*/ 111443 w 130560"/>
                    <a:gd name="connsiteY0" fmla="*/ 538147 h 538179"/>
                    <a:gd name="connsiteX1" fmla="*/ 106276 w 130560"/>
                    <a:gd name="connsiteY1" fmla="*/ 537745 h 538179"/>
                    <a:gd name="connsiteX2" fmla="*/ 96785 w 130560"/>
                    <a:gd name="connsiteY2" fmla="*/ 526610 h 538179"/>
                    <a:gd name="connsiteX3" fmla="*/ 98391 w 130560"/>
                    <a:gd name="connsiteY3" fmla="*/ 507718 h 538179"/>
                    <a:gd name="connsiteX4" fmla="*/ 90777 w 130560"/>
                    <a:gd name="connsiteY4" fmla="*/ 288214 h 538179"/>
                    <a:gd name="connsiteX5" fmla="*/ 46454 w 130560"/>
                    <a:gd name="connsiteY5" fmla="*/ 194001 h 538179"/>
                    <a:gd name="connsiteX6" fmla="*/ 1005 w 130560"/>
                    <a:gd name="connsiteY6" fmla="*/ 90568 h 538179"/>
                    <a:gd name="connsiteX7" fmla="*/ 5679 w 130560"/>
                    <a:gd name="connsiteY7" fmla="*/ 8642 h 538179"/>
                    <a:gd name="connsiteX8" fmla="*/ 17553 w 130560"/>
                    <a:gd name="connsiteY8" fmla="*/ 148 h 538179"/>
                    <a:gd name="connsiteX9" fmla="*/ 22655 w 130560"/>
                    <a:gd name="connsiteY9" fmla="*/ 1016 h 538179"/>
                    <a:gd name="connsiteX10" fmla="*/ 31201 w 130560"/>
                    <a:gd name="connsiteY10" fmla="*/ 12980 h 538179"/>
                    <a:gd name="connsiteX11" fmla="*/ 26733 w 130560"/>
                    <a:gd name="connsiteY11" fmla="*/ 87719 h 538179"/>
                    <a:gd name="connsiteX12" fmla="*/ 69399 w 130560"/>
                    <a:gd name="connsiteY12" fmla="*/ 182023 h 538179"/>
                    <a:gd name="connsiteX13" fmla="*/ 115483 w 130560"/>
                    <a:gd name="connsiteY13" fmla="*/ 280510 h 538179"/>
                    <a:gd name="connsiteX14" fmla="*/ 124171 w 130560"/>
                    <a:gd name="connsiteY14" fmla="*/ 509919 h 538179"/>
                    <a:gd name="connsiteX15" fmla="*/ 122591 w 130560"/>
                    <a:gd name="connsiteY15" fmla="*/ 528617 h 538179"/>
                    <a:gd name="connsiteX16" fmla="*/ 111443 w 130560"/>
                    <a:gd name="connsiteY16" fmla="*/ 538147 h 538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0560" h="538179">
                      <a:moveTo>
                        <a:pt x="111443" y="538147"/>
                      </a:moveTo>
                      <a:lnTo>
                        <a:pt x="106276" y="537745"/>
                      </a:lnTo>
                      <a:cubicBezTo>
                        <a:pt x="100579" y="537305"/>
                        <a:pt x="96306" y="532320"/>
                        <a:pt x="96785" y="526610"/>
                      </a:cubicBezTo>
                      <a:cubicBezTo>
                        <a:pt x="97290" y="520459"/>
                        <a:pt x="97834" y="514205"/>
                        <a:pt x="98391" y="507718"/>
                      </a:cubicBezTo>
                      <a:cubicBezTo>
                        <a:pt x="104541" y="436047"/>
                        <a:pt x="111507" y="354821"/>
                        <a:pt x="90777" y="288214"/>
                      </a:cubicBezTo>
                      <a:cubicBezTo>
                        <a:pt x="83720" y="265489"/>
                        <a:pt x="64776" y="229143"/>
                        <a:pt x="46454" y="194001"/>
                      </a:cubicBezTo>
                      <a:cubicBezTo>
                        <a:pt x="23289" y="149561"/>
                        <a:pt x="3283" y="111169"/>
                        <a:pt x="1005" y="90568"/>
                      </a:cubicBezTo>
                      <a:cubicBezTo>
                        <a:pt x="-1248" y="70213"/>
                        <a:pt x="279" y="43344"/>
                        <a:pt x="5679" y="8642"/>
                      </a:cubicBezTo>
                      <a:cubicBezTo>
                        <a:pt x="6559" y="2984"/>
                        <a:pt x="11920" y="-810"/>
                        <a:pt x="17553" y="148"/>
                      </a:cubicBezTo>
                      <a:lnTo>
                        <a:pt x="22655" y="1016"/>
                      </a:lnTo>
                      <a:cubicBezTo>
                        <a:pt x="28300" y="1974"/>
                        <a:pt x="32081" y="7321"/>
                        <a:pt x="31201" y="12980"/>
                      </a:cubicBezTo>
                      <a:cubicBezTo>
                        <a:pt x="26202" y="45183"/>
                        <a:pt x="24739" y="69695"/>
                        <a:pt x="26733" y="87719"/>
                      </a:cubicBezTo>
                      <a:cubicBezTo>
                        <a:pt x="28468" y="103503"/>
                        <a:pt x="50222" y="145223"/>
                        <a:pt x="69399" y="182023"/>
                      </a:cubicBezTo>
                      <a:cubicBezTo>
                        <a:pt x="88252" y="218188"/>
                        <a:pt x="107740" y="255571"/>
                        <a:pt x="115483" y="280510"/>
                      </a:cubicBezTo>
                      <a:cubicBezTo>
                        <a:pt x="137728" y="351947"/>
                        <a:pt x="130529" y="435879"/>
                        <a:pt x="124171" y="509919"/>
                      </a:cubicBezTo>
                      <a:cubicBezTo>
                        <a:pt x="123614" y="516341"/>
                        <a:pt x="123084" y="522544"/>
                        <a:pt x="122591" y="528617"/>
                      </a:cubicBezTo>
                      <a:cubicBezTo>
                        <a:pt x="122138" y="534340"/>
                        <a:pt x="117153" y="538600"/>
                        <a:pt x="111443" y="53814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8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6" name="Freeform: Shape 318">
                  <a:extLst>
                    <a:ext uri="{FF2B5EF4-FFF2-40B4-BE49-F238E27FC236}">
                      <a16:creationId xmlns:a16="http://schemas.microsoft.com/office/drawing/2014/main" id="{9B37B28F-982B-427B-BB0C-06D6CC501DBF}"/>
                    </a:ext>
                  </a:extLst>
                </p:cNvPr>
                <p:cNvSpPr/>
                <p:nvPr/>
              </p:nvSpPr>
              <p:spPr>
                <a:xfrm>
                  <a:off x="7660250" y="1229162"/>
                  <a:ext cx="130562" cy="538166"/>
                </a:xfrm>
                <a:custGeom>
                  <a:avLst/>
                  <a:gdLst>
                    <a:gd name="connsiteX0" fmla="*/ 7971 w 130562"/>
                    <a:gd name="connsiteY0" fmla="*/ 528616 h 538166"/>
                    <a:gd name="connsiteX1" fmla="*/ 6378 w 130562"/>
                    <a:gd name="connsiteY1" fmla="*/ 509789 h 538166"/>
                    <a:gd name="connsiteX2" fmla="*/ 15080 w 130562"/>
                    <a:gd name="connsiteY2" fmla="*/ 280496 h 538166"/>
                    <a:gd name="connsiteX3" fmla="*/ 61099 w 130562"/>
                    <a:gd name="connsiteY3" fmla="*/ 182152 h 538166"/>
                    <a:gd name="connsiteX4" fmla="*/ 103816 w 130562"/>
                    <a:gd name="connsiteY4" fmla="*/ 87719 h 538166"/>
                    <a:gd name="connsiteX5" fmla="*/ 99362 w 130562"/>
                    <a:gd name="connsiteY5" fmla="*/ 12967 h 538166"/>
                    <a:gd name="connsiteX6" fmla="*/ 107921 w 130562"/>
                    <a:gd name="connsiteY6" fmla="*/ 1015 h 538166"/>
                    <a:gd name="connsiteX7" fmla="*/ 113022 w 130562"/>
                    <a:gd name="connsiteY7" fmla="*/ 148 h 538166"/>
                    <a:gd name="connsiteX8" fmla="*/ 124896 w 130562"/>
                    <a:gd name="connsiteY8" fmla="*/ 8642 h 538166"/>
                    <a:gd name="connsiteX9" fmla="*/ 129558 w 130562"/>
                    <a:gd name="connsiteY9" fmla="*/ 90567 h 538166"/>
                    <a:gd name="connsiteX10" fmla="*/ 84057 w 130562"/>
                    <a:gd name="connsiteY10" fmla="*/ 194130 h 538166"/>
                    <a:gd name="connsiteX11" fmla="*/ 39798 w 130562"/>
                    <a:gd name="connsiteY11" fmla="*/ 288201 h 538166"/>
                    <a:gd name="connsiteX12" fmla="*/ 32185 w 130562"/>
                    <a:gd name="connsiteY12" fmla="*/ 507575 h 538166"/>
                    <a:gd name="connsiteX13" fmla="*/ 33790 w 130562"/>
                    <a:gd name="connsiteY13" fmla="*/ 526596 h 538166"/>
                    <a:gd name="connsiteX14" fmla="*/ 24299 w 130562"/>
                    <a:gd name="connsiteY14" fmla="*/ 537732 h 538166"/>
                    <a:gd name="connsiteX15" fmla="*/ 19132 w 130562"/>
                    <a:gd name="connsiteY15" fmla="*/ 538133 h 538166"/>
                    <a:gd name="connsiteX16" fmla="*/ 7971 w 130562"/>
                    <a:gd name="connsiteY16" fmla="*/ 528616 h 53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0562" h="538166">
                      <a:moveTo>
                        <a:pt x="7971" y="528616"/>
                      </a:moveTo>
                      <a:cubicBezTo>
                        <a:pt x="7466" y="522504"/>
                        <a:pt x="6935" y="516263"/>
                        <a:pt x="6378" y="509789"/>
                      </a:cubicBezTo>
                      <a:cubicBezTo>
                        <a:pt x="33" y="435788"/>
                        <a:pt x="-7166" y="351907"/>
                        <a:pt x="15080" y="280496"/>
                      </a:cubicBezTo>
                      <a:cubicBezTo>
                        <a:pt x="22836" y="255596"/>
                        <a:pt x="42284" y="218266"/>
                        <a:pt x="61099" y="182152"/>
                      </a:cubicBezTo>
                      <a:cubicBezTo>
                        <a:pt x="80301" y="145288"/>
                        <a:pt x="102081" y="103516"/>
                        <a:pt x="103816" y="87719"/>
                      </a:cubicBezTo>
                      <a:cubicBezTo>
                        <a:pt x="105810" y="69707"/>
                        <a:pt x="104347" y="45183"/>
                        <a:pt x="99362" y="12967"/>
                      </a:cubicBezTo>
                      <a:cubicBezTo>
                        <a:pt x="98481" y="7308"/>
                        <a:pt x="102275" y="1973"/>
                        <a:pt x="107921" y="1015"/>
                      </a:cubicBezTo>
                      <a:lnTo>
                        <a:pt x="113022" y="148"/>
                      </a:lnTo>
                      <a:cubicBezTo>
                        <a:pt x="118668" y="-811"/>
                        <a:pt x="124016" y="2996"/>
                        <a:pt x="124896" y="8642"/>
                      </a:cubicBezTo>
                      <a:cubicBezTo>
                        <a:pt x="130283" y="43357"/>
                        <a:pt x="131811" y="70238"/>
                        <a:pt x="129558" y="90567"/>
                      </a:cubicBezTo>
                      <a:cubicBezTo>
                        <a:pt x="127292" y="111181"/>
                        <a:pt x="107260" y="149626"/>
                        <a:pt x="84057" y="194130"/>
                      </a:cubicBezTo>
                      <a:cubicBezTo>
                        <a:pt x="65773" y="229220"/>
                        <a:pt x="46855" y="265515"/>
                        <a:pt x="39798" y="288201"/>
                      </a:cubicBezTo>
                      <a:cubicBezTo>
                        <a:pt x="19081" y="354756"/>
                        <a:pt x="26034" y="435944"/>
                        <a:pt x="32185" y="507575"/>
                      </a:cubicBezTo>
                      <a:cubicBezTo>
                        <a:pt x="32741" y="514101"/>
                        <a:pt x="33285" y="520407"/>
                        <a:pt x="33790" y="526596"/>
                      </a:cubicBezTo>
                      <a:cubicBezTo>
                        <a:pt x="34256" y="532294"/>
                        <a:pt x="29996" y="537279"/>
                        <a:pt x="24299" y="537732"/>
                      </a:cubicBezTo>
                      <a:lnTo>
                        <a:pt x="19132" y="538133"/>
                      </a:lnTo>
                      <a:cubicBezTo>
                        <a:pt x="13422" y="538587"/>
                        <a:pt x="8437" y="534326"/>
                        <a:pt x="7971" y="5286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8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endParaRPr>
                </a:p>
              </p:txBody>
            </p:sp>
          </p:grpSp>
          <p:sp>
            <p:nvSpPr>
              <p:cNvPr id="26" name="Freeform: Shape 307">
                <a:extLst>
                  <a:ext uri="{FF2B5EF4-FFF2-40B4-BE49-F238E27FC236}">
                    <a16:creationId xmlns:a16="http://schemas.microsoft.com/office/drawing/2014/main" id="{9201BC53-EDEF-4DEB-A1BB-26749AB976CF}"/>
                  </a:ext>
                </a:extLst>
              </p:cNvPr>
              <p:cNvSpPr/>
              <p:nvPr/>
            </p:nvSpPr>
            <p:spPr>
              <a:xfrm rot="18900000">
                <a:off x="7761894" y="1208655"/>
                <a:ext cx="14243" cy="14243"/>
              </a:xfrm>
              <a:custGeom>
                <a:avLst/>
                <a:gdLst>
                  <a:gd name="connsiteX0" fmla="*/ 25923 w 25922"/>
                  <a:gd name="connsiteY0" fmla="*/ 12961 h 25922"/>
                  <a:gd name="connsiteX1" fmla="*/ 12961 w 25922"/>
                  <a:gd name="connsiteY1" fmla="*/ 25923 h 25922"/>
                  <a:gd name="connsiteX2" fmla="*/ 0 w 25922"/>
                  <a:gd name="connsiteY2" fmla="*/ 12961 h 25922"/>
                  <a:gd name="connsiteX3" fmla="*/ 12961 w 25922"/>
                  <a:gd name="connsiteY3" fmla="*/ 0 h 25922"/>
                  <a:gd name="connsiteX4" fmla="*/ 25923 w 25922"/>
                  <a:gd name="connsiteY4" fmla="*/ 12961 h 25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922" h="25922">
                    <a:moveTo>
                      <a:pt x="25923" y="12961"/>
                    </a:moveTo>
                    <a:cubicBezTo>
                      <a:pt x="25923" y="20120"/>
                      <a:pt x="20120" y="25923"/>
                      <a:pt x="12961" y="25923"/>
                    </a:cubicBezTo>
                    <a:cubicBezTo>
                      <a:pt x="5803" y="25923"/>
                      <a:pt x="0" y="20120"/>
                      <a:pt x="0" y="12961"/>
                    </a:cubicBezTo>
                    <a:cubicBezTo>
                      <a:pt x="0" y="5803"/>
                      <a:pt x="5803" y="0"/>
                      <a:pt x="12961" y="0"/>
                    </a:cubicBezTo>
                    <a:cubicBezTo>
                      <a:pt x="20120" y="0"/>
                      <a:pt x="25923" y="5803"/>
                      <a:pt x="25923" y="129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grpSp>
            <p:nvGrpSpPr>
              <p:cNvPr id="27" name="Graphic 53">
                <a:extLst>
                  <a:ext uri="{FF2B5EF4-FFF2-40B4-BE49-F238E27FC236}">
                    <a16:creationId xmlns:a16="http://schemas.microsoft.com/office/drawing/2014/main" id="{BD0C73D0-A571-4FB9-B24D-E65F41F388D6}"/>
                  </a:ext>
                </a:extLst>
              </p:cNvPr>
              <p:cNvGrpSpPr/>
              <p:nvPr/>
            </p:nvGrpSpPr>
            <p:grpSpPr>
              <a:xfrm>
                <a:off x="7729563" y="1325247"/>
                <a:ext cx="66717" cy="68777"/>
                <a:chOff x="7451681" y="2980141"/>
                <a:chExt cx="167591" cy="172776"/>
              </a:xfrm>
              <a:solidFill>
                <a:srgbClr val="CC5E5E"/>
              </a:solidFill>
            </p:grpSpPr>
            <p:sp>
              <p:nvSpPr>
                <p:cNvPr id="28" name="Freeform: Shape 310">
                  <a:extLst>
                    <a:ext uri="{FF2B5EF4-FFF2-40B4-BE49-F238E27FC236}">
                      <a16:creationId xmlns:a16="http://schemas.microsoft.com/office/drawing/2014/main" id="{4BEDAE8E-513D-4885-9B71-5B843C23021E}"/>
                    </a:ext>
                  </a:extLst>
                </p:cNvPr>
                <p:cNvSpPr/>
                <p:nvPr/>
              </p:nvSpPr>
              <p:spPr>
                <a:xfrm>
                  <a:off x="7508022" y="3069909"/>
                  <a:ext cx="37811" cy="37822"/>
                </a:xfrm>
                <a:custGeom>
                  <a:avLst/>
                  <a:gdLst>
                    <a:gd name="connsiteX0" fmla="*/ 5531 w 37811"/>
                    <a:gd name="connsiteY0" fmla="*/ 5542 h 37822"/>
                    <a:gd name="connsiteX1" fmla="*/ 5531 w 37811"/>
                    <a:gd name="connsiteY1" fmla="*/ 32292 h 37822"/>
                    <a:gd name="connsiteX2" fmla="*/ 32281 w 37811"/>
                    <a:gd name="connsiteY2" fmla="*/ 32292 h 37822"/>
                    <a:gd name="connsiteX3" fmla="*/ 32281 w 37811"/>
                    <a:gd name="connsiteY3" fmla="*/ 5542 h 37822"/>
                    <a:gd name="connsiteX4" fmla="*/ 5531 w 37811"/>
                    <a:gd name="connsiteY4" fmla="*/ 5542 h 37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811" h="37822">
                      <a:moveTo>
                        <a:pt x="5531" y="5542"/>
                      </a:moveTo>
                      <a:cubicBezTo>
                        <a:pt x="-1844" y="12916"/>
                        <a:pt x="-1844" y="24917"/>
                        <a:pt x="5531" y="32292"/>
                      </a:cubicBezTo>
                      <a:cubicBezTo>
                        <a:pt x="12905" y="39666"/>
                        <a:pt x="24906" y="39666"/>
                        <a:pt x="32281" y="32292"/>
                      </a:cubicBezTo>
                      <a:cubicBezTo>
                        <a:pt x="39655" y="24917"/>
                        <a:pt x="39655" y="12945"/>
                        <a:pt x="32281" y="5542"/>
                      </a:cubicBezTo>
                      <a:cubicBezTo>
                        <a:pt x="24877" y="-1833"/>
                        <a:pt x="12905" y="-1862"/>
                        <a:pt x="5531" y="554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9" name="Freeform: Shape 311">
                  <a:extLst>
                    <a:ext uri="{FF2B5EF4-FFF2-40B4-BE49-F238E27FC236}">
                      <a16:creationId xmlns:a16="http://schemas.microsoft.com/office/drawing/2014/main" id="{1657BA90-0D94-4FA3-9ADA-B0CD562E27A9}"/>
                    </a:ext>
                  </a:extLst>
                </p:cNvPr>
                <p:cNvSpPr/>
                <p:nvPr/>
              </p:nvSpPr>
              <p:spPr>
                <a:xfrm>
                  <a:off x="7529313" y="2980141"/>
                  <a:ext cx="26713" cy="26724"/>
                </a:xfrm>
                <a:custGeom>
                  <a:avLst/>
                  <a:gdLst>
                    <a:gd name="connsiteX0" fmla="*/ 3904 w 26713"/>
                    <a:gd name="connsiteY0" fmla="*/ 3926 h 26724"/>
                    <a:gd name="connsiteX1" fmla="*/ 3904 w 26713"/>
                    <a:gd name="connsiteY1" fmla="*/ 22810 h 26724"/>
                    <a:gd name="connsiteX2" fmla="*/ 22788 w 26713"/>
                    <a:gd name="connsiteY2" fmla="*/ 22810 h 26724"/>
                    <a:gd name="connsiteX3" fmla="*/ 22788 w 26713"/>
                    <a:gd name="connsiteY3" fmla="*/ 3926 h 26724"/>
                    <a:gd name="connsiteX4" fmla="*/ 3904 w 26713"/>
                    <a:gd name="connsiteY4" fmla="*/ 3926 h 26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713" h="26724">
                      <a:moveTo>
                        <a:pt x="3904" y="3926"/>
                      </a:moveTo>
                      <a:cubicBezTo>
                        <a:pt x="-1301" y="9131"/>
                        <a:pt x="-1301" y="17604"/>
                        <a:pt x="3904" y="22810"/>
                      </a:cubicBezTo>
                      <a:cubicBezTo>
                        <a:pt x="9109" y="28044"/>
                        <a:pt x="17583" y="28015"/>
                        <a:pt x="22788" y="22810"/>
                      </a:cubicBezTo>
                      <a:cubicBezTo>
                        <a:pt x="28022" y="17575"/>
                        <a:pt x="28022" y="9131"/>
                        <a:pt x="22788" y="3926"/>
                      </a:cubicBezTo>
                      <a:cubicBezTo>
                        <a:pt x="17583" y="-1309"/>
                        <a:pt x="9138" y="-1309"/>
                        <a:pt x="3904" y="392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0" name="Freeform: Shape 312">
                  <a:extLst>
                    <a:ext uri="{FF2B5EF4-FFF2-40B4-BE49-F238E27FC236}">
                      <a16:creationId xmlns:a16="http://schemas.microsoft.com/office/drawing/2014/main" id="{3B9BE3B2-5040-463D-92E8-1997187557CA}"/>
                    </a:ext>
                  </a:extLst>
                </p:cNvPr>
                <p:cNvSpPr/>
                <p:nvPr/>
              </p:nvSpPr>
              <p:spPr>
                <a:xfrm>
                  <a:off x="7556262" y="3007101"/>
                  <a:ext cx="63010" cy="63021"/>
                </a:xfrm>
                <a:custGeom>
                  <a:avLst/>
                  <a:gdLst>
                    <a:gd name="connsiteX0" fmla="*/ 9229 w 63010"/>
                    <a:gd name="connsiteY0" fmla="*/ 9240 h 63021"/>
                    <a:gd name="connsiteX1" fmla="*/ 9229 w 63010"/>
                    <a:gd name="connsiteY1" fmla="*/ 53804 h 63021"/>
                    <a:gd name="connsiteX2" fmla="*/ 53793 w 63010"/>
                    <a:gd name="connsiteY2" fmla="*/ 53804 h 63021"/>
                    <a:gd name="connsiteX3" fmla="*/ 53793 w 63010"/>
                    <a:gd name="connsiteY3" fmla="*/ 9240 h 63021"/>
                    <a:gd name="connsiteX4" fmla="*/ 9229 w 63010"/>
                    <a:gd name="connsiteY4" fmla="*/ 9240 h 63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010" h="63021">
                      <a:moveTo>
                        <a:pt x="9229" y="9240"/>
                      </a:moveTo>
                      <a:cubicBezTo>
                        <a:pt x="-3062" y="21530"/>
                        <a:pt x="-3091" y="41484"/>
                        <a:pt x="9229" y="53804"/>
                      </a:cubicBezTo>
                      <a:cubicBezTo>
                        <a:pt x="21519" y="66094"/>
                        <a:pt x="41473" y="66094"/>
                        <a:pt x="53793" y="53804"/>
                      </a:cubicBezTo>
                      <a:cubicBezTo>
                        <a:pt x="66083" y="41513"/>
                        <a:pt x="66083" y="21530"/>
                        <a:pt x="53793" y="9240"/>
                      </a:cubicBezTo>
                      <a:cubicBezTo>
                        <a:pt x="41473" y="-3080"/>
                        <a:pt x="21548" y="-3080"/>
                        <a:pt x="9229" y="924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1" name="Freeform: Shape 313">
                  <a:extLst>
                    <a:ext uri="{FF2B5EF4-FFF2-40B4-BE49-F238E27FC236}">
                      <a16:creationId xmlns:a16="http://schemas.microsoft.com/office/drawing/2014/main" id="{78033FFC-76C5-4966-A304-FCB067C0BF45}"/>
                    </a:ext>
                  </a:extLst>
                </p:cNvPr>
                <p:cNvSpPr/>
                <p:nvPr/>
              </p:nvSpPr>
              <p:spPr>
                <a:xfrm>
                  <a:off x="7486260" y="3021409"/>
                  <a:ext cx="22686" cy="22686"/>
                </a:xfrm>
                <a:custGeom>
                  <a:avLst/>
                  <a:gdLst>
                    <a:gd name="connsiteX0" fmla="*/ 3318 w 22686"/>
                    <a:gd name="connsiteY0" fmla="*/ 3318 h 22686"/>
                    <a:gd name="connsiteX1" fmla="*/ 3318 w 22686"/>
                    <a:gd name="connsiteY1" fmla="*/ 19368 h 22686"/>
                    <a:gd name="connsiteX2" fmla="*/ 19368 w 22686"/>
                    <a:gd name="connsiteY2" fmla="*/ 19368 h 22686"/>
                    <a:gd name="connsiteX3" fmla="*/ 19368 w 22686"/>
                    <a:gd name="connsiteY3" fmla="*/ 3318 h 22686"/>
                    <a:gd name="connsiteX4" fmla="*/ 3318 w 22686"/>
                    <a:gd name="connsiteY4" fmla="*/ 3318 h 22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686" h="22686">
                      <a:moveTo>
                        <a:pt x="3318" y="3318"/>
                      </a:moveTo>
                      <a:cubicBezTo>
                        <a:pt x="-1106" y="7743"/>
                        <a:pt x="-1106" y="14944"/>
                        <a:pt x="3318" y="19368"/>
                      </a:cubicBezTo>
                      <a:cubicBezTo>
                        <a:pt x="7743" y="23793"/>
                        <a:pt x="14944" y="23793"/>
                        <a:pt x="19368" y="19368"/>
                      </a:cubicBezTo>
                      <a:cubicBezTo>
                        <a:pt x="23793" y="14944"/>
                        <a:pt x="23793" y="7743"/>
                        <a:pt x="19368" y="3318"/>
                      </a:cubicBezTo>
                      <a:cubicBezTo>
                        <a:pt x="14915" y="-1106"/>
                        <a:pt x="7743" y="-1106"/>
                        <a:pt x="3318" y="331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2" name="Freeform: Shape 314">
                  <a:extLst>
                    <a:ext uri="{FF2B5EF4-FFF2-40B4-BE49-F238E27FC236}">
                      <a16:creationId xmlns:a16="http://schemas.microsoft.com/office/drawing/2014/main" id="{60718915-24BE-4605-9BA2-B0D786405918}"/>
                    </a:ext>
                  </a:extLst>
                </p:cNvPr>
                <p:cNvSpPr/>
                <p:nvPr/>
              </p:nvSpPr>
              <p:spPr>
                <a:xfrm>
                  <a:off x="7499303" y="3130231"/>
                  <a:ext cx="22686" cy="22686"/>
                </a:xfrm>
                <a:custGeom>
                  <a:avLst/>
                  <a:gdLst>
                    <a:gd name="connsiteX0" fmla="*/ 3318 w 22686"/>
                    <a:gd name="connsiteY0" fmla="*/ 3318 h 22686"/>
                    <a:gd name="connsiteX1" fmla="*/ 3318 w 22686"/>
                    <a:gd name="connsiteY1" fmla="*/ 19369 h 22686"/>
                    <a:gd name="connsiteX2" fmla="*/ 19368 w 22686"/>
                    <a:gd name="connsiteY2" fmla="*/ 19369 h 22686"/>
                    <a:gd name="connsiteX3" fmla="*/ 19368 w 22686"/>
                    <a:gd name="connsiteY3" fmla="*/ 3318 h 22686"/>
                    <a:gd name="connsiteX4" fmla="*/ 3318 w 22686"/>
                    <a:gd name="connsiteY4" fmla="*/ 3318 h 22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686" h="22686">
                      <a:moveTo>
                        <a:pt x="3318" y="3318"/>
                      </a:moveTo>
                      <a:cubicBezTo>
                        <a:pt x="-1106" y="7743"/>
                        <a:pt x="-1106" y="14944"/>
                        <a:pt x="3318" y="19369"/>
                      </a:cubicBezTo>
                      <a:cubicBezTo>
                        <a:pt x="7743" y="23793"/>
                        <a:pt x="14944" y="23793"/>
                        <a:pt x="19368" y="19369"/>
                      </a:cubicBezTo>
                      <a:cubicBezTo>
                        <a:pt x="23793" y="14944"/>
                        <a:pt x="23793" y="7743"/>
                        <a:pt x="19368" y="3318"/>
                      </a:cubicBezTo>
                      <a:cubicBezTo>
                        <a:pt x="14915" y="-1106"/>
                        <a:pt x="7743" y="-1106"/>
                        <a:pt x="3318" y="331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3" name="Freeform: Shape 315">
                  <a:extLst>
                    <a:ext uri="{FF2B5EF4-FFF2-40B4-BE49-F238E27FC236}">
                      <a16:creationId xmlns:a16="http://schemas.microsoft.com/office/drawing/2014/main" id="{37EBF239-A7D4-4165-8C41-A36CA884C11E}"/>
                    </a:ext>
                  </a:extLst>
                </p:cNvPr>
                <p:cNvSpPr/>
                <p:nvPr/>
              </p:nvSpPr>
              <p:spPr>
                <a:xfrm>
                  <a:off x="7564638" y="3099811"/>
                  <a:ext cx="41180" cy="41155"/>
                </a:xfrm>
                <a:custGeom>
                  <a:avLst/>
                  <a:gdLst>
                    <a:gd name="connsiteX0" fmla="*/ 6030 w 41180"/>
                    <a:gd name="connsiteY0" fmla="*/ 6033 h 41155"/>
                    <a:gd name="connsiteX1" fmla="*/ 6030 w 41180"/>
                    <a:gd name="connsiteY1" fmla="*/ 35126 h 41155"/>
                    <a:gd name="connsiteX2" fmla="*/ 35151 w 41180"/>
                    <a:gd name="connsiteY2" fmla="*/ 35126 h 41155"/>
                    <a:gd name="connsiteX3" fmla="*/ 35151 w 41180"/>
                    <a:gd name="connsiteY3" fmla="*/ 6004 h 41155"/>
                    <a:gd name="connsiteX4" fmla="*/ 6030 w 41180"/>
                    <a:gd name="connsiteY4" fmla="*/ 6033 h 41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180" h="41155">
                      <a:moveTo>
                        <a:pt x="6030" y="6033"/>
                      </a:moveTo>
                      <a:cubicBezTo>
                        <a:pt x="-2010" y="14073"/>
                        <a:pt x="-2010" y="27086"/>
                        <a:pt x="6030" y="35126"/>
                      </a:cubicBezTo>
                      <a:cubicBezTo>
                        <a:pt x="14069" y="43165"/>
                        <a:pt x="27112" y="43165"/>
                        <a:pt x="35151" y="35126"/>
                      </a:cubicBezTo>
                      <a:cubicBezTo>
                        <a:pt x="43190" y="27086"/>
                        <a:pt x="43190" y="14044"/>
                        <a:pt x="35151" y="6004"/>
                      </a:cubicBezTo>
                      <a:cubicBezTo>
                        <a:pt x="27112" y="-2006"/>
                        <a:pt x="14098" y="-2006"/>
                        <a:pt x="6030" y="60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Freeform: Shape 316">
                  <a:extLst>
                    <a:ext uri="{FF2B5EF4-FFF2-40B4-BE49-F238E27FC236}">
                      <a16:creationId xmlns:a16="http://schemas.microsoft.com/office/drawing/2014/main" id="{1CF19469-CC3C-4A90-9A9C-39A18D9E1EE2}"/>
                    </a:ext>
                  </a:extLst>
                </p:cNvPr>
                <p:cNvSpPr/>
                <p:nvPr/>
              </p:nvSpPr>
              <p:spPr>
                <a:xfrm>
                  <a:off x="7451681" y="3053548"/>
                  <a:ext cx="41180" cy="41177"/>
                </a:xfrm>
                <a:custGeom>
                  <a:avLst/>
                  <a:gdLst>
                    <a:gd name="connsiteX0" fmla="*/ 6030 w 41180"/>
                    <a:gd name="connsiteY0" fmla="*/ 6026 h 41177"/>
                    <a:gd name="connsiteX1" fmla="*/ 6030 w 41180"/>
                    <a:gd name="connsiteY1" fmla="*/ 35147 h 41177"/>
                    <a:gd name="connsiteX2" fmla="*/ 35151 w 41180"/>
                    <a:gd name="connsiteY2" fmla="*/ 35147 h 41177"/>
                    <a:gd name="connsiteX3" fmla="*/ 35151 w 41180"/>
                    <a:gd name="connsiteY3" fmla="*/ 6055 h 41177"/>
                    <a:gd name="connsiteX4" fmla="*/ 6030 w 41180"/>
                    <a:gd name="connsiteY4" fmla="*/ 6026 h 41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180" h="41177">
                      <a:moveTo>
                        <a:pt x="6030" y="6026"/>
                      </a:moveTo>
                      <a:cubicBezTo>
                        <a:pt x="-2010" y="14065"/>
                        <a:pt x="-2010" y="27079"/>
                        <a:pt x="6030" y="35147"/>
                      </a:cubicBezTo>
                      <a:cubicBezTo>
                        <a:pt x="14069" y="43187"/>
                        <a:pt x="27083" y="43187"/>
                        <a:pt x="35151" y="35147"/>
                      </a:cubicBezTo>
                      <a:cubicBezTo>
                        <a:pt x="43190" y="27108"/>
                        <a:pt x="43190" y="14094"/>
                        <a:pt x="35151" y="6055"/>
                      </a:cubicBezTo>
                      <a:cubicBezTo>
                        <a:pt x="27112" y="-2013"/>
                        <a:pt x="14069" y="-2013"/>
                        <a:pt x="6030" y="602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18" name="Group 270">
              <a:extLst>
                <a:ext uri="{FF2B5EF4-FFF2-40B4-BE49-F238E27FC236}">
                  <a16:creationId xmlns:a16="http://schemas.microsoft.com/office/drawing/2014/main" id="{4A52A300-AEF1-4725-8083-DCD2B2BBF46A}"/>
                </a:ext>
              </a:extLst>
            </p:cNvPr>
            <p:cNvGrpSpPr/>
            <p:nvPr/>
          </p:nvGrpSpPr>
          <p:grpSpPr>
            <a:xfrm>
              <a:off x="3004009" y="4449832"/>
              <a:ext cx="257113" cy="349481"/>
              <a:chOff x="4395355" y="1750361"/>
              <a:chExt cx="292599" cy="397715"/>
            </a:xfrm>
            <a:gradFill>
              <a:gsLst>
                <a:gs pos="0">
                  <a:srgbClr val="1D71B8"/>
                </a:gs>
                <a:gs pos="100000">
                  <a:srgbClr val="00417B"/>
                </a:gs>
              </a:gsLst>
              <a:lin ang="18900000" scaled="1"/>
            </a:gradFill>
          </p:grpSpPr>
          <p:sp>
            <p:nvSpPr>
              <p:cNvPr id="21" name="Freeform: Shape 273">
                <a:extLst>
                  <a:ext uri="{FF2B5EF4-FFF2-40B4-BE49-F238E27FC236}">
                    <a16:creationId xmlns:a16="http://schemas.microsoft.com/office/drawing/2014/main" id="{2EEAF29A-4861-4F55-A1CD-AAF070BDF708}"/>
                  </a:ext>
                </a:extLst>
              </p:cNvPr>
              <p:cNvSpPr/>
              <p:nvPr/>
            </p:nvSpPr>
            <p:spPr>
              <a:xfrm>
                <a:off x="4395355" y="1750361"/>
                <a:ext cx="292599" cy="397715"/>
              </a:xfrm>
              <a:custGeom>
                <a:avLst/>
                <a:gdLst>
                  <a:gd name="connsiteX0" fmla="*/ 147454 w 292599"/>
                  <a:gd name="connsiteY0" fmla="*/ -365 h 397715"/>
                  <a:gd name="connsiteX1" fmla="*/ 1166 w 292599"/>
                  <a:gd name="connsiteY1" fmla="*/ 145947 h 397715"/>
                  <a:gd name="connsiteX2" fmla="*/ 1166 w 292599"/>
                  <a:gd name="connsiteY2" fmla="*/ 389140 h 397715"/>
                  <a:gd name="connsiteX3" fmla="*/ 9352 w 292599"/>
                  <a:gd name="connsiteY3" fmla="*/ 397350 h 397715"/>
                  <a:gd name="connsiteX4" fmla="*/ 17562 w 292599"/>
                  <a:gd name="connsiteY4" fmla="*/ 389140 h 397715"/>
                  <a:gd name="connsiteX5" fmla="*/ 17562 w 292599"/>
                  <a:gd name="connsiteY5" fmla="*/ 145947 h 397715"/>
                  <a:gd name="connsiteX6" fmla="*/ 147454 w 292599"/>
                  <a:gd name="connsiteY6" fmla="*/ 16031 h 397715"/>
                  <a:gd name="connsiteX7" fmla="*/ 277370 w 292599"/>
                  <a:gd name="connsiteY7" fmla="*/ 145947 h 397715"/>
                  <a:gd name="connsiteX8" fmla="*/ 277370 w 292599"/>
                  <a:gd name="connsiteY8" fmla="*/ 389140 h 397715"/>
                  <a:gd name="connsiteX9" fmla="*/ 285556 w 292599"/>
                  <a:gd name="connsiteY9" fmla="*/ 397350 h 397715"/>
                  <a:gd name="connsiteX10" fmla="*/ 293765 w 292599"/>
                  <a:gd name="connsiteY10" fmla="*/ 389140 h 397715"/>
                  <a:gd name="connsiteX11" fmla="*/ 293765 w 292599"/>
                  <a:gd name="connsiteY11" fmla="*/ 145947 h 397715"/>
                  <a:gd name="connsiteX12" fmla="*/ 147454 w 292599"/>
                  <a:gd name="connsiteY12" fmla="*/ -365 h 397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2599" h="397715">
                    <a:moveTo>
                      <a:pt x="147454" y="-365"/>
                    </a:moveTo>
                    <a:cubicBezTo>
                      <a:pt x="66699" y="-269"/>
                      <a:pt x="1240" y="65185"/>
                      <a:pt x="1166" y="145947"/>
                    </a:cubicBezTo>
                    <a:lnTo>
                      <a:pt x="1166" y="389140"/>
                    </a:lnTo>
                    <a:cubicBezTo>
                      <a:pt x="1166" y="393666"/>
                      <a:pt x="4831" y="397336"/>
                      <a:pt x="9352" y="397350"/>
                    </a:cubicBezTo>
                    <a:cubicBezTo>
                      <a:pt x="13872" y="397336"/>
                      <a:pt x="17537" y="393668"/>
                      <a:pt x="17562" y="389140"/>
                    </a:cubicBezTo>
                    <a:lnTo>
                      <a:pt x="17562" y="145947"/>
                    </a:lnTo>
                    <a:cubicBezTo>
                      <a:pt x="17635" y="74240"/>
                      <a:pt x="75739" y="16126"/>
                      <a:pt x="147454" y="16031"/>
                    </a:cubicBezTo>
                    <a:cubicBezTo>
                      <a:pt x="219168" y="16111"/>
                      <a:pt x="277297" y="74230"/>
                      <a:pt x="277370" y="145947"/>
                    </a:cubicBezTo>
                    <a:lnTo>
                      <a:pt x="277370" y="389140"/>
                    </a:lnTo>
                    <a:cubicBezTo>
                      <a:pt x="277370" y="393666"/>
                      <a:pt x="281035" y="397336"/>
                      <a:pt x="285556" y="397350"/>
                    </a:cubicBezTo>
                    <a:cubicBezTo>
                      <a:pt x="290076" y="397336"/>
                      <a:pt x="293741" y="393668"/>
                      <a:pt x="293765" y="389140"/>
                    </a:cubicBezTo>
                    <a:lnTo>
                      <a:pt x="293765" y="145947"/>
                    </a:lnTo>
                    <a:cubicBezTo>
                      <a:pt x="293595" y="65209"/>
                      <a:pt x="228184" y="-203"/>
                      <a:pt x="147454" y="-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Freeform: Shape 274">
                <a:extLst>
                  <a:ext uri="{FF2B5EF4-FFF2-40B4-BE49-F238E27FC236}">
                    <a16:creationId xmlns:a16="http://schemas.microsoft.com/office/drawing/2014/main" id="{9AC31C8C-E644-4EB5-B844-9367DB41E574}"/>
                  </a:ext>
                </a:extLst>
              </p:cNvPr>
              <p:cNvSpPr/>
              <p:nvPr/>
            </p:nvSpPr>
            <p:spPr>
              <a:xfrm>
                <a:off x="4429856" y="1776030"/>
                <a:ext cx="223573" cy="279905"/>
              </a:xfrm>
              <a:custGeom>
                <a:avLst/>
                <a:gdLst>
                  <a:gd name="connsiteX0" fmla="*/ 201136 w 223573"/>
                  <a:gd name="connsiteY0" fmla="*/ 45583 h 279905"/>
                  <a:gd name="connsiteX1" fmla="*/ 183861 w 223573"/>
                  <a:gd name="connsiteY1" fmla="*/ 37910 h 279905"/>
                  <a:gd name="connsiteX2" fmla="*/ 176189 w 223573"/>
                  <a:gd name="connsiteY2" fmla="*/ 20636 h 279905"/>
                  <a:gd name="connsiteX3" fmla="*/ 172353 w 223573"/>
                  <a:gd name="connsiteY3" fmla="*/ 14112 h 279905"/>
                  <a:gd name="connsiteX4" fmla="*/ 137925 w 223573"/>
                  <a:gd name="connsiteY4" fmla="*/ -158 h 279905"/>
                  <a:gd name="connsiteX5" fmla="*/ 130595 w 223573"/>
                  <a:gd name="connsiteY5" fmla="*/ 1748 h 279905"/>
                  <a:gd name="connsiteX6" fmla="*/ 112953 w 223573"/>
                  <a:gd name="connsiteY6" fmla="*/ 8541 h 279905"/>
                  <a:gd name="connsiteX7" fmla="*/ 95312 w 223573"/>
                  <a:gd name="connsiteY7" fmla="*/ 1748 h 279905"/>
                  <a:gd name="connsiteX8" fmla="*/ 87981 w 223573"/>
                  <a:gd name="connsiteY8" fmla="*/ -158 h 279905"/>
                  <a:gd name="connsiteX9" fmla="*/ 53554 w 223573"/>
                  <a:gd name="connsiteY9" fmla="*/ 14112 h 279905"/>
                  <a:gd name="connsiteX10" fmla="*/ 49742 w 223573"/>
                  <a:gd name="connsiteY10" fmla="*/ 20636 h 279905"/>
                  <a:gd name="connsiteX11" fmla="*/ 42069 w 223573"/>
                  <a:gd name="connsiteY11" fmla="*/ 37910 h 279905"/>
                  <a:gd name="connsiteX12" fmla="*/ 24795 w 223573"/>
                  <a:gd name="connsiteY12" fmla="*/ 45583 h 279905"/>
                  <a:gd name="connsiteX13" fmla="*/ 18271 w 223573"/>
                  <a:gd name="connsiteY13" fmla="*/ 49419 h 279905"/>
                  <a:gd name="connsiteX14" fmla="*/ 1167 w 223573"/>
                  <a:gd name="connsiteY14" fmla="*/ 108818 h 279905"/>
                  <a:gd name="connsiteX15" fmla="*/ 1167 w 223573"/>
                  <a:gd name="connsiteY15" fmla="*/ 167754 h 279905"/>
                  <a:gd name="connsiteX16" fmla="*/ 35008 w 223573"/>
                  <a:gd name="connsiteY16" fmla="*/ 247800 h 279905"/>
                  <a:gd name="connsiteX17" fmla="*/ 36303 w 223573"/>
                  <a:gd name="connsiteY17" fmla="*/ 249046 h 279905"/>
                  <a:gd name="connsiteX18" fmla="*/ 112928 w 223573"/>
                  <a:gd name="connsiteY18" fmla="*/ 279540 h 279905"/>
                  <a:gd name="connsiteX19" fmla="*/ 189701 w 223573"/>
                  <a:gd name="connsiteY19" fmla="*/ 249119 h 279905"/>
                  <a:gd name="connsiteX20" fmla="*/ 190996 w 223573"/>
                  <a:gd name="connsiteY20" fmla="*/ 247873 h 279905"/>
                  <a:gd name="connsiteX21" fmla="*/ 224739 w 223573"/>
                  <a:gd name="connsiteY21" fmla="*/ 167754 h 279905"/>
                  <a:gd name="connsiteX22" fmla="*/ 224739 w 223573"/>
                  <a:gd name="connsiteY22" fmla="*/ 108770 h 279905"/>
                  <a:gd name="connsiteX23" fmla="*/ 207635 w 223573"/>
                  <a:gd name="connsiteY23" fmla="*/ 49370 h 279905"/>
                  <a:gd name="connsiteX24" fmla="*/ 201136 w 223573"/>
                  <a:gd name="connsiteY24" fmla="*/ 45583 h 279905"/>
                  <a:gd name="connsiteX25" fmla="*/ 112953 w 223573"/>
                  <a:gd name="connsiteY25" fmla="*/ 205724 h 279905"/>
                  <a:gd name="connsiteX26" fmla="*/ 83094 w 223573"/>
                  <a:gd name="connsiteY26" fmla="*/ 209756 h 279905"/>
                  <a:gd name="connsiteX27" fmla="*/ 78208 w 223573"/>
                  <a:gd name="connsiteY27" fmla="*/ 213617 h 279905"/>
                  <a:gd name="connsiteX28" fmla="*/ 77450 w 223573"/>
                  <a:gd name="connsiteY28" fmla="*/ 219847 h 279905"/>
                  <a:gd name="connsiteX29" fmla="*/ 87541 w 223573"/>
                  <a:gd name="connsiteY29" fmla="*/ 225565 h 279905"/>
                  <a:gd name="connsiteX30" fmla="*/ 113026 w 223573"/>
                  <a:gd name="connsiteY30" fmla="*/ 222120 h 279905"/>
                  <a:gd name="connsiteX31" fmla="*/ 172157 w 223573"/>
                  <a:gd name="connsiteY31" fmla="*/ 242669 h 279905"/>
                  <a:gd name="connsiteX32" fmla="*/ 113026 w 223573"/>
                  <a:gd name="connsiteY32" fmla="*/ 263267 h 279905"/>
                  <a:gd name="connsiteX33" fmla="*/ 53896 w 223573"/>
                  <a:gd name="connsiteY33" fmla="*/ 242669 h 279905"/>
                  <a:gd name="connsiteX34" fmla="*/ 67872 w 223573"/>
                  <a:gd name="connsiteY34" fmla="*/ 233482 h 279905"/>
                  <a:gd name="connsiteX35" fmla="*/ 71855 w 223573"/>
                  <a:gd name="connsiteY35" fmla="*/ 228595 h 279905"/>
                  <a:gd name="connsiteX36" fmla="*/ 71219 w 223573"/>
                  <a:gd name="connsiteY36" fmla="*/ 222364 h 279905"/>
                  <a:gd name="connsiteX37" fmla="*/ 66333 w 223573"/>
                  <a:gd name="connsiteY37" fmla="*/ 218406 h 279905"/>
                  <a:gd name="connsiteX38" fmla="*/ 60077 w 223573"/>
                  <a:gd name="connsiteY38" fmla="*/ 219041 h 279905"/>
                  <a:gd name="connsiteX39" fmla="*/ 41850 w 223573"/>
                  <a:gd name="connsiteY39" fmla="*/ 231258 h 279905"/>
                  <a:gd name="connsiteX40" fmla="*/ 17635 w 223573"/>
                  <a:gd name="connsiteY40" fmla="*/ 167729 h 279905"/>
                  <a:gd name="connsiteX41" fmla="*/ 17635 w 223573"/>
                  <a:gd name="connsiteY41" fmla="*/ 108770 h 279905"/>
                  <a:gd name="connsiteX42" fmla="*/ 30194 w 223573"/>
                  <a:gd name="connsiteY42" fmla="*/ 61441 h 279905"/>
                  <a:gd name="connsiteX43" fmla="*/ 53700 w 223573"/>
                  <a:gd name="connsiteY43" fmla="*/ 49468 h 279905"/>
                  <a:gd name="connsiteX44" fmla="*/ 65697 w 223573"/>
                  <a:gd name="connsiteY44" fmla="*/ 25938 h 279905"/>
                  <a:gd name="connsiteX45" fmla="*/ 87883 w 223573"/>
                  <a:gd name="connsiteY45" fmla="*/ 16726 h 279905"/>
                  <a:gd name="connsiteX46" fmla="*/ 113002 w 223573"/>
                  <a:gd name="connsiteY46" fmla="*/ 24887 h 279905"/>
                  <a:gd name="connsiteX47" fmla="*/ 138120 w 223573"/>
                  <a:gd name="connsiteY47" fmla="*/ 16726 h 279905"/>
                  <a:gd name="connsiteX48" fmla="*/ 160380 w 223573"/>
                  <a:gd name="connsiteY48" fmla="*/ 26035 h 279905"/>
                  <a:gd name="connsiteX49" fmla="*/ 172353 w 223573"/>
                  <a:gd name="connsiteY49" fmla="*/ 49566 h 279905"/>
                  <a:gd name="connsiteX50" fmla="*/ 195883 w 223573"/>
                  <a:gd name="connsiteY50" fmla="*/ 61538 h 279905"/>
                  <a:gd name="connsiteX51" fmla="*/ 208442 w 223573"/>
                  <a:gd name="connsiteY51" fmla="*/ 108867 h 279905"/>
                  <a:gd name="connsiteX52" fmla="*/ 208442 w 223573"/>
                  <a:gd name="connsiteY52" fmla="*/ 167754 h 279905"/>
                  <a:gd name="connsiteX53" fmla="*/ 184227 w 223573"/>
                  <a:gd name="connsiteY53" fmla="*/ 231282 h 279905"/>
                  <a:gd name="connsiteX54" fmla="*/ 112953 w 223573"/>
                  <a:gd name="connsiteY54" fmla="*/ 205675 h 279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23573" h="279905">
                    <a:moveTo>
                      <a:pt x="201136" y="45583"/>
                    </a:moveTo>
                    <a:cubicBezTo>
                      <a:pt x="194612" y="45265"/>
                      <a:pt x="188455" y="42529"/>
                      <a:pt x="183861" y="37910"/>
                    </a:cubicBezTo>
                    <a:cubicBezTo>
                      <a:pt x="179243" y="33307"/>
                      <a:pt x="176506" y="27147"/>
                      <a:pt x="176189" y="20636"/>
                    </a:cubicBezTo>
                    <a:cubicBezTo>
                      <a:pt x="176042" y="17965"/>
                      <a:pt x="174625" y="15531"/>
                      <a:pt x="172353" y="14112"/>
                    </a:cubicBezTo>
                    <a:cubicBezTo>
                      <a:pt x="161772" y="7451"/>
                      <a:pt x="150117" y="2625"/>
                      <a:pt x="137925" y="-158"/>
                    </a:cubicBezTo>
                    <a:cubicBezTo>
                      <a:pt x="135310" y="-754"/>
                      <a:pt x="132574" y="-43"/>
                      <a:pt x="130595" y="1748"/>
                    </a:cubicBezTo>
                    <a:cubicBezTo>
                      <a:pt x="125756" y="6124"/>
                      <a:pt x="119477" y="8545"/>
                      <a:pt x="112953" y="8541"/>
                    </a:cubicBezTo>
                    <a:cubicBezTo>
                      <a:pt x="106429" y="8543"/>
                      <a:pt x="100149" y="6122"/>
                      <a:pt x="95312" y="1748"/>
                    </a:cubicBezTo>
                    <a:cubicBezTo>
                      <a:pt x="93333" y="-36"/>
                      <a:pt x="90596" y="-747"/>
                      <a:pt x="87981" y="-158"/>
                    </a:cubicBezTo>
                    <a:cubicBezTo>
                      <a:pt x="75789" y="2635"/>
                      <a:pt x="64158" y="7458"/>
                      <a:pt x="53554" y="14112"/>
                    </a:cubicBezTo>
                    <a:cubicBezTo>
                      <a:pt x="51306" y="15534"/>
                      <a:pt x="49864" y="17970"/>
                      <a:pt x="49742" y="20636"/>
                    </a:cubicBezTo>
                    <a:cubicBezTo>
                      <a:pt x="49424" y="27145"/>
                      <a:pt x="46687" y="33302"/>
                      <a:pt x="42069" y="37910"/>
                    </a:cubicBezTo>
                    <a:cubicBezTo>
                      <a:pt x="37476" y="42529"/>
                      <a:pt x="31319" y="45265"/>
                      <a:pt x="24795" y="45583"/>
                    </a:cubicBezTo>
                    <a:cubicBezTo>
                      <a:pt x="22131" y="45722"/>
                      <a:pt x="19688" y="47154"/>
                      <a:pt x="18271" y="49419"/>
                    </a:cubicBezTo>
                    <a:cubicBezTo>
                      <a:pt x="7080" y="67212"/>
                      <a:pt x="1167" y="87803"/>
                      <a:pt x="1167" y="108818"/>
                    </a:cubicBezTo>
                    <a:lnTo>
                      <a:pt x="1167" y="167754"/>
                    </a:lnTo>
                    <a:cubicBezTo>
                      <a:pt x="1094" y="197927"/>
                      <a:pt x="13311" y="226833"/>
                      <a:pt x="35008" y="247800"/>
                    </a:cubicBezTo>
                    <a:cubicBezTo>
                      <a:pt x="35423" y="248240"/>
                      <a:pt x="35839" y="248655"/>
                      <a:pt x="36303" y="249046"/>
                    </a:cubicBezTo>
                    <a:cubicBezTo>
                      <a:pt x="56999" y="268652"/>
                      <a:pt x="84414" y="279567"/>
                      <a:pt x="112928" y="279540"/>
                    </a:cubicBezTo>
                    <a:cubicBezTo>
                      <a:pt x="141468" y="279623"/>
                      <a:pt x="168956" y="268733"/>
                      <a:pt x="189701" y="249119"/>
                    </a:cubicBezTo>
                    <a:cubicBezTo>
                      <a:pt x="190165" y="248736"/>
                      <a:pt x="190605" y="248318"/>
                      <a:pt x="190996" y="247873"/>
                    </a:cubicBezTo>
                    <a:cubicBezTo>
                      <a:pt x="212669" y="226872"/>
                      <a:pt x="224862" y="197940"/>
                      <a:pt x="224739" y="167754"/>
                    </a:cubicBezTo>
                    <a:lnTo>
                      <a:pt x="224739" y="108770"/>
                    </a:lnTo>
                    <a:cubicBezTo>
                      <a:pt x="224739" y="87754"/>
                      <a:pt x="218826" y="67163"/>
                      <a:pt x="207635" y="49370"/>
                    </a:cubicBezTo>
                    <a:cubicBezTo>
                      <a:pt x="206218" y="47132"/>
                      <a:pt x="203799" y="45720"/>
                      <a:pt x="201136" y="45583"/>
                    </a:cubicBezTo>
                    <a:close/>
                    <a:moveTo>
                      <a:pt x="112953" y="205724"/>
                    </a:moveTo>
                    <a:cubicBezTo>
                      <a:pt x="102862" y="205722"/>
                      <a:pt x="92819" y="207078"/>
                      <a:pt x="83094" y="209756"/>
                    </a:cubicBezTo>
                    <a:cubicBezTo>
                      <a:pt x="81018" y="210345"/>
                      <a:pt x="79258" y="211733"/>
                      <a:pt x="78208" y="213617"/>
                    </a:cubicBezTo>
                    <a:cubicBezTo>
                      <a:pt x="77133" y="215510"/>
                      <a:pt x="76864" y="217753"/>
                      <a:pt x="77450" y="219847"/>
                    </a:cubicBezTo>
                    <a:cubicBezTo>
                      <a:pt x="78672" y="224209"/>
                      <a:pt x="83168" y="226767"/>
                      <a:pt x="87541" y="225565"/>
                    </a:cubicBezTo>
                    <a:cubicBezTo>
                      <a:pt x="95849" y="223268"/>
                      <a:pt x="104425" y="222110"/>
                      <a:pt x="113026" y="222120"/>
                    </a:cubicBezTo>
                    <a:cubicBezTo>
                      <a:pt x="134480" y="222115"/>
                      <a:pt x="155322" y="229355"/>
                      <a:pt x="172157" y="242669"/>
                    </a:cubicBezTo>
                    <a:cubicBezTo>
                      <a:pt x="155322" y="256000"/>
                      <a:pt x="134504" y="263257"/>
                      <a:pt x="113026" y="263267"/>
                    </a:cubicBezTo>
                    <a:cubicBezTo>
                      <a:pt x="91573" y="263240"/>
                      <a:pt x="70731" y="255983"/>
                      <a:pt x="53896" y="242669"/>
                    </a:cubicBezTo>
                    <a:cubicBezTo>
                      <a:pt x="58269" y="239202"/>
                      <a:pt x="62961" y="236128"/>
                      <a:pt x="67872" y="233482"/>
                    </a:cubicBezTo>
                    <a:cubicBezTo>
                      <a:pt x="69802" y="232443"/>
                      <a:pt x="71219" y="230686"/>
                      <a:pt x="71855" y="228595"/>
                    </a:cubicBezTo>
                    <a:cubicBezTo>
                      <a:pt x="72466" y="226515"/>
                      <a:pt x="72246" y="224277"/>
                      <a:pt x="71219" y="222364"/>
                    </a:cubicBezTo>
                    <a:cubicBezTo>
                      <a:pt x="70193" y="220443"/>
                      <a:pt x="68434" y="219019"/>
                      <a:pt x="66333" y="218406"/>
                    </a:cubicBezTo>
                    <a:cubicBezTo>
                      <a:pt x="64256" y="217765"/>
                      <a:pt x="61983" y="217995"/>
                      <a:pt x="60077" y="219041"/>
                    </a:cubicBezTo>
                    <a:cubicBezTo>
                      <a:pt x="53603" y="222498"/>
                      <a:pt x="47494" y="226591"/>
                      <a:pt x="41850" y="231258"/>
                    </a:cubicBezTo>
                    <a:cubicBezTo>
                      <a:pt x="26212" y="213795"/>
                      <a:pt x="17587" y="191169"/>
                      <a:pt x="17635" y="167729"/>
                    </a:cubicBezTo>
                    <a:lnTo>
                      <a:pt x="17635" y="108770"/>
                    </a:lnTo>
                    <a:cubicBezTo>
                      <a:pt x="17635" y="92169"/>
                      <a:pt x="21960" y="75854"/>
                      <a:pt x="30194" y="61441"/>
                    </a:cubicBezTo>
                    <a:cubicBezTo>
                      <a:pt x="39088" y="60021"/>
                      <a:pt x="47323" y="55833"/>
                      <a:pt x="53700" y="49468"/>
                    </a:cubicBezTo>
                    <a:cubicBezTo>
                      <a:pt x="60053" y="43073"/>
                      <a:pt x="64256" y="34844"/>
                      <a:pt x="65697" y="25938"/>
                    </a:cubicBezTo>
                    <a:cubicBezTo>
                      <a:pt x="72661" y="21933"/>
                      <a:pt x="80114" y="18837"/>
                      <a:pt x="87883" y="16726"/>
                    </a:cubicBezTo>
                    <a:cubicBezTo>
                      <a:pt x="95189" y="22021"/>
                      <a:pt x="103986" y="24877"/>
                      <a:pt x="113002" y="24887"/>
                    </a:cubicBezTo>
                    <a:cubicBezTo>
                      <a:pt x="122018" y="24877"/>
                      <a:pt x="130814" y="22021"/>
                      <a:pt x="138120" y="16726"/>
                    </a:cubicBezTo>
                    <a:cubicBezTo>
                      <a:pt x="145915" y="18864"/>
                      <a:pt x="153392" y="21992"/>
                      <a:pt x="160380" y="26035"/>
                    </a:cubicBezTo>
                    <a:cubicBezTo>
                      <a:pt x="161797" y="34942"/>
                      <a:pt x="166000" y="43174"/>
                      <a:pt x="172353" y="49566"/>
                    </a:cubicBezTo>
                    <a:cubicBezTo>
                      <a:pt x="178754" y="55931"/>
                      <a:pt x="186964" y="60119"/>
                      <a:pt x="195883" y="61538"/>
                    </a:cubicBezTo>
                    <a:cubicBezTo>
                      <a:pt x="204117" y="75954"/>
                      <a:pt x="208442" y="92267"/>
                      <a:pt x="208442" y="108867"/>
                    </a:cubicBezTo>
                    <a:lnTo>
                      <a:pt x="208442" y="167754"/>
                    </a:lnTo>
                    <a:cubicBezTo>
                      <a:pt x="208490" y="191193"/>
                      <a:pt x="199865" y="213822"/>
                      <a:pt x="184227" y="231282"/>
                    </a:cubicBezTo>
                    <a:cubicBezTo>
                      <a:pt x="164167" y="214706"/>
                      <a:pt x="138975" y="205649"/>
                      <a:pt x="112953" y="2056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Freeform: Shape 275">
                <a:extLst>
                  <a:ext uri="{FF2B5EF4-FFF2-40B4-BE49-F238E27FC236}">
                    <a16:creationId xmlns:a16="http://schemas.microsoft.com/office/drawing/2014/main" id="{43A83888-B6D1-4AB0-9057-E1897915EBAF}"/>
                  </a:ext>
                </a:extLst>
              </p:cNvPr>
              <p:cNvSpPr/>
              <p:nvPr/>
            </p:nvSpPr>
            <p:spPr>
              <a:xfrm>
                <a:off x="4464491" y="2047701"/>
                <a:ext cx="154508" cy="42832"/>
              </a:xfrm>
              <a:custGeom>
                <a:avLst/>
                <a:gdLst>
                  <a:gd name="connsiteX0" fmla="*/ 141895 w 154508"/>
                  <a:gd name="connsiteY0" fmla="*/ 1785 h 42832"/>
                  <a:gd name="connsiteX1" fmla="*/ 78367 w 154508"/>
                  <a:gd name="connsiteY1" fmla="*/ 26072 h 42832"/>
                  <a:gd name="connsiteX2" fmla="*/ 14838 w 154508"/>
                  <a:gd name="connsiteY2" fmla="*/ 1785 h 42832"/>
                  <a:gd name="connsiteX3" fmla="*/ 3280 w 154508"/>
                  <a:gd name="connsiteY3" fmla="*/ 2396 h 42832"/>
                  <a:gd name="connsiteX4" fmla="*/ 3256 w 154508"/>
                  <a:gd name="connsiteY4" fmla="*/ 2420 h 42832"/>
                  <a:gd name="connsiteX5" fmla="*/ 1179 w 154508"/>
                  <a:gd name="connsiteY5" fmla="*/ 8333 h 42832"/>
                  <a:gd name="connsiteX6" fmla="*/ 3916 w 154508"/>
                  <a:gd name="connsiteY6" fmla="*/ 13977 h 42832"/>
                  <a:gd name="connsiteX7" fmla="*/ 78415 w 154508"/>
                  <a:gd name="connsiteY7" fmla="*/ 42468 h 42832"/>
                  <a:gd name="connsiteX8" fmla="*/ 152940 w 154508"/>
                  <a:gd name="connsiteY8" fmla="*/ 13977 h 42832"/>
                  <a:gd name="connsiteX9" fmla="*/ 153599 w 154508"/>
                  <a:gd name="connsiteY9" fmla="*/ 2454 h 42832"/>
                  <a:gd name="connsiteX10" fmla="*/ 153575 w 154508"/>
                  <a:gd name="connsiteY10" fmla="*/ 2420 h 42832"/>
                  <a:gd name="connsiteX11" fmla="*/ 142018 w 154508"/>
                  <a:gd name="connsiteY11" fmla="*/ 1670 h 42832"/>
                  <a:gd name="connsiteX12" fmla="*/ 141895 w 154508"/>
                  <a:gd name="connsiteY12" fmla="*/ 1785 h 4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4508" h="42832">
                    <a:moveTo>
                      <a:pt x="141895" y="1785"/>
                    </a:moveTo>
                    <a:cubicBezTo>
                      <a:pt x="124425" y="17420"/>
                      <a:pt x="101799" y="26068"/>
                      <a:pt x="78367" y="26072"/>
                    </a:cubicBezTo>
                    <a:cubicBezTo>
                      <a:pt x="54934" y="26068"/>
                      <a:pt x="32308" y="17420"/>
                      <a:pt x="14838" y="1785"/>
                    </a:cubicBezTo>
                    <a:cubicBezTo>
                      <a:pt x="11466" y="-1238"/>
                      <a:pt x="6310" y="-964"/>
                      <a:pt x="3280" y="2396"/>
                    </a:cubicBezTo>
                    <a:cubicBezTo>
                      <a:pt x="3280" y="2403"/>
                      <a:pt x="3256" y="2413"/>
                      <a:pt x="3256" y="2420"/>
                    </a:cubicBezTo>
                    <a:cubicBezTo>
                      <a:pt x="1814" y="4040"/>
                      <a:pt x="1057" y="6166"/>
                      <a:pt x="1179" y="8333"/>
                    </a:cubicBezTo>
                    <a:cubicBezTo>
                      <a:pt x="1301" y="10508"/>
                      <a:pt x="2279" y="12543"/>
                      <a:pt x="3916" y="13977"/>
                    </a:cubicBezTo>
                    <a:cubicBezTo>
                      <a:pt x="24392" y="32337"/>
                      <a:pt x="50927" y="42485"/>
                      <a:pt x="78415" y="42468"/>
                    </a:cubicBezTo>
                    <a:cubicBezTo>
                      <a:pt x="105928" y="42490"/>
                      <a:pt x="132464" y="32342"/>
                      <a:pt x="152940" y="13977"/>
                    </a:cubicBezTo>
                    <a:cubicBezTo>
                      <a:pt x="156312" y="10979"/>
                      <a:pt x="156605" y="5821"/>
                      <a:pt x="153599" y="2454"/>
                    </a:cubicBezTo>
                    <a:cubicBezTo>
                      <a:pt x="153599" y="2445"/>
                      <a:pt x="153575" y="2432"/>
                      <a:pt x="153575" y="2420"/>
                    </a:cubicBezTo>
                    <a:cubicBezTo>
                      <a:pt x="150594" y="-976"/>
                      <a:pt x="145414" y="-1313"/>
                      <a:pt x="142018" y="1670"/>
                    </a:cubicBezTo>
                    <a:cubicBezTo>
                      <a:pt x="141969" y="1709"/>
                      <a:pt x="141944" y="1746"/>
                      <a:pt x="141895" y="17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19" name="object 14">
              <a:extLst>
                <a:ext uri="{FF2B5EF4-FFF2-40B4-BE49-F238E27FC236}">
                  <a16:creationId xmlns:a16="http://schemas.microsoft.com/office/drawing/2014/main" id="{AFCCAC7D-3E67-4EFD-9ACA-2DB6BBEA862B}"/>
                </a:ext>
              </a:extLst>
            </p:cNvPr>
            <p:cNvSpPr txBox="1"/>
            <p:nvPr/>
          </p:nvSpPr>
          <p:spPr>
            <a:xfrm>
              <a:off x="3521577" y="3817409"/>
              <a:ext cx="804557" cy="43613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R="6773"/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Genitals: 30–40%</a:t>
              </a:r>
              <a:endParaRPr lang="en-GB" sz="1100" dirty="0">
                <a:latin typeface="Century Gothic" panose="020B0502020202020204" pitchFamily="34" charset="0"/>
                <a:cs typeface="Verdana"/>
              </a:endParaRPr>
            </a:p>
          </p:txBody>
        </p: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868D57D1-D43A-457E-A360-B605C3898716}"/>
                </a:ext>
              </a:extLst>
            </p:cNvPr>
            <p:cNvSpPr txBox="1"/>
            <p:nvPr/>
          </p:nvSpPr>
          <p:spPr>
            <a:xfrm>
              <a:off x="3521241" y="4458583"/>
              <a:ext cx="772468" cy="43613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R="6773"/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Nails: </a:t>
              </a:r>
              <a:br>
                <a:rPr lang="en-GB" sz="1100" b="1" spc="-7" dirty="0">
                  <a:latin typeface="Century Gothic" panose="020B0502020202020204" pitchFamily="34" charset="0"/>
                  <a:cs typeface="Verdana"/>
                </a:rPr>
              </a:br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23–27%</a:t>
              </a:r>
              <a:endParaRPr lang="en-GB" sz="1100" dirty="0">
                <a:latin typeface="Century Gothic" panose="020B0502020202020204" pitchFamily="34" charset="0"/>
                <a:cs typeface="Verdana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83D1605-82FD-4C4E-B9C5-ADB2772CFD73}"/>
              </a:ext>
            </a:extLst>
          </p:cNvPr>
          <p:cNvGrpSpPr/>
          <p:nvPr/>
        </p:nvGrpSpPr>
        <p:grpSpPr>
          <a:xfrm>
            <a:off x="741883" y="1522961"/>
            <a:ext cx="2531157" cy="1466392"/>
            <a:chOff x="932978" y="3719823"/>
            <a:chExt cx="3066237" cy="185487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D046FCC-7547-4109-9D3A-A6DB24098217}"/>
                </a:ext>
              </a:extLst>
            </p:cNvPr>
            <p:cNvGrpSpPr/>
            <p:nvPr/>
          </p:nvGrpSpPr>
          <p:grpSpPr>
            <a:xfrm>
              <a:off x="932978" y="3719823"/>
              <a:ext cx="568181" cy="568181"/>
              <a:chOff x="932978" y="3824598"/>
              <a:chExt cx="568181" cy="568181"/>
            </a:xfrm>
          </p:grpSpPr>
          <p:sp>
            <p:nvSpPr>
              <p:cNvPr id="53" name="Ellipse 62">
                <a:extLst>
                  <a:ext uri="{FF2B5EF4-FFF2-40B4-BE49-F238E27FC236}">
                    <a16:creationId xmlns:a16="http://schemas.microsoft.com/office/drawing/2014/main" id="{5007A063-C469-48D8-9551-7B5DF63BFED9}"/>
                  </a:ext>
                </a:extLst>
              </p:cNvPr>
              <p:cNvSpPr/>
              <p:nvPr/>
            </p:nvSpPr>
            <p:spPr>
              <a:xfrm>
                <a:off x="932978" y="3824598"/>
                <a:ext cx="568181" cy="568181"/>
              </a:xfrm>
              <a:prstGeom prst="ellipse">
                <a:avLst/>
              </a:prstGeom>
              <a:noFill/>
              <a:ln w="22225" cap="flat" cmpd="sng" algn="ctr">
                <a:solidFill>
                  <a:srgbClr val="00619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4" name="Graphic 10">
                <a:extLst>
                  <a:ext uri="{FF2B5EF4-FFF2-40B4-BE49-F238E27FC236}">
                    <a16:creationId xmlns:a16="http://schemas.microsoft.com/office/drawing/2014/main" id="{5BA53265-3844-458A-87C8-65B32C9F2056}"/>
                  </a:ext>
                </a:extLst>
              </p:cNvPr>
              <p:cNvSpPr/>
              <p:nvPr/>
            </p:nvSpPr>
            <p:spPr>
              <a:xfrm>
                <a:off x="1034370" y="3911375"/>
                <a:ext cx="344590" cy="395920"/>
              </a:xfrm>
              <a:custGeom>
                <a:avLst/>
                <a:gdLst>
                  <a:gd name="connsiteX0" fmla="*/ 291390 w 360992"/>
                  <a:gd name="connsiteY0" fmla="*/ 414266 h 414765"/>
                  <a:gd name="connsiteX1" fmla="*/ 285572 w 360992"/>
                  <a:gd name="connsiteY1" fmla="*/ 409805 h 414765"/>
                  <a:gd name="connsiteX2" fmla="*/ 279026 w 360992"/>
                  <a:gd name="connsiteY2" fmla="*/ 308416 h 414765"/>
                  <a:gd name="connsiteX3" fmla="*/ 302155 w 360992"/>
                  <a:gd name="connsiteY3" fmla="*/ 264486 h 414765"/>
                  <a:gd name="connsiteX4" fmla="*/ 347054 w 360992"/>
                  <a:gd name="connsiteY4" fmla="*/ 140164 h 414765"/>
                  <a:gd name="connsiteX5" fmla="*/ 194802 w 360992"/>
                  <a:gd name="connsiteY5" fmla="*/ 11962 h 414765"/>
                  <a:gd name="connsiteX6" fmla="*/ 65340 w 360992"/>
                  <a:gd name="connsiteY6" fmla="*/ 86051 h 414765"/>
                  <a:gd name="connsiteX7" fmla="*/ 57000 w 360992"/>
                  <a:gd name="connsiteY7" fmla="*/ 153304 h 414765"/>
                  <a:gd name="connsiteX8" fmla="*/ 55642 w 360992"/>
                  <a:gd name="connsiteY8" fmla="*/ 158153 h 414765"/>
                  <a:gd name="connsiteX9" fmla="*/ 10258 w 360992"/>
                  <a:gd name="connsiteY9" fmla="*/ 215659 h 414765"/>
                  <a:gd name="connsiteX10" fmla="*/ 34502 w 360992"/>
                  <a:gd name="connsiteY10" fmla="*/ 226230 h 414765"/>
                  <a:gd name="connsiteX11" fmla="*/ 39932 w 360992"/>
                  <a:gd name="connsiteY11" fmla="*/ 232940 h 414765"/>
                  <a:gd name="connsiteX12" fmla="*/ 39351 w 360992"/>
                  <a:gd name="connsiteY12" fmla="*/ 235006 h 414765"/>
                  <a:gd name="connsiteX13" fmla="*/ 27713 w 360992"/>
                  <a:gd name="connsiteY13" fmla="*/ 259541 h 414765"/>
                  <a:gd name="connsiteX14" fmla="*/ 37944 w 360992"/>
                  <a:gd name="connsiteY14" fmla="*/ 270256 h 414765"/>
                  <a:gd name="connsiteX15" fmla="*/ 38526 w 360992"/>
                  <a:gd name="connsiteY15" fmla="*/ 278810 h 414765"/>
                  <a:gd name="connsiteX16" fmla="*/ 36538 w 360992"/>
                  <a:gd name="connsiteY16" fmla="*/ 280294 h 414765"/>
                  <a:gd name="connsiteX17" fmla="*/ 28974 w 360992"/>
                  <a:gd name="connsiteY17" fmla="*/ 288585 h 414765"/>
                  <a:gd name="connsiteX18" fmla="*/ 36829 w 360992"/>
                  <a:gd name="connsiteY18" fmla="*/ 298767 h 414765"/>
                  <a:gd name="connsiteX19" fmla="*/ 39011 w 360992"/>
                  <a:gd name="connsiteY19" fmla="*/ 306041 h 414765"/>
                  <a:gd name="connsiteX20" fmla="*/ 40805 w 360992"/>
                  <a:gd name="connsiteY20" fmla="*/ 335133 h 414765"/>
                  <a:gd name="connsiteX21" fmla="*/ 74746 w 360992"/>
                  <a:gd name="connsiteY21" fmla="*/ 342358 h 414765"/>
                  <a:gd name="connsiteX22" fmla="*/ 120616 w 360992"/>
                  <a:gd name="connsiteY22" fmla="*/ 354723 h 414765"/>
                  <a:gd name="connsiteX23" fmla="*/ 130847 w 360992"/>
                  <a:gd name="connsiteY23" fmla="*/ 408835 h 414765"/>
                  <a:gd name="connsiteX24" fmla="*/ 123865 w 360992"/>
                  <a:gd name="connsiteY24" fmla="*/ 413853 h 414765"/>
                  <a:gd name="connsiteX25" fmla="*/ 118871 w 360992"/>
                  <a:gd name="connsiteY25" fmla="*/ 406895 h 414765"/>
                  <a:gd name="connsiteX26" fmla="*/ 111598 w 360992"/>
                  <a:gd name="connsiteY26" fmla="*/ 362771 h 414765"/>
                  <a:gd name="connsiteX27" fmla="*/ 73923 w 360992"/>
                  <a:gd name="connsiteY27" fmla="*/ 354480 h 414765"/>
                  <a:gd name="connsiteX28" fmla="*/ 30865 w 360992"/>
                  <a:gd name="connsiteY28" fmla="*/ 341970 h 414765"/>
                  <a:gd name="connsiteX29" fmla="*/ 26453 w 360992"/>
                  <a:gd name="connsiteY29" fmla="*/ 305798 h 414765"/>
                  <a:gd name="connsiteX30" fmla="*/ 17191 w 360992"/>
                  <a:gd name="connsiteY30" fmla="*/ 286112 h 414765"/>
                  <a:gd name="connsiteX31" fmla="*/ 24416 w 360992"/>
                  <a:gd name="connsiteY31" fmla="*/ 274039 h 414765"/>
                  <a:gd name="connsiteX32" fmla="*/ 15494 w 360992"/>
                  <a:gd name="connsiteY32" fmla="*/ 258571 h 414765"/>
                  <a:gd name="connsiteX33" fmla="*/ 25192 w 360992"/>
                  <a:gd name="connsiteY33" fmla="*/ 236606 h 414765"/>
                  <a:gd name="connsiteX34" fmla="*/ -1282 w 360992"/>
                  <a:gd name="connsiteY34" fmla="*/ 215659 h 414765"/>
                  <a:gd name="connsiteX35" fmla="*/ 45315 w 360992"/>
                  <a:gd name="connsiteY35" fmla="*/ 152286 h 414765"/>
                  <a:gd name="connsiteX36" fmla="*/ 54721 w 360992"/>
                  <a:gd name="connsiteY36" fmla="*/ 81348 h 414765"/>
                  <a:gd name="connsiteX37" fmla="*/ 195336 w 360992"/>
                  <a:gd name="connsiteY37" fmla="*/ -500 h 414765"/>
                  <a:gd name="connsiteX38" fmla="*/ 359710 w 360992"/>
                  <a:gd name="connsiteY38" fmla="*/ 139824 h 414765"/>
                  <a:gd name="connsiteX39" fmla="*/ 312871 w 360992"/>
                  <a:gd name="connsiteY39" fmla="*/ 270742 h 414765"/>
                  <a:gd name="connsiteX40" fmla="*/ 291245 w 360992"/>
                  <a:gd name="connsiteY40" fmla="*/ 311229 h 414765"/>
                  <a:gd name="connsiteX41" fmla="*/ 297790 w 360992"/>
                  <a:gd name="connsiteY41" fmla="*/ 406362 h 414765"/>
                  <a:gd name="connsiteX42" fmla="*/ 293572 w 360992"/>
                  <a:gd name="connsiteY42" fmla="*/ 413757 h 414765"/>
                  <a:gd name="connsiteX43" fmla="*/ 291924 w 360992"/>
                  <a:gd name="connsiteY43" fmla="*/ 413975 h 414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60992" h="414765">
                    <a:moveTo>
                      <a:pt x="291390" y="414266"/>
                    </a:moveTo>
                    <a:cubicBezTo>
                      <a:pt x="288675" y="414251"/>
                      <a:pt x="286299" y="412428"/>
                      <a:pt x="285572" y="409805"/>
                    </a:cubicBezTo>
                    <a:cubicBezTo>
                      <a:pt x="284893" y="407235"/>
                      <a:pt x="268892" y="346771"/>
                      <a:pt x="279026" y="308416"/>
                    </a:cubicBezTo>
                    <a:cubicBezTo>
                      <a:pt x="282566" y="294985"/>
                      <a:pt x="291633" y="280827"/>
                      <a:pt x="302155" y="264486"/>
                    </a:cubicBezTo>
                    <a:cubicBezTo>
                      <a:pt x="322131" y="233309"/>
                      <a:pt x="347054" y="194518"/>
                      <a:pt x="347054" y="140164"/>
                    </a:cubicBezTo>
                    <a:cubicBezTo>
                      <a:pt x="347054" y="63456"/>
                      <a:pt x="285863" y="11962"/>
                      <a:pt x="194802" y="11962"/>
                    </a:cubicBezTo>
                    <a:cubicBezTo>
                      <a:pt x="95160" y="11962"/>
                      <a:pt x="66504" y="83045"/>
                      <a:pt x="65340" y="86051"/>
                    </a:cubicBezTo>
                    <a:cubicBezTo>
                      <a:pt x="56903" y="107405"/>
                      <a:pt x="54043" y="130544"/>
                      <a:pt x="57000" y="153304"/>
                    </a:cubicBezTo>
                    <a:cubicBezTo>
                      <a:pt x="57242" y="155040"/>
                      <a:pt x="56758" y="156800"/>
                      <a:pt x="55642" y="158153"/>
                    </a:cubicBezTo>
                    <a:cubicBezTo>
                      <a:pt x="35374" y="181766"/>
                      <a:pt x="13458" y="209065"/>
                      <a:pt x="10258" y="215659"/>
                    </a:cubicBezTo>
                    <a:cubicBezTo>
                      <a:pt x="11858" y="220508"/>
                      <a:pt x="25143" y="225018"/>
                      <a:pt x="34502" y="226230"/>
                    </a:cubicBezTo>
                    <a:cubicBezTo>
                      <a:pt x="37847" y="226579"/>
                      <a:pt x="40272" y="229580"/>
                      <a:pt x="39932" y="232940"/>
                    </a:cubicBezTo>
                    <a:cubicBezTo>
                      <a:pt x="39884" y="233658"/>
                      <a:pt x="39690" y="234356"/>
                      <a:pt x="39351" y="235006"/>
                    </a:cubicBezTo>
                    <a:cubicBezTo>
                      <a:pt x="34502" y="244316"/>
                      <a:pt x="29168" y="255565"/>
                      <a:pt x="27713" y="259541"/>
                    </a:cubicBezTo>
                    <a:cubicBezTo>
                      <a:pt x="30720" y="263468"/>
                      <a:pt x="34162" y="267061"/>
                      <a:pt x="37944" y="270256"/>
                    </a:cubicBezTo>
                    <a:cubicBezTo>
                      <a:pt x="40466" y="272463"/>
                      <a:pt x="40708" y="276293"/>
                      <a:pt x="38526" y="278810"/>
                    </a:cubicBezTo>
                    <a:cubicBezTo>
                      <a:pt x="37944" y="279435"/>
                      <a:pt x="37265" y="279940"/>
                      <a:pt x="36538" y="280294"/>
                    </a:cubicBezTo>
                    <a:cubicBezTo>
                      <a:pt x="32998" y="281932"/>
                      <a:pt x="30283" y="284919"/>
                      <a:pt x="28974" y="288585"/>
                    </a:cubicBezTo>
                    <a:cubicBezTo>
                      <a:pt x="28441" y="291155"/>
                      <a:pt x="33193" y="296246"/>
                      <a:pt x="36829" y="298767"/>
                    </a:cubicBezTo>
                    <a:cubicBezTo>
                      <a:pt x="39157" y="300392"/>
                      <a:pt x="40078" y="303403"/>
                      <a:pt x="39011" y="306041"/>
                    </a:cubicBezTo>
                    <a:cubicBezTo>
                      <a:pt x="39011" y="306041"/>
                      <a:pt x="32417" y="322914"/>
                      <a:pt x="40805" y="335133"/>
                    </a:cubicBezTo>
                    <a:cubicBezTo>
                      <a:pt x="44297" y="340322"/>
                      <a:pt x="61122" y="341437"/>
                      <a:pt x="74746" y="342358"/>
                    </a:cubicBezTo>
                    <a:cubicBezTo>
                      <a:pt x="92978" y="343619"/>
                      <a:pt x="111840" y="344928"/>
                      <a:pt x="120616" y="354723"/>
                    </a:cubicBezTo>
                    <a:cubicBezTo>
                      <a:pt x="136568" y="372469"/>
                      <a:pt x="131089" y="407380"/>
                      <a:pt x="130847" y="408835"/>
                    </a:cubicBezTo>
                    <a:cubicBezTo>
                      <a:pt x="130314" y="412142"/>
                      <a:pt x="127211" y="414387"/>
                      <a:pt x="123865" y="413853"/>
                    </a:cubicBezTo>
                    <a:cubicBezTo>
                      <a:pt x="120568" y="413320"/>
                      <a:pt x="118338" y="410202"/>
                      <a:pt x="118871" y="406895"/>
                    </a:cubicBezTo>
                    <a:cubicBezTo>
                      <a:pt x="120228" y="398410"/>
                      <a:pt x="121634" y="373972"/>
                      <a:pt x="111598" y="362771"/>
                    </a:cubicBezTo>
                    <a:cubicBezTo>
                      <a:pt x="106119" y="356662"/>
                      <a:pt x="89002" y="355498"/>
                      <a:pt x="73923" y="354480"/>
                    </a:cubicBezTo>
                    <a:cubicBezTo>
                      <a:pt x="55255" y="353219"/>
                      <a:pt x="37654" y="352007"/>
                      <a:pt x="30865" y="341970"/>
                    </a:cubicBezTo>
                    <a:cubicBezTo>
                      <a:pt x="24271" y="331099"/>
                      <a:pt x="22671" y="317930"/>
                      <a:pt x="26453" y="305798"/>
                    </a:cubicBezTo>
                    <a:cubicBezTo>
                      <a:pt x="22040" y="301919"/>
                      <a:pt x="15494" y="294549"/>
                      <a:pt x="17191" y="286112"/>
                    </a:cubicBezTo>
                    <a:cubicBezTo>
                      <a:pt x="18259" y="281423"/>
                      <a:pt x="20779" y="277195"/>
                      <a:pt x="24416" y="274039"/>
                    </a:cubicBezTo>
                    <a:cubicBezTo>
                      <a:pt x="14718" y="264341"/>
                      <a:pt x="15252" y="260414"/>
                      <a:pt x="15494" y="258571"/>
                    </a:cubicBezTo>
                    <a:cubicBezTo>
                      <a:pt x="18016" y="250958"/>
                      <a:pt x="21265" y="243608"/>
                      <a:pt x="25192" y="236606"/>
                    </a:cubicBezTo>
                    <a:cubicBezTo>
                      <a:pt x="14913" y="234085"/>
                      <a:pt x="-410" y="228266"/>
                      <a:pt x="-1282" y="215659"/>
                    </a:cubicBezTo>
                    <a:cubicBezTo>
                      <a:pt x="-1282" y="212992"/>
                      <a:pt x="-1864" y="207465"/>
                      <a:pt x="45315" y="152286"/>
                    </a:cubicBezTo>
                    <a:cubicBezTo>
                      <a:pt x="42647" y="128226"/>
                      <a:pt x="45896" y="103880"/>
                      <a:pt x="54721" y="81348"/>
                    </a:cubicBezTo>
                    <a:cubicBezTo>
                      <a:pt x="66504" y="50946"/>
                      <a:pt x="109367" y="-500"/>
                      <a:pt x="195336" y="-500"/>
                    </a:cubicBezTo>
                    <a:cubicBezTo>
                      <a:pt x="292311" y="-500"/>
                      <a:pt x="359710" y="57201"/>
                      <a:pt x="359710" y="139824"/>
                    </a:cubicBezTo>
                    <a:cubicBezTo>
                      <a:pt x="359710" y="197719"/>
                      <a:pt x="333720" y="238206"/>
                      <a:pt x="312871" y="270742"/>
                    </a:cubicBezTo>
                    <a:cubicBezTo>
                      <a:pt x="303173" y="286257"/>
                      <a:pt x="294300" y="299834"/>
                      <a:pt x="291245" y="311229"/>
                    </a:cubicBezTo>
                    <a:cubicBezTo>
                      <a:pt x="281935" y="346334"/>
                      <a:pt x="297645" y="405780"/>
                      <a:pt x="297790" y="406362"/>
                    </a:cubicBezTo>
                    <a:cubicBezTo>
                      <a:pt x="298664" y="409562"/>
                      <a:pt x="296772" y="412874"/>
                      <a:pt x="293572" y="413757"/>
                    </a:cubicBezTo>
                    <a:cubicBezTo>
                      <a:pt x="293039" y="413907"/>
                      <a:pt x="292505" y="413979"/>
                      <a:pt x="291924" y="4139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9" name="Ellipse 46">
              <a:extLst>
                <a:ext uri="{FF2B5EF4-FFF2-40B4-BE49-F238E27FC236}">
                  <a16:creationId xmlns:a16="http://schemas.microsoft.com/office/drawing/2014/main" id="{575C247F-687C-4DC1-A7C6-D4C8E758B6EA}"/>
                </a:ext>
              </a:extLst>
            </p:cNvPr>
            <p:cNvSpPr/>
            <p:nvPr/>
          </p:nvSpPr>
          <p:spPr>
            <a:xfrm>
              <a:off x="937430" y="5006514"/>
              <a:ext cx="568181" cy="568181"/>
            </a:xfrm>
            <a:prstGeom prst="ellipse">
              <a:avLst/>
            </a:prstGeom>
            <a:noFill/>
            <a:ln w="22225" cap="flat" cmpd="sng" algn="ctr">
              <a:solidFill>
                <a:srgbClr val="00619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40" name="Group 480">
              <a:extLst>
                <a:ext uri="{FF2B5EF4-FFF2-40B4-BE49-F238E27FC236}">
                  <a16:creationId xmlns:a16="http://schemas.microsoft.com/office/drawing/2014/main" id="{F32712C9-E67A-4C6C-8495-07451EA312A6}"/>
                </a:ext>
              </a:extLst>
            </p:cNvPr>
            <p:cNvGrpSpPr/>
            <p:nvPr/>
          </p:nvGrpSpPr>
          <p:grpSpPr>
            <a:xfrm>
              <a:off x="1023324" y="5125382"/>
              <a:ext cx="417790" cy="341872"/>
              <a:chOff x="5243971" y="2662251"/>
              <a:chExt cx="1701457" cy="1531510"/>
            </a:xfrm>
            <a:gradFill>
              <a:gsLst>
                <a:gs pos="0">
                  <a:srgbClr val="1D71B8"/>
                </a:gs>
                <a:gs pos="100000">
                  <a:srgbClr val="00417B"/>
                </a:gs>
              </a:gsLst>
              <a:lin ang="18900000" scaled="1"/>
            </a:gradFill>
          </p:grpSpPr>
          <p:sp>
            <p:nvSpPr>
              <p:cNvPr id="51" name="Freeform: Shape 481">
                <a:extLst>
                  <a:ext uri="{FF2B5EF4-FFF2-40B4-BE49-F238E27FC236}">
                    <a16:creationId xmlns:a16="http://schemas.microsoft.com/office/drawing/2014/main" id="{50CCBDD1-30FF-4B5D-A1BA-59F22BDD44A6}"/>
                  </a:ext>
                </a:extLst>
              </p:cNvPr>
              <p:cNvSpPr/>
              <p:nvPr/>
            </p:nvSpPr>
            <p:spPr>
              <a:xfrm>
                <a:off x="6125813" y="2662251"/>
                <a:ext cx="819615" cy="1531286"/>
              </a:xfrm>
              <a:custGeom>
                <a:avLst/>
                <a:gdLst>
                  <a:gd name="connsiteX0" fmla="*/ 767480 w 819615"/>
                  <a:gd name="connsiteY0" fmla="*/ 393098 h 1531286"/>
                  <a:gd name="connsiteX1" fmla="*/ 740239 w 819615"/>
                  <a:gd name="connsiteY1" fmla="*/ 388050 h 1531286"/>
                  <a:gd name="connsiteX2" fmla="*/ 690328 w 819615"/>
                  <a:gd name="connsiteY2" fmla="*/ 285275 h 1531286"/>
                  <a:gd name="connsiteX3" fmla="*/ 662610 w 819615"/>
                  <a:gd name="connsiteY3" fmla="*/ 280227 h 1531286"/>
                  <a:gd name="connsiteX4" fmla="*/ 611270 w 819615"/>
                  <a:gd name="connsiteY4" fmla="*/ 176404 h 1531286"/>
                  <a:gd name="connsiteX5" fmla="*/ 572027 w 819615"/>
                  <a:gd name="connsiteY5" fmla="*/ 171737 h 1531286"/>
                  <a:gd name="connsiteX6" fmla="*/ 516306 w 819615"/>
                  <a:gd name="connsiteY6" fmla="*/ 98585 h 1531286"/>
                  <a:gd name="connsiteX7" fmla="*/ 459156 w 819615"/>
                  <a:gd name="connsiteY7" fmla="*/ 98109 h 1531286"/>
                  <a:gd name="connsiteX8" fmla="*/ 379718 w 819615"/>
                  <a:gd name="connsiteY8" fmla="*/ 9050 h 1531286"/>
                  <a:gd name="connsiteX9" fmla="*/ 234175 w 819615"/>
                  <a:gd name="connsiteY9" fmla="*/ 63628 h 1531286"/>
                  <a:gd name="connsiteX10" fmla="*/ 223698 w 819615"/>
                  <a:gd name="connsiteY10" fmla="*/ 150782 h 1531286"/>
                  <a:gd name="connsiteX11" fmla="*/ 222078 w 819615"/>
                  <a:gd name="connsiteY11" fmla="*/ 221172 h 1531286"/>
                  <a:gd name="connsiteX12" fmla="*/ 203028 w 819615"/>
                  <a:gd name="connsiteY12" fmla="*/ 289657 h 1531286"/>
                  <a:gd name="connsiteX13" fmla="*/ 168834 w 819615"/>
                  <a:gd name="connsiteY13" fmla="*/ 320803 h 1531286"/>
                  <a:gd name="connsiteX14" fmla="*/ 121875 w 819615"/>
                  <a:gd name="connsiteY14" fmla="*/ 577978 h 1531286"/>
                  <a:gd name="connsiteX15" fmla="*/ 49485 w 819615"/>
                  <a:gd name="connsiteY15" fmla="*/ 1162813 h 1531286"/>
                  <a:gd name="connsiteX16" fmla="*/ 10528 w 819615"/>
                  <a:gd name="connsiteY16" fmla="*/ 1282828 h 1531286"/>
                  <a:gd name="connsiteX17" fmla="*/ 131400 w 819615"/>
                  <a:gd name="connsiteY17" fmla="*/ 1522477 h 1531286"/>
                  <a:gd name="connsiteX18" fmla="*/ 360572 w 819615"/>
                  <a:gd name="connsiteY18" fmla="*/ 1413987 h 1531286"/>
                  <a:gd name="connsiteX19" fmla="*/ 423342 w 819615"/>
                  <a:gd name="connsiteY19" fmla="*/ 1269684 h 1531286"/>
                  <a:gd name="connsiteX20" fmla="*/ 410674 w 819615"/>
                  <a:gd name="connsiteY20" fmla="*/ 1234584 h 1531286"/>
                  <a:gd name="connsiteX21" fmla="*/ 410578 w 819615"/>
                  <a:gd name="connsiteY21" fmla="*/ 1234537 h 1531286"/>
                  <a:gd name="connsiteX22" fmla="*/ 375526 w 819615"/>
                  <a:gd name="connsiteY22" fmla="*/ 1247195 h 1531286"/>
                  <a:gd name="connsiteX23" fmla="*/ 375431 w 819615"/>
                  <a:gd name="connsiteY23" fmla="*/ 1247300 h 1531286"/>
                  <a:gd name="connsiteX24" fmla="*/ 311614 w 819615"/>
                  <a:gd name="connsiteY24" fmla="*/ 1394081 h 1531286"/>
                  <a:gd name="connsiteX25" fmla="*/ 147784 w 819615"/>
                  <a:gd name="connsiteY25" fmla="*/ 1472280 h 1531286"/>
                  <a:gd name="connsiteX26" fmla="*/ 60915 w 819615"/>
                  <a:gd name="connsiteY26" fmla="*/ 1298735 h 1531286"/>
                  <a:gd name="connsiteX27" fmla="*/ 99015 w 819615"/>
                  <a:gd name="connsiteY27" fmla="*/ 1181768 h 1531286"/>
                  <a:gd name="connsiteX28" fmla="*/ 174263 w 819615"/>
                  <a:gd name="connsiteY28" fmla="*/ 569977 h 1531286"/>
                  <a:gd name="connsiteX29" fmla="*/ 236652 w 819615"/>
                  <a:gd name="connsiteY29" fmla="*/ 331090 h 1531286"/>
                  <a:gd name="connsiteX30" fmla="*/ 261607 w 819615"/>
                  <a:gd name="connsiteY30" fmla="*/ 319660 h 1531286"/>
                  <a:gd name="connsiteX31" fmla="*/ 641940 w 819615"/>
                  <a:gd name="connsiteY31" fmla="*/ 530639 h 1531286"/>
                  <a:gd name="connsiteX32" fmla="*/ 670515 w 819615"/>
                  <a:gd name="connsiteY32" fmla="*/ 581217 h 1531286"/>
                  <a:gd name="connsiteX33" fmla="*/ 680803 w 819615"/>
                  <a:gd name="connsiteY33" fmla="*/ 619317 h 1531286"/>
                  <a:gd name="connsiteX34" fmla="*/ 636321 w 819615"/>
                  <a:gd name="connsiteY34" fmla="*/ 792672 h 1531286"/>
                  <a:gd name="connsiteX35" fmla="*/ 491160 w 819615"/>
                  <a:gd name="connsiteY35" fmla="*/ 1037750 h 1531286"/>
                  <a:gd name="connsiteX36" fmla="*/ 432867 w 819615"/>
                  <a:gd name="connsiteY36" fmla="*/ 1133000 h 1531286"/>
                  <a:gd name="connsiteX37" fmla="*/ 443439 w 819615"/>
                  <a:gd name="connsiteY37" fmla="*/ 1168776 h 1531286"/>
                  <a:gd name="connsiteX38" fmla="*/ 443535 w 819615"/>
                  <a:gd name="connsiteY38" fmla="*/ 1168814 h 1531286"/>
                  <a:gd name="connsiteX39" fmla="*/ 479253 w 819615"/>
                  <a:gd name="connsiteY39" fmla="*/ 1158441 h 1531286"/>
                  <a:gd name="connsiteX40" fmla="*/ 479349 w 819615"/>
                  <a:gd name="connsiteY40" fmla="*/ 1158241 h 1531286"/>
                  <a:gd name="connsiteX41" fmla="*/ 534213 w 819615"/>
                  <a:gd name="connsiteY41" fmla="*/ 1068325 h 1531286"/>
                  <a:gd name="connsiteX42" fmla="*/ 684518 w 819615"/>
                  <a:gd name="connsiteY42" fmla="*/ 814389 h 1531286"/>
                  <a:gd name="connsiteX43" fmla="*/ 733761 w 819615"/>
                  <a:gd name="connsiteY43" fmla="*/ 623889 h 1531286"/>
                  <a:gd name="connsiteX44" fmla="*/ 735762 w 819615"/>
                  <a:gd name="connsiteY44" fmla="*/ 621698 h 1531286"/>
                  <a:gd name="connsiteX45" fmla="*/ 775576 w 819615"/>
                  <a:gd name="connsiteY45" fmla="*/ 580264 h 1531286"/>
                  <a:gd name="connsiteX46" fmla="*/ 816915 w 819615"/>
                  <a:gd name="connsiteY46" fmla="*/ 494539 h 1531286"/>
                  <a:gd name="connsiteX47" fmla="*/ 767480 w 819615"/>
                  <a:gd name="connsiteY47" fmla="*/ 393098 h 1531286"/>
                  <a:gd name="connsiteX48" fmla="*/ 689756 w 819615"/>
                  <a:gd name="connsiteY48" fmla="*/ 372238 h 1531286"/>
                  <a:gd name="connsiteX49" fmla="*/ 658419 w 819615"/>
                  <a:gd name="connsiteY49" fmla="*/ 459678 h 1531286"/>
                  <a:gd name="connsiteX50" fmla="*/ 616223 w 819615"/>
                  <a:gd name="connsiteY50" fmla="*/ 408243 h 1531286"/>
                  <a:gd name="connsiteX51" fmla="*/ 636702 w 819615"/>
                  <a:gd name="connsiteY51" fmla="*/ 351760 h 1531286"/>
                  <a:gd name="connsiteX52" fmla="*/ 636702 w 819615"/>
                  <a:gd name="connsiteY52" fmla="*/ 351760 h 1531286"/>
                  <a:gd name="connsiteX53" fmla="*/ 670039 w 819615"/>
                  <a:gd name="connsiteY53" fmla="*/ 334338 h 1531286"/>
                  <a:gd name="connsiteX54" fmla="*/ 671849 w 819615"/>
                  <a:gd name="connsiteY54" fmla="*/ 334995 h 1531286"/>
                  <a:gd name="connsiteX55" fmla="*/ 690137 w 819615"/>
                  <a:gd name="connsiteY55" fmla="*/ 372238 h 1531286"/>
                  <a:gd name="connsiteX56" fmla="*/ 592887 w 819615"/>
                  <a:gd name="connsiteY56" fmla="*/ 225934 h 1531286"/>
                  <a:gd name="connsiteX57" fmla="*/ 611937 w 819615"/>
                  <a:gd name="connsiteY57" fmla="*/ 265463 h 1531286"/>
                  <a:gd name="connsiteX58" fmla="*/ 573837 w 819615"/>
                  <a:gd name="connsiteY58" fmla="*/ 369381 h 1531286"/>
                  <a:gd name="connsiteX59" fmla="*/ 519735 w 819615"/>
                  <a:gd name="connsiteY59" fmla="*/ 332519 h 1531286"/>
                  <a:gd name="connsiteX60" fmla="*/ 553929 w 819615"/>
                  <a:gd name="connsiteY60" fmla="*/ 242508 h 1531286"/>
                  <a:gd name="connsiteX61" fmla="*/ 590315 w 819615"/>
                  <a:gd name="connsiteY61" fmla="*/ 224886 h 1531286"/>
                  <a:gd name="connsiteX62" fmla="*/ 592887 w 819615"/>
                  <a:gd name="connsiteY62" fmla="*/ 225934 h 1531286"/>
                  <a:gd name="connsiteX63" fmla="*/ 497637 w 819615"/>
                  <a:gd name="connsiteY63" fmla="*/ 148210 h 1531286"/>
                  <a:gd name="connsiteX64" fmla="*/ 517353 w 819615"/>
                  <a:gd name="connsiteY64" fmla="*/ 189549 h 1531286"/>
                  <a:gd name="connsiteX65" fmla="*/ 472014 w 819615"/>
                  <a:gd name="connsiteY65" fmla="*/ 308992 h 1531286"/>
                  <a:gd name="connsiteX66" fmla="*/ 414864 w 819615"/>
                  <a:gd name="connsiteY66" fmla="*/ 288990 h 1531286"/>
                  <a:gd name="connsiteX67" fmla="*/ 457156 w 819615"/>
                  <a:gd name="connsiteY67" fmla="*/ 166689 h 1531286"/>
                  <a:gd name="connsiteX68" fmla="*/ 495447 w 819615"/>
                  <a:gd name="connsiteY68" fmla="*/ 147248 h 1531286"/>
                  <a:gd name="connsiteX69" fmla="*/ 498017 w 819615"/>
                  <a:gd name="connsiteY69" fmla="*/ 148210 h 1531286"/>
                  <a:gd name="connsiteX70" fmla="*/ 275418 w 819615"/>
                  <a:gd name="connsiteY70" fmla="*/ 144495 h 1531286"/>
                  <a:gd name="connsiteX71" fmla="*/ 279896 w 819615"/>
                  <a:gd name="connsiteY71" fmla="*/ 88869 h 1531286"/>
                  <a:gd name="connsiteX72" fmla="*/ 359048 w 819615"/>
                  <a:gd name="connsiteY72" fmla="*/ 58009 h 1531286"/>
                  <a:gd name="connsiteX73" fmla="*/ 406673 w 819615"/>
                  <a:gd name="connsiteY73" fmla="*/ 150020 h 1531286"/>
                  <a:gd name="connsiteX74" fmla="*/ 362667 w 819615"/>
                  <a:gd name="connsiteY74" fmla="*/ 277084 h 1531286"/>
                  <a:gd name="connsiteX75" fmla="*/ 263607 w 819615"/>
                  <a:gd name="connsiteY75" fmla="*/ 266511 h 1531286"/>
                  <a:gd name="connsiteX76" fmla="*/ 272275 w 819615"/>
                  <a:gd name="connsiteY76" fmla="*/ 233935 h 1531286"/>
                  <a:gd name="connsiteX77" fmla="*/ 275799 w 819615"/>
                  <a:gd name="connsiteY77" fmla="*/ 144495 h 1531286"/>
                  <a:gd name="connsiteX78" fmla="*/ 765480 w 819615"/>
                  <a:gd name="connsiteY78" fmla="*/ 477870 h 1531286"/>
                  <a:gd name="connsiteX79" fmla="*/ 738905 w 819615"/>
                  <a:gd name="connsiteY79" fmla="*/ 540926 h 1531286"/>
                  <a:gd name="connsiteX80" fmla="*/ 718807 w 819615"/>
                  <a:gd name="connsiteY80" fmla="*/ 561595 h 1531286"/>
                  <a:gd name="connsiteX81" fmla="*/ 694043 w 819615"/>
                  <a:gd name="connsiteY81" fmla="*/ 516161 h 1531286"/>
                  <a:gd name="connsiteX82" fmla="*/ 715092 w 819615"/>
                  <a:gd name="connsiteY82" fmla="*/ 457392 h 1531286"/>
                  <a:gd name="connsiteX83" fmla="*/ 746239 w 819615"/>
                  <a:gd name="connsiteY83" fmla="*/ 441609 h 1531286"/>
                  <a:gd name="connsiteX84" fmla="*/ 748811 w 819615"/>
                  <a:gd name="connsiteY84" fmla="*/ 442628 h 1531286"/>
                  <a:gd name="connsiteX85" fmla="*/ 766337 w 819615"/>
                  <a:gd name="connsiteY85" fmla="*/ 477870 h 1531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819615" h="1531286">
                    <a:moveTo>
                      <a:pt x="767480" y="393098"/>
                    </a:moveTo>
                    <a:cubicBezTo>
                      <a:pt x="758717" y="389840"/>
                      <a:pt x="749573" y="388126"/>
                      <a:pt x="740239" y="388050"/>
                    </a:cubicBezTo>
                    <a:cubicBezTo>
                      <a:pt x="753765" y="345959"/>
                      <a:pt x="731761" y="300677"/>
                      <a:pt x="690328" y="285275"/>
                    </a:cubicBezTo>
                    <a:cubicBezTo>
                      <a:pt x="681469" y="281970"/>
                      <a:pt x="672039" y="280255"/>
                      <a:pt x="662610" y="280227"/>
                    </a:cubicBezTo>
                    <a:cubicBezTo>
                      <a:pt x="675659" y="237488"/>
                      <a:pt x="653180" y="191987"/>
                      <a:pt x="611270" y="176404"/>
                    </a:cubicBezTo>
                    <a:cubicBezTo>
                      <a:pt x="598793" y="171699"/>
                      <a:pt x="585267" y="170099"/>
                      <a:pt x="572027" y="171737"/>
                    </a:cubicBezTo>
                    <a:cubicBezTo>
                      <a:pt x="569170" y="138609"/>
                      <a:pt x="547453" y="110101"/>
                      <a:pt x="516306" y="98585"/>
                    </a:cubicBezTo>
                    <a:cubicBezTo>
                      <a:pt x="497922" y="91756"/>
                      <a:pt x="477634" y="91594"/>
                      <a:pt x="459156" y="98109"/>
                    </a:cubicBezTo>
                    <a:cubicBezTo>
                      <a:pt x="447631" y="57856"/>
                      <a:pt x="418388" y="25061"/>
                      <a:pt x="379718" y="9050"/>
                    </a:cubicBezTo>
                    <a:cubicBezTo>
                      <a:pt x="322568" y="-14477"/>
                      <a:pt x="265418" y="6954"/>
                      <a:pt x="234175" y="63628"/>
                    </a:cubicBezTo>
                    <a:cubicBezTo>
                      <a:pt x="216934" y="95251"/>
                      <a:pt x="220364" y="123541"/>
                      <a:pt x="223698" y="150782"/>
                    </a:cubicBezTo>
                    <a:cubicBezTo>
                      <a:pt x="227698" y="174128"/>
                      <a:pt x="227222" y="198035"/>
                      <a:pt x="222078" y="221172"/>
                    </a:cubicBezTo>
                    <a:cubicBezTo>
                      <a:pt x="216745" y="242508"/>
                      <a:pt x="210363" y="265558"/>
                      <a:pt x="203028" y="289657"/>
                    </a:cubicBezTo>
                    <a:cubicBezTo>
                      <a:pt x="190360" y="298524"/>
                      <a:pt x="178834" y="308992"/>
                      <a:pt x="168834" y="320803"/>
                    </a:cubicBezTo>
                    <a:cubicBezTo>
                      <a:pt x="120446" y="377953"/>
                      <a:pt x="104635" y="464345"/>
                      <a:pt x="121875" y="577978"/>
                    </a:cubicBezTo>
                    <a:cubicBezTo>
                      <a:pt x="157880" y="814484"/>
                      <a:pt x="145783" y="912877"/>
                      <a:pt x="49485" y="1162813"/>
                    </a:cubicBezTo>
                    <a:cubicBezTo>
                      <a:pt x="37388" y="1194246"/>
                      <a:pt x="13481" y="1273494"/>
                      <a:pt x="10528" y="1282828"/>
                    </a:cubicBezTo>
                    <a:cubicBezTo>
                      <a:pt x="-21285" y="1382307"/>
                      <a:pt x="32531" y="1488902"/>
                      <a:pt x="131400" y="1522477"/>
                    </a:cubicBezTo>
                    <a:cubicBezTo>
                      <a:pt x="224364" y="1551300"/>
                      <a:pt x="323901" y="1504170"/>
                      <a:pt x="360572" y="1413987"/>
                    </a:cubicBezTo>
                    <a:cubicBezTo>
                      <a:pt x="380956" y="1363886"/>
                      <a:pt x="402006" y="1315309"/>
                      <a:pt x="423342" y="1269684"/>
                    </a:cubicBezTo>
                    <a:cubicBezTo>
                      <a:pt x="429533" y="1256492"/>
                      <a:pt x="423914" y="1240785"/>
                      <a:pt x="410674" y="1234584"/>
                    </a:cubicBezTo>
                    <a:cubicBezTo>
                      <a:pt x="410674" y="1234565"/>
                      <a:pt x="410578" y="1234556"/>
                      <a:pt x="410578" y="1234537"/>
                    </a:cubicBezTo>
                    <a:cubicBezTo>
                      <a:pt x="397434" y="1228336"/>
                      <a:pt x="381717" y="1234013"/>
                      <a:pt x="375526" y="1247195"/>
                    </a:cubicBezTo>
                    <a:cubicBezTo>
                      <a:pt x="375431" y="1247233"/>
                      <a:pt x="375431" y="1247262"/>
                      <a:pt x="375431" y="1247300"/>
                    </a:cubicBezTo>
                    <a:cubicBezTo>
                      <a:pt x="353714" y="1293687"/>
                      <a:pt x="332283" y="1343121"/>
                      <a:pt x="311614" y="1394081"/>
                    </a:cubicBezTo>
                    <a:cubicBezTo>
                      <a:pt x="286467" y="1459517"/>
                      <a:pt x="214459" y="1493855"/>
                      <a:pt x="147784" y="1472280"/>
                    </a:cubicBezTo>
                    <a:cubicBezTo>
                      <a:pt x="76441" y="1447744"/>
                      <a:pt x="37770" y="1370592"/>
                      <a:pt x="60915" y="1298735"/>
                    </a:cubicBezTo>
                    <a:cubicBezTo>
                      <a:pt x="63964" y="1289210"/>
                      <a:pt x="87490" y="1211391"/>
                      <a:pt x="99015" y="1181768"/>
                    </a:cubicBezTo>
                    <a:cubicBezTo>
                      <a:pt x="198266" y="923926"/>
                      <a:pt x="211601" y="815246"/>
                      <a:pt x="174263" y="569977"/>
                    </a:cubicBezTo>
                    <a:cubicBezTo>
                      <a:pt x="150259" y="412624"/>
                      <a:pt x="202267" y="352998"/>
                      <a:pt x="236652" y="331090"/>
                    </a:cubicBezTo>
                    <a:cubicBezTo>
                      <a:pt x="238366" y="330328"/>
                      <a:pt x="258083" y="320613"/>
                      <a:pt x="261607" y="319660"/>
                    </a:cubicBezTo>
                    <a:cubicBezTo>
                      <a:pt x="491732" y="328042"/>
                      <a:pt x="585457" y="436627"/>
                      <a:pt x="641940" y="530639"/>
                    </a:cubicBezTo>
                    <a:cubicBezTo>
                      <a:pt x="642703" y="532163"/>
                      <a:pt x="662419" y="566644"/>
                      <a:pt x="670515" y="581217"/>
                    </a:cubicBezTo>
                    <a:cubicBezTo>
                      <a:pt x="675277" y="593513"/>
                      <a:pt x="678707" y="606286"/>
                      <a:pt x="680803" y="619317"/>
                    </a:cubicBezTo>
                    <a:cubicBezTo>
                      <a:pt x="684041" y="661608"/>
                      <a:pt x="669087" y="720472"/>
                      <a:pt x="636321" y="792672"/>
                    </a:cubicBezTo>
                    <a:cubicBezTo>
                      <a:pt x="592029" y="890684"/>
                      <a:pt x="526307" y="988220"/>
                      <a:pt x="491160" y="1037750"/>
                    </a:cubicBezTo>
                    <a:cubicBezTo>
                      <a:pt x="469919" y="1068335"/>
                      <a:pt x="450392" y="1100139"/>
                      <a:pt x="432867" y="1133000"/>
                    </a:cubicBezTo>
                    <a:cubicBezTo>
                      <a:pt x="425914" y="1145802"/>
                      <a:pt x="430676" y="1161823"/>
                      <a:pt x="443439" y="1168776"/>
                    </a:cubicBezTo>
                    <a:cubicBezTo>
                      <a:pt x="443535" y="1168786"/>
                      <a:pt x="443535" y="1168804"/>
                      <a:pt x="443535" y="1168814"/>
                    </a:cubicBezTo>
                    <a:cubicBezTo>
                      <a:pt x="456298" y="1175806"/>
                      <a:pt x="472205" y="1171167"/>
                      <a:pt x="479253" y="1158441"/>
                    </a:cubicBezTo>
                    <a:cubicBezTo>
                      <a:pt x="479253" y="1158375"/>
                      <a:pt x="479349" y="1158308"/>
                      <a:pt x="479349" y="1158241"/>
                    </a:cubicBezTo>
                    <a:cubicBezTo>
                      <a:pt x="495827" y="1127228"/>
                      <a:pt x="514211" y="1097205"/>
                      <a:pt x="534213" y="1068325"/>
                    </a:cubicBezTo>
                    <a:cubicBezTo>
                      <a:pt x="570502" y="1017271"/>
                      <a:pt x="638322" y="916402"/>
                      <a:pt x="684518" y="814389"/>
                    </a:cubicBezTo>
                    <a:cubicBezTo>
                      <a:pt x="718903" y="738189"/>
                      <a:pt x="735381" y="674657"/>
                      <a:pt x="733761" y="623889"/>
                    </a:cubicBezTo>
                    <a:lnTo>
                      <a:pt x="735762" y="621698"/>
                    </a:lnTo>
                    <a:lnTo>
                      <a:pt x="775576" y="580264"/>
                    </a:lnTo>
                    <a:cubicBezTo>
                      <a:pt x="797007" y="560738"/>
                      <a:pt x="812342" y="511113"/>
                      <a:pt x="816915" y="494539"/>
                    </a:cubicBezTo>
                    <a:cubicBezTo>
                      <a:pt x="830631" y="452915"/>
                      <a:pt x="808723" y="407929"/>
                      <a:pt x="767480" y="393098"/>
                    </a:cubicBezTo>
                    <a:close/>
                    <a:moveTo>
                      <a:pt x="689756" y="372238"/>
                    </a:moveTo>
                    <a:lnTo>
                      <a:pt x="658419" y="459678"/>
                    </a:lnTo>
                    <a:cubicBezTo>
                      <a:pt x="645559" y="441571"/>
                      <a:pt x="631463" y="424378"/>
                      <a:pt x="616223" y="408243"/>
                    </a:cubicBezTo>
                    <a:lnTo>
                      <a:pt x="636702" y="351760"/>
                    </a:lnTo>
                    <a:lnTo>
                      <a:pt x="636702" y="351760"/>
                    </a:lnTo>
                    <a:cubicBezTo>
                      <a:pt x="641083" y="337758"/>
                      <a:pt x="656038" y="329957"/>
                      <a:pt x="670039" y="334338"/>
                    </a:cubicBezTo>
                    <a:cubicBezTo>
                      <a:pt x="670610" y="334538"/>
                      <a:pt x="671278" y="334757"/>
                      <a:pt x="671849" y="334995"/>
                    </a:cubicBezTo>
                    <a:cubicBezTo>
                      <a:pt x="687090" y="340311"/>
                      <a:pt x="695281" y="356912"/>
                      <a:pt x="690137" y="372238"/>
                    </a:cubicBezTo>
                    <a:close/>
                    <a:moveTo>
                      <a:pt x="592887" y="225934"/>
                    </a:moveTo>
                    <a:cubicBezTo>
                      <a:pt x="608984" y="231726"/>
                      <a:pt x="617366" y="249299"/>
                      <a:pt x="611937" y="265463"/>
                    </a:cubicBezTo>
                    <a:lnTo>
                      <a:pt x="573837" y="369381"/>
                    </a:lnTo>
                    <a:cubicBezTo>
                      <a:pt x="556787" y="355655"/>
                      <a:pt x="538689" y="343330"/>
                      <a:pt x="519735" y="332519"/>
                    </a:cubicBezTo>
                    <a:lnTo>
                      <a:pt x="553929" y="242508"/>
                    </a:lnTo>
                    <a:cubicBezTo>
                      <a:pt x="559073" y="227601"/>
                      <a:pt x="575360" y="219714"/>
                      <a:pt x="590315" y="224886"/>
                    </a:cubicBezTo>
                    <a:cubicBezTo>
                      <a:pt x="591172" y="225201"/>
                      <a:pt x="592029" y="225544"/>
                      <a:pt x="592887" y="225934"/>
                    </a:cubicBezTo>
                    <a:close/>
                    <a:moveTo>
                      <a:pt x="497637" y="148210"/>
                    </a:moveTo>
                    <a:cubicBezTo>
                      <a:pt x="514306" y="154382"/>
                      <a:pt x="523068" y="172709"/>
                      <a:pt x="517353" y="189549"/>
                    </a:cubicBezTo>
                    <a:lnTo>
                      <a:pt x="472014" y="308992"/>
                    </a:lnTo>
                    <a:cubicBezTo>
                      <a:pt x="453441" y="301153"/>
                      <a:pt x="434296" y="294467"/>
                      <a:pt x="414864" y="288990"/>
                    </a:cubicBezTo>
                    <a:lnTo>
                      <a:pt x="457156" y="166689"/>
                    </a:lnTo>
                    <a:cubicBezTo>
                      <a:pt x="462394" y="150734"/>
                      <a:pt x="479539" y="142038"/>
                      <a:pt x="495447" y="147248"/>
                    </a:cubicBezTo>
                    <a:cubicBezTo>
                      <a:pt x="496303" y="147534"/>
                      <a:pt x="497160" y="147858"/>
                      <a:pt x="498017" y="148210"/>
                    </a:cubicBezTo>
                    <a:close/>
                    <a:moveTo>
                      <a:pt x="275418" y="144495"/>
                    </a:moveTo>
                    <a:cubicBezTo>
                      <a:pt x="272275" y="118969"/>
                      <a:pt x="271132" y="104967"/>
                      <a:pt x="279896" y="88869"/>
                    </a:cubicBezTo>
                    <a:cubicBezTo>
                      <a:pt x="305231" y="42197"/>
                      <a:pt x="343713" y="51722"/>
                      <a:pt x="359048" y="58009"/>
                    </a:cubicBezTo>
                    <a:cubicBezTo>
                      <a:pt x="395814" y="72353"/>
                      <a:pt x="416198" y="111739"/>
                      <a:pt x="406673" y="150020"/>
                    </a:cubicBezTo>
                    <a:lnTo>
                      <a:pt x="362667" y="277084"/>
                    </a:lnTo>
                    <a:cubicBezTo>
                      <a:pt x="329902" y="271187"/>
                      <a:pt x="296849" y="267663"/>
                      <a:pt x="263607" y="266511"/>
                    </a:cubicBezTo>
                    <a:cubicBezTo>
                      <a:pt x="266751" y="255271"/>
                      <a:pt x="269608" y="244413"/>
                      <a:pt x="272275" y="233935"/>
                    </a:cubicBezTo>
                    <a:cubicBezTo>
                      <a:pt x="279228" y="204627"/>
                      <a:pt x="280371" y="174261"/>
                      <a:pt x="275799" y="144495"/>
                    </a:cubicBezTo>
                    <a:close/>
                    <a:moveTo>
                      <a:pt x="765480" y="477870"/>
                    </a:moveTo>
                    <a:cubicBezTo>
                      <a:pt x="765480" y="478442"/>
                      <a:pt x="745192" y="535020"/>
                      <a:pt x="738905" y="540926"/>
                    </a:cubicBezTo>
                    <a:cubicBezTo>
                      <a:pt x="738143" y="541497"/>
                      <a:pt x="718807" y="561595"/>
                      <a:pt x="718807" y="561595"/>
                    </a:cubicBezTo>
                    <a:cubicBezTo>
                      <a:pt x="717855" y="559595"/>
                      <a:pt x="701948" y="530068"/>
                      <a:pt x="694043" y="516161"/>
                    </a:cubicBezTo>
                    <a:lnTo>
                      <a:pt x="715092" y="457392"/>
                    </a:lnTo>
                    <a:cubicBezTo>
                      <a:pt x="719284" y="444438"/>
                      <a:pt x="733286" y="437380"/>
                      <a:pt x="746239" y="441609"/>
                    </a:cubicBezTo>
                    <a:cubicBezTo>
                      <a:pt x="747096" y="441904"/>
                      <a:pt x="747953" y="442237"/>
                      <a:pt x="748811" y="442628"/>
                    </a:cubicBezTo>
                    <a:cubicBezTo>
                      <a:pt x="763384" y="447553"/>
                      <a:pt x="771195" y="463307"/>
                      <a:pt x="766337" y="47787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2" name="Freeform: Shape 482">
                <a:extLst>
                  <a:ext uri="{FF2B5EF4-FFF2-40B4-BE49-F238E27FC236}">
                    <a16:creationId xmlns:a16="http://schemas.microsoft.com/office/drawing/2014/main" id="{E81FB844-3459-474C-BA0A-52D1EB866DF4}"/>
                  </a:ext>
                </a:extLst>
              </p:cNvPr>
              <p:cNvSpPr/>
              <p:nvPr/>
            </p:nvSpPr>
            <p:spPr>
              <a:xfrm>
                <a:off x="5243971" y="2788870"/>
                <a:ext cx="925909" cy="1404891"/>
              </a:xfrm>
              <a:custGeom>
                <a:avLst/>
                <a:gdLst>
                  <a:gd name="connsiteX0" fmla="*/ 848079 w 925909"/>
                  <a:gd name="connsiteY0" fmla="*/ 455931 h 1404891"/>
                  <a:gd name="connsiteX1" fmla="*/ 725874 w 925909"/>
                  <a:gd name="connsiteY1" fmla="*/ 495555 h 1404891"/>
                  <a:gd name="connsiteX2" fmla="*/ 667295 w 925909"/>
                  <a:gd name="connsiteY2" fmla="*/ 573470 h 1404891"/>
                  <a:gd name="connsiteX3" fmla="*/ 617764 w 925909"/>
                  <a:gd name="connsiteY3" fmla="*/ 163895 h 1404891"/>
                  <a:gd name="connsiteX4" fmla="*/ 581570 w 925909"/>
                  <a:gd name="connsiteY4" fmla="*/ 98077 h 1404891"/>
                  <a:gd name="connsiteX5" fmla="*/ 509276 w 925909"/>
                  <a:gd name="connsiteY5" fmla="*/ 77027 h 1404891"/>
                  <a:gd name="connsiteX6" fmla="*/ 465364 w 925909"/>
                  <a:gd name="connsiteY6" fmla="*/ 93124 h 1404891"/>
                  <a:gd name="connsiteX7" fmla="*/ 356208 w 925909"/>
                  <a:gd name="connsiteY7" fmla="*/ 160 h 1404891"/>
                  <a:gd name="connsiteX8" fmla="*/ 289533 w 925909"/>
                  <a:gd name="connsiteY8" fmla="*/ 41403 h 1404891"/>
                  <a:gd name="connsiteX9" fmla="*/ 270483 w 925909"/>
                  <a:gd name="connsiteY9" fmla="*/ 114555 h 1404891"/>
                  <a:gd name="connsiteX10" fmla="*/ 224192 w 925909"/>
                  <a:gd name="connsiteY10" fmla="*/ 108459 h 1404891"/>
                  <a:gd name="connsiteX11" fmla="*/ 158183 w 925909"/>
                  <a:gd name="connsiteY11" fmla="*/ 144749 h 1404891"/>
                  <a:gd name="connsiteX12" fmla="*/ 136658 w 925909"/>
                  <a:gd name="connsiteY12" fmla="*/ 200947 h 1404891"/>
                  <a:gd name="connsiteX13" fmla="*/ 89033 w 925909"/>
                  <a:gd name="connsiteY13" fmla="*/ 194470 h 1404891"/>
                  <a:gd name="connsiteX14" fmla="*/ 23119 w 925909"/>
                  <a:gd name="connsiteY14" fmla="*/ 230474 h 1404891"/>
                  <a:gd name="connsiteX15" fmla="*/ 1974 w 925909"/>
                  <a:gd name="connsiteY15" fmla="*/ 302483 h 1404891"/>
                  <a:gd name="connsiteX16" fmla="*/ 66934 w 925909"/>
                  <a:gd name="connsiteY16" fmla="*/ 892557 h 1404891"/>
                  <a:gd name="connsiteX17" fmla="*/ 236289 w 925909"/>
                  <a:gd name="connsiteY17" fmla="*/ 1170211 h 1404891"/>
                  <a:gd name="connsiteX18" fmla="*/ 251052 w 925909"/>
                  <a:gd name="connsiteY18" fmla="*/ 1378904 h 1404891"/>
                  <a:gd name="connsiteX19" fmla="*/ 278484 w 925909"/>
                  <a:gd name="connsiteY19" fmla="*/ 1404526 h 1404891"/>
                  <a:gd name="connsiteX20" fmla="*/ 705014 w 925909"/>
                  <a:gd name="connsiteY20" fmla="*/ 1404526 h 1404891"/>
                  <a:gd name="connsiteX21" fmla="*/ 725493 w 925909"/>
                  <a:gd name="connsiteY21" fmla="*/ 1395001 h 1404891"/>
                  <a:gd name="connsiteX22" fmla="*/ 732255 w 925909"/>
                  <a:gd name="connsiteY22" fmla="*/ 1373570 h 1404891"/>
                  <a:gd name="connsiteX23" fmla="*/ 706443 w 925909"/>
                  <a:gd name="connsiteY23" fmla="*/ 1138778 h 1404891"/>
                  <a:gd name="connsiteX24" fmla="*/ 839793 w 925909"/>
                  <a:gd name="connsiteY24" fmla="*/ 858458 h 1404891"/>
                  <a:gd name="connsiteX25" fmla="*/ 922089 w 925909"/>
                  <a:gd name="connsiteY25" fmla="*/ 596044 h 1404891"/>
                  <a:gd name="connsiteX26" fmla="*/ 914373 w 925909"/>
                  <a:gd name="connsiteY26" fmla="*/ 510319 h 1404891"/>
                  <a:gd name="connsiteX27" fmla="*/ 848270 w 925909"/>
                  <a:gd name="connsiteY27" fmla="*/ 455550 h 1404891"/>
                  <a:gd name="connsiteX28" fmla="*/ 869415 w 925909"/>
                  <a:gd name="connsiteY28" fmla="*/ 579756 h 1404891"/>
                  <a:gd name="connsiteX29" fmla="*/ 786072 w 925909"/>
                  <a:gd name="connsiteY29" fmla="*/ 845790 h 1404891"/>
                  <a:gd name="connsiteX30" fmla="*/ 784833 w 925909"/>
                  <a:gd name="connsiteY30" fmla="*/ 853124 h 1404891"/>
                  <a:gd name="connsiteX31" fmla="*/ 661008 w 925909"/>
                  <a:gd name="connsiteY31" fmla="*/ 1106203 h 1404891"/>
                  <a:gd name="connsiteX32" fmla="*/ 657675 w 925909"/>
                  <a:gd name="connsiteY32" fmla="*/ 1109442 h 1404891"/>
                  <a:gd name="connsiteX33" fmla="*/ 649864 w 925909"/>
                  <a:gd name="connsiteY33" fmla="*/ 1131920 h 1404891"/>
                  <a:gd name="connsiteX34" fmla="*/ 673771 w 925909"/>
                  <a:gd name="connsiteY34" fmla="*/ 1349281 h 1404891"/>
                  <a:gd name="connsiteX35" fmla="*/ 303630 w 925909"/>
                  <a:gd name="connsiteY35" fmla="*/ 1349281 h 1404891"/>
                  <a:gd name="connsiteX36" fmla="*/ 289724 w 925909"/>
                  <a:gd name="connsiteY36" fmla="*/ 1152399 h 1404891"/>
                  <a:gd name="connsiteX37" fmla="*/ 276675 w 925909"/>
                  <a:gd name="connsiteY37" fmla="*/ 1130873 h 1404891"/>
                  <a:gd name="connsiteX38" fmla="*/ 121132 w 925909"/>
                  <a:gd name="connsiteY38" fmla="*/ 886271 h 1404891"/>
                  <a:gd name="connsiteX39" fmla="*/ 56171 w 925909"/>
                  <a:gd name="connsiteY39" fmla="*/ 296292 h 1404891"/>
                  <a:gd name="connsiteX40" fmla="*/ 65696 w 925909"/>
                  <a:gd name="connsiteY40" fmla="*/ 264860 h 1404891"/>
                  <a:gd name="connsiteX41" fmla="*/ 94843 w 925909"/>
                  <a:gd name="connsiteY41" fmla="*/ 248953 h 1404891"/>
                  <a:gd name="connsiteX42" fmla="*/ 126847 w 925909"/>
                  <a:gd name="connsiteY42" fmla="*/ 258478 h 1404891"/>
                  <a:gd name="connsiteX43" fmla="*/ 142753 w 925909"/>
                  <a:gd name="connsiteY43" fmla="*/ 287053 h 1404891"/>
                  <a:gd name="connsiteX44" fmla="*/ 180853 w 925909"/>
                  <a:gd name="connsiteY44" fmla="*/ 629953 h 1404891"/>
                  <a:gd name="connsiteX45" fmla="*/ 213905 w 925909"/>
                  <a:gd name="connsiteY45" fmla="*/ 657194 h 1404891"/>
                  <a:gd name="connsiteX46" fmla="*/ 237718 w 925909"/>
                  <a:gd name="connsiteY46" fmla="*/ 626905 h 1404891"/>
                  <a:gd name="connsiteX47" fmla="*/ 191997 w 925909"/>
                  <a:gd name="connsiteY47" fmla="*/ 211234 h 1404891"/>
                  <a:gd name="connsiteX48" fmla="*/ 201522 w 925909"/>
                  <a:gd name="connsiteY48" fmla="*/ 179325 h 1404891"/>
                  <a:gd name="connsiteX49" fmla="*/ 230669 w 925909"/>
                  <a:gd name="connsiteY49" fmla="*/ 163323 h 1404891"/>
                  <a:gd name="connsiteX50" fmla="*/ 262578 w 925909"/>
                  <a:gd name="connsiteY50" fmla="*/ 172848 h 1404891"/>
                  <a:gd name="connsiteX51" fmla="*/ 278579 w 925909"/>
                  <a:gd name="connsiteY51" fmla="*/ 201899 h 1404891"/>
                  <a:gd name="connsiteX52" fmla="*/ 324300 w 925909"/>
                  <a:gd name="connsiteY52" fmla="*/ 617570 h 1404891"/>
                  <a:gd name="connsiteX53" fmla="*/ 355447 w 925909"/>
                  <a:gd name="connsiteY53" fmla="*/ 641783 h 1404891"/>
                  <a:gd name="connsiteX54" fmla="*/ 355637 w 925909"/>
                  <a:gd name="connsiteY54" fmla="*/ 641764 h 1404891"/>
                  <a:gd name="connsiteX55" fmla="*/ 380878 w 925909"/>
                  <a:gd name="connsiteY55" fmla="*/ 611617 h 1404891"/>
                  <a:gd name="connsiteX56" fmla="*/ 380878 w 925909"/>
                  <a:gd name="connsiteY56" fmla="*/ 611379 h 1404891"/>
                  <a:gd name="connsiteX57" fmla="*/ 326109 w 925909"/>
                  <a:gd name="connsiteY57" fmla="*/ 114460 h 1404891"/>
                  <a:gd name="connsiteX58" fmla="*/ 335634 w 925909"/>
                  <a:gd name="connsiteY58" fmla="*/ 72931 h 1404891"/>
                  <a:gd name="connsiteX59" fmla="*/ 363161 w 925909"/>
                  <a:gd name="connsiteY59" fmla="*/ 55215 h 1404891"/>
                  <a:gd name="connsiteX60" fmla="*/ 412311 w 925909"/>
                  <a:gd name="connsiteY60" fmla="*/ 104935 h 1404891"/>
                  <a:gd name="connsiteX61" fmla="*/ 467079 w 925909"/>
                  <a:gd name="connsiteY61" fmla="*/ 601854 h 1404891"/>
                  <a:gd name="connsiteX62" fmla="*/ 498036 w 925909"/>
                  <a:gd name="connsiteY62" fmla="*/ 626076 h 1404891"/>
                  <a:gd name="connsiteX63" fmla="*/ 498322 w 925909"/>
                  <a:gd name="connsiteY63" fmla="*/ 626048 h 1404891"/>
                  <a:gd name="connsiteX64" fmla="*/ 523563 w 925909"/>
                  <a:gd name="connsiteY64" fmla="*/ 595901 h 1404891"/>
                  <a:gd name="connsiteX65" fmla="*/ 523563 w 925909"/>
                  <a:gd name="connsiteY65" fmla="*/ 595663 h 1404891"/>
                  <a:gd name="connsiteX66" fmla="*/ 477843 w 925909"/>
                  <a:gd name="connsiteY66" fmla="*/ 179992 h 1404891"/>
                  <a:gd name="connsiteX67" fmla="*/ 515943 w 925909"/>
                  <a:gd name="connsiteY67" fmla="*/ 132367 h 1404891"/>
                  <a:gd name="connsiteX68" fmla="*/ 547851 w 925909"/>
                  <a:gd name="connsiteY68" fmla="*/ 141892 h 1404891"/>
                  <a:gd name="connsiteX69" fmla="*/ 563854 w 925909"/>
                  <a:gd name="connsiteY69" fmla="*/ 171039 h 1404891"/>
                  <a:gd name="connsiteX70" fmla="*/ 563854 w 925909"/>
                  <a:gd name="connsiteY70" fmla="*/ 171039 h 1404891"/>
                  <a:gd name="connsiteX71" fmla="*/ 620241 w 925909"/>
                  <a:gd name="connsiteY71" fmla="*/ 637764 h 1404891"/>
                  <a:gd name="connsiteX72" fmla="*/ 600429 w 925909"/>
                  <a:gd name="connsiteY72" fmla="*/ 664052 h 1404891"/>
                  <a:gd name="connsiteX73" fmla="*/ 465746 w 925909"/>
                  <a:gd name="connsiteY73" fmla="*/ 768827 h 1404891"/>
                  <a:gd name="connsiteX74" fmla="*/ 474985 w 925909"/>
                  <a:gd name="connsiteY74" fmla="*/ 806775 h 1404891"/>
                  <a:gd name="connsiteX75" fmla="*/ 475271 w 925909"/>
                  <a:gd name="connsiteY75" fmla="*/ 806927 h 1404891"/>
                  <a:gd name="connsiteX76" fmla="*/ 512989 w 925909"/>
                  <a:gd name="connsiteY76" fmla="*/ 797983 h 1404891"/>
                  <a:gd name="connsiteX77" fmla="*/ 513371 w 925909"/>
                  <a:gd name="connsiteY77" fmla="*/ 797402 h 1404891"/>
                  <a:gd name="connsiteX78" fmla="*/ 623480 w 925909"/>
                  <a:gd name="connsiteY78" fmla="*/ 715107 h 1404891"/>
                  <a:gd name="connsiteX79" fmla="*/ 639291 w 925909"/>
                  <a:gd name="connsiteY79" fmla="*/ 704819 h 1404891"/>
                  <a:gd name="connsiteX80" fmla="*/ 770832 w 925909"/>
                  <a:gd name="connsiteY80" fmla="*/ 529750 h 1404891"/>
                  <a:gd name="connsiteX81" fmla="*/ 832935 w 925909"/>
                  <a:gd name="connsiteY81" fmla="*/ 509652 h 1404891"/>
                  <a:gd name="connsiteX82" fmla="*/ 866557 w 925909"/>
                  <a:gd name="connsiteY82" fmla="*/ 537465 h 1404891"/>
                  <a:gd name="connsiteX83" fmla="*/ 869606 w 925909"/>
                  <a:gd name="connsiteY83" fmla="*/ 579756 h 1404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925909" h="1404891">
                    <a:moveTo>
                      <a:pt x="848079" y="455931"/>
                    </a:moveTo>
                    <a:cubicBezTo>
                      <a:pt x="803026" y="442148"/>
                      <a:pt x="754258" y="457979"/>
                      <a:pt x="725874" y="495555"/>
                    </a:cubicBezTo>
                    <a:lnTo>
                      <a:pt x="667295" y="573470"/>
                    </a:lnTo>
                    <a:lnTo>
                      <a:pt x="617764" y="163895"/>
                    </a:lnTo>
                    <a:cubicBezTo>
                      <a:pt x="615003" y="137996"/>
                      <a:pt x="601954" y="114298"/>
                      <a:pt x="581570" y="98077"/>
                    </a:cubicBezTo>
                    <a:cubicBezTo>
                      <a:pt x="561282" y="81675"/>
                      <a:pt x="535183" y="74093"/>
                      <a:pt x="509276" y="77027"/>
                    </a:cubicBezTo>
                    <a:cubicBezTo>
                      <a:pt x="493559" y="78741"/>
                      <a:pt x="478509" y="84266"/>
                      <a:pt x="465364" y="93124"/>
                    </a:cubicBezTo>
                    <a:cubicBezTo>
                      <a:pt x="456411" y="35974"/>
                      <a:pt x="408214" y="-5555"/>
                      <a:pt x="356208" y="160"/>
                    </a:cubicBezTo>
                    <a:cubicBezTo>
                      <a:pt x="328967" y="3417"/>
                      <a:pt x="304582" y="18505"/>
                      <a:pt x="289533" y="41403"/>
                    </a:cubicBezTo>
                    <a:cubicBezTo>
                      <a:pt x="275246" y="62977"/>
                      <a:pt x="268483" y="88733"/>
                      <a:pt x="270483" y="114555"/>
                    </a:cubicBezTo>
                    <a:cubicBezTo>
                      <a:pt x="255814" y="108812"/>
                      <a:pt x="239908" y="106726"/>
                      <a:pt x="224192" y="108459"/>
                    </a:cubicBezTo>
                    <a:cubicBezTo>
                      <a:pt x="198189" y="111269"/>
                      <a:pt x="174472" y="124337"/>
                      <a:pt x="158183" y="144749"/>
                    </a:cubicBezTo>
                    <a:cubicBezTo>
                      <a:pt x="145325" y="160771"/>
                      <a:pt x="137801" y="180421"/>
                      <a:pt x="136658" y="200947"/>
                    </a:cubicBezTo>
                    <a:cubicBezTo>
                      <a:pt x="121607" y="194880"/>
                      <a:pt x="105225" y="192651"/>
                      <a:pt x="89033" y="194470"/>
                    </a:cubicBezTo>
                    <a:cubicBezTo>
                      <a:pt x="63124" y="197223"/>
                      <a:pt x="39407" y="210177"/>
                      <a:pt x="23119" y="230474"/>
                    </a:cubicBezTo>
                    <a:cubicBezTo>
                      <a:pt x="6736" y="250677"/>
                      <a:pt x="-884" y="276614"/>
                      <a:pt x="1974" y="302483"/>
                    </a:cubicBezTo>
                    <a:lnTo>
                      <a:pt x="66934" y="892557"/>
                    </a:lnTo>
                    <a:cubicBezTo>
                      <a:pt x="79222" y="1005724"/>
                      <a:pt x="141229" y="1107527"/>
                      <a:pt x="236289" y="1170211"/>
                    </a:cubicBezTo>
                    <a:lnTo>
                      <a:pt x="251052" y="1378904"/>
                    </a:lnTo>
                    <a:cubicBezTo>
                      <a:pt x="252005" y="1393344"/>
                      <a:pt x="264007" y="1404554"/>
                      <a:pt x="278484" y="1404526"/>
                    </a:cubicBezTo>
                    <a:lnTo>
                      <a:pt x="705014" y="1404526"/>
                    </a:lnTo>
                    <a:cubicBezTo>
                      <a:pt x="712920" y="1404412"/>
                      <a:pt x="720349" y="1400945"/>
                      <a:pt x="725493" y="1395001"/>
                    </a:cubicBezTo>
                    <a:cubicBezTo>
                      <a:pt x="730637" y="1389124"/>
                      <a:pt x="733113" y="1381342"/>
                      <a:pt x="732255" y="1373570"/>
                    </a:cubicBezTo>
                    <a:lnTo>
                      <a:pt x="706443" y="1138778"/>
                    </a:lnTo>
                    <a:cubicBezTo>
                      <a:pt x="744543" y="1100678"/>
                      <a:pt x="834173" y="1003428"/>
                      <a:pt x="839793" y="858458"/>
                    </a:cubicBezTo>
                    <a:lnTo>
                      <a:pt x="922089" y="596044"/>
                    </a:lnTo>
                    <a:cubicBezTo>
                      <a:pt x="931137" y="567593"/>
                      <a:pt x="928280" y="536703"/>
                      <a:pt x="914373" y="510319"/>
                    </a:cubicBezTo>
                    <a:cubicBezTo>
                      <a:pt x="900562" y="483944"/>
                      <a:pt x="876750" y="464218"/>
                      <a:pt x="848270" y="455550"/>
                    </a:cubicBezTo>
                    <a:close/>
                    <a:moveTo>
                      <a:pt x="869415" y="579756"/>
                    </a:moveTo>
                    <a:lnTo>
                      <a:pt x="786072" y="845790"/>
                    </a:lnTo>
                    <a:cubicBezTo>
                      <a:pt x="785310" y="848152"/>
                      <a:pt x="784833" y="850628"/>
                      <a:pt x="784833" y="853124"/>
                    </a:cubicBezTo>
                    <a:cubicBezTo>
                      <a:pt x="780643" y="986950"/>
                      <a:pt x="690535" y="1076675"/>
                      <a:pt x="661008" y="1106203"/>
                    </a:cubicBezTo>
                    <a:lnTo>
                      <a:pt x="657675" y="1109442"/>
                    </a:lnTo>
                    <a:cubicBezTo>
                      <a:pt x="651865" y="1115375"/>
                      <a:pt x="648911" y="1123634"/>
                      <a:pt x="649864" y="1131920"/>
                    </a:cubicBezTo>
                    <a:lnTo>
                      <a:pt x="673771" y="1349281"/>
                    </a:lnTo>
                    <a:lnTo>
                      <a:pt x="303630" y="1349281"/>
                    </a:lnTo>
                    <a:lnTo>
                      <a:pt x="289724" y="1152399"/>
                    </a:lnTo>
                    <a:cubicBezTo>
                      <a:pt x="289058" y="1143550"/>
                      <a:pt x="284200" y="1135559"/>
                      <a:pt x="276675" y="1130873"/>
                    </a:cubicBezTo>
                    <a:cubicBezTo>
                      <a:pt x="189616" y="1077971"/>
                      <a:pt x="132085" y="987560"/>
                      <a:pt x="121132" y="886271"/>
                    </a:cubicBezTo>
                    <a:lnTo>
                      <a:pt x="56171" y="296292"/>
                    </a:lnTo>
                    <a:cubicBezTo>
                      <a:pt x="54932" y="284957"/>
                      <a:pt x="58361" y="273604"/>
                      <a:pt x="65696" y="264860"/>
                    </a:cubicBezTo>
                    <a:cubicBezTo>
                      <a:pt x="72839" y="255868"/>
                      <a:pt x="83412" y="250134"/>
                      <a:pt x="94843" y="248953"/>
                    </a:cubicBezTo>
                    <a:cubicBezTo>
                      <a:pt x="106368" y="247724"/>
                      <a:pt x="117893" y="251153"/>
                      <a:pt x="126847" y="258478"/>
                    </a:cubicBezTo>
                    <a:cubicBezTo>
                      <a:pt x="135704" y="265498"/>
                      <a:pt x="141514" y="275785"/>
                      <a:pt x="142753" y="287053"/>
                    </a:cubicBezTo>
                    <a:lnTo>
                      <a:pt x="180853" y="629953"/>
                    </a:lnTo>
                    <a:cubicBezTo>
                      <a:pt x="182854" y="646393"/>
                      <a:pt x="197426" y="658385"/>
                      <a:pt x="213905" y="657194"/>
                    </a:cubicBezTo>
                    <a:cubicBezTo>
                      <a:pt x="228668" y="655118"/>
                      <a:pt x="239146" y="641754"/>
                      <a:pt x="237718" y="626905"/>
                    </a:cubicBezTo>
                    <a:lnTo>
                      <a:pt x="191997" y="211234"/>
                    </a:lnTo>
                    <a:cubicBezTo>
                      <a:pt x="190759" y="199747"/>
                      <a:pt x="194188" y="188241"/>
                      <a:pt x="201522" y="179325"/>
                    </a:cubicBezTo>
                    <a:cubicBezTo>
                      <a:pt x="208666" y="170305"/>
                      <a:pt x="219239" y="164542"/>
                      <a:pt x="230669" y="163323"/>
                    </a:cubicBezTo>
                    <a:cubicBezTo>
                      <a:pt x="242194" y="162075"/>
                      <a:pt x="253624" y="165514"/>
                      <a:pt x="262578" y="172848"/>
                    </a:cubicBezTo>
                    <a:cubicBezTo>
                      <a:pt x="271531" y="180021"/>
                      <a:pt x="277341" y="190469"/>
                      <a:pt x="278579" y="201899"/>
                    </a:cubicBezTo>
                    <a:lnTo>
                      <a:pt x="324300" y="617570"/>
                    </a:lnTo>
                    <a:cubicBezTo>
                      <a:pt x="326204" y="632868"/>
                      <a:pt x="340207" y="643707"/>
                      <a:pt x="355447" y="641783"/>
                    </a:cubicBezTo>
                    <a:cubicBezTo>
                      <a:pt x="355542" y="641783"/>
                      <a:pt x="355542" y="641774"/>
                      <a:pt x="355637" y="641764"/>
                    </a:cubicBezTo>
                    <a:cubicBezTo>
                      <a:pt x="370972" y="640411"/>
                      <a:pt x="382211" y="626915"/>
                      <a:pt x="380878" y="611617"/>
                    </a:cubicBezTo>
                    <a:cubicBezTo>
                      <a:pt x="380878" y="611541"/>
                      <a:pt x="380878" y="611455"/>
                      <a:pt x="380878" y="611379"/>
                    </a:cubicBezTo>
                    <a:lnTo>
                      <a:pt x="326109" y="114460"/>
                    </a:lnTo>
                    <a:cubicBezTo>
                      <a:pt x="324204" y="99925"/>
                      <a:pt x="327633" y="85199"/>
                      <a:pt x="335634" y="72931"/>
                    </a:cubicBezTo>
                    <a:cubicBezTo>
                      <a:pt x="341825" y="63311"/>
                      <a:pt x="351827" y="56843"/>
                      <a:pt x="363161" y="55215"/>
                    </a:cubicBezTo>
                    <a:cubicBezTo>
                      <a:pt x="386974" y="52643"/>
                      <a:pt x="409072" y="74931"/>
                      <a:pt x="412311" y="104935"/>
                    </a:cubicBezTo>
                    <a:lnTo>
                      <a:pt x="467079" y="601854"/>
                    </a:lnTo>
                    <a:cubicBezTo>
                      <a:pt x="468984" y="617104"/>
                      <a:pt x="482796" y="627943"/>
                      <a:pt x="498036" y="626076"/>
                    </a:cubicBezTo>
                    <a:cubicBezTo>
                      <a:pt x="498131" y="626067"/>
                      <a:pt x="498226" y="626057"/>
                      <a:pt x="498322" y="626048"/>
                    </a:cubicBezTo>
                    <a:cubicBezTo>
                      <a:pt x="513657" y="624695"/>
                      <a:pt x="524896" y="611198"/>
                      <a:pt x="523563" y="595901"/>
                    </a:cubicBezTo>
                    <a:cubicBezTo>
                      <a:pt x="523563" y="595825"/>
                      <a:pt x="523563" y="595739"/>
                      <a:pt x="523563" y="595663"/>
                    </a:cubicBezTo>
                    <a:lnTo>
                      <a:pt x="477843" y="179992"/>
                    </a:lnTo>
                    <a:cubicBezTo>
                      <a:pt x="475366" y="156351"/>
                      <a:pt x="492321" y="135110"/>
                      <a:pt x="515943" y="132367"/>
                    </a:cubicBezTo>
                    <a:cubicBezTo>
                      <a:pt x="527468" y="131167"/>
                      <a:pt x="538898" y="134596"/>
                      <a:pt x="547851" y="141892"/>
                    </a:cubicBezTo>
                    <a:cubicBezTo>
                      <a:pt x="556805" y="149102"/>
                      <a:pt x="562615" y="159590"/>
                      <a:pt x="563854" y="171039"/>
                    </a:cubicBezTo>
                    <a:lnTo>
                      <a:pt x="563854" y="171039"/>
                    </a:lnTo>
                    <a:lnTo>
                      <a:pt x="620241" y="637764"/>
                    </a:lnTo>
                    <a:lnTo>
                      <a:pt x="600429" y="664052"/>
                    </a:lnTo>
                    <a:cubicBezTo>
                      <a:pt x="544518" y="681845"/>
                      <a:pt x="496702" y="718993"/>
                      <a:pt x="465746" y="768827"/>
                    </a:cubicBezTo>
                    <a:cubicBezTo>
                      <a:pt x="457840" y="781867"/>
                      <a:pt x="461935" y="798860"/>
                      <a:pt x="474985" y="806775"/>
                    </a:cubicBezTo>
                    <a:cubicBezTo>
                      <a:pt x="475080" y="806823"/>
                      <a:pt x="475175" y="806880"/>
                      <a:pt x="475271" y="806927"/>
                    </a:cubicBezTo>
                    <a:cubicBezTo>
                      <a:pt x="488129" y="814881"/>
                      <a:pt x="505084" y="810880"/>
                      <a:pt x="512989" y="797983"/>
                    </a:cubicBezTo>
                    <a:cubicBezTo>
                      <a:pt x="513180" y="797793"/>
                      <a:pt x="513275" y="797602"/>
                      <a:pt x="513371" y="797402"/>
                    </a:cubicBezTo>
                    <a:cubicBezTo>
                      <a:pt x="538708" y="757407"/>
                      <a:pt x="577950" y="728127"/>
                      <a:pt x="623480" y="715107"/>
                    </a:cubicBezTo>
                    <a:cubicBezTo>
                      <a:pt x="629766" y="713563"/>
                      <a:pt x="635291" y="709934"/>
                      <a:pt x="639291" y="704819"/>
                    </a:cubicBezTo>
                    <a:lnTo>
                      <a:pt x="770832" y="529750"/>
                    </a:lnTo>
                    <a:cubicBezTo>
                      <a:pt x="785310" y="510729"/>
                      <a:pt x="810075" y="502708"/>
                      <a:pt x="832935" y="509652"/>
                    </a:cubicBezTo>
                    <a:cubicBezTo>
                      <a:pt x="847413" y="514110"/>
                      <a:pt x="859509" y="524111"/>
                      <a:pt x="866557" y="537465"/>
                    </a:cubicBezTo>
                    <a:cubicBezTo>
                      <a:pt x="873035" y="550638"/>
                      <a:pt x="874082" y="565802"/>
                      <a:pt x="869606" y="57975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41" name="Ellipse 84">
              <a:extLst>
                <a:ext uri="{FF2B5EF4-FFF2-40B4-BE49-F238E27FC236}">
                  <a16:creationId xmlns:a16="http://schemas.microsoft.com/office/drawing/2014/main" id="{AAD97CA3-3CE9-4018-AA4F-3D056B3D23F2}"/>
                </a:ext>
              </a:extLst>
            </p:cNvPr>
            <p:cNvSpPr/>
            <p:nvPr/>
          </p:nvSpPr>
          <p:spPr>
            <a:xfrm>
              <a:off x="932978" y="4362840"/>
              <a:ext cx="568181" cy="568181"/>
            </a:xfrm>
            <a:prstGeom prst="ellipse">
              <a:avLst/>
            </a:prstGeom>
            <a:noFill/>
            <a:ln w="22225" cap="flat" cmpd="sng" algn="ctr">
              <a:solidFill>
                <a:srgbClr val="00619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42" name="Gruppieren 78">
              <a:extLst>
                <a:ext uri="{FF2B5EF4-FFF2-40B4-BE49-F238E27FC236}">
                  <a16:creationId xmlns:a16="http://schemas.microsoft.com/office/drawing/2014/main" id="{1B543924-7FEE-428F-AB7C-D4BFBA6F7A8D}"/>
                </a:ext>
              </a:extLst>
            </p:cNvPr>
            <p:cNvGrpSpPr/>
            <p:nvPr/>
          </p:nvGrpSpPr>
          <p:grpSpPr>
            <a:xfrm>
              <a:off x="1111942" y="4447173"/>
              <a:ext cx="160815" cy="375970"/>
              <a:chOff x="2403866" y="1174203"/>
              <a:chExt cx="148228" cy="346541"/>
            </a:xfrm>
          </p:grpSpPr>
          <p:sp>
            <p:nvSpPr>
              <p:cNvPr id="46" name="Graphic 10">
                <a:extLst>
                  <a:ext uri="{FF2B5EF4-FFF2-40B4-BE49-F238E27FC236}">
                    <a16:creationId xmlns:a16="http://schemas.microsoft.com/office/drawing/2014/main" id="{E1A46EFA-0930-4C61-83E3-3270B1A13EB6}"/>
                  </a:ext>
                </a:extLst>
              </p:cNvPr>
              <p:cNvSpPr/>
              <p:nvPr/>
            </p:nvSpPr>
            <p:spPr>
              <a:xfrm>
                <a:off x="2403866" y="1174203"/>
                <a:ext cx="148228" cy="346541"/>
              </a:xfrm>
              <a:custGeom>
                <a:avLst/>
                <a:gdLst>
                  <a:gd name="connsiteX0" fmla="*/ 291390 w 360992"/>
                  <a:gd name="connsiteY0" fmla="*/ 414266 h 414765"/>
                  <a:gd name="connsiteX1" fmla="*/ 285572 w 360992"/>
                  <a:gd name="connsiteY1" fmla="*/ 409805 h 414765"/>
                  <a:gd name="connsiteX2" fmla="*/ 279026 w 360992"/>
                  <a:gd name="connsiteY2" fmla="*/ 308416 h 414765"/>
                  <a:gd name="connsiteX3" fmla="*/ 302155 w 360992"/>
                  <a:gd name="connsiteY3" fmla="*/ 264486 h 414765"/>
                  <a:gd name="connsiteX4" fmla="*/ 347054 w 360992"/>
                  <a:gd name="connsiteY4" fmla="*/ 140164 h 414765"/>
                  <a:gd name="connsiteX5" fmla="*/ 194802 w 360992"/>
                  <a:gd name="connsiteY5" fmla="*/ 11962 h 414765"/>
                  <a:gd name="connsiteX6" fmla="*/ 65340 w 360992"/>
                  <a:gd name="connsiteY6" fmla="*/ 86051 h 414765"/>
                  <a:gd name="connsiteX7" fmla="*/ 57000 w 360992"/>
                  <a:gd name="connsiteY7" fmla="*/ 153304 h 414765"/>
                  <a:gd name="connsiteX8" fmla="*/ 55642 w 360992"/>
                  <a:gd name="connsiteY8" fmla="*/ 158153 h 414765"/>
                  <a:gd name="connsiteX9" fmla="*/ 10258 w 360992"/>
                  <a:gd name="connsiteY9" fmla="*/ 215659 h 414765"/>
                  <a:gd name="connsiteX10" fmla="*/ 34502 w 360992"/>
                  <a:gd name="connsiteY10" fmla="*/ 226230 h 414765"/>
                  <a:gd name="connsiteX11" fmla="*/ 39932 w 360992"/>
                  <a:gd name="connsiteY11" fmla="*/ 232940 h 414765"/>
                  <a:gd name="connsiteX12" fmla="*/ 39351 w 360992"/>
                  <a:gd name="connsiteY12" fmla="*/ 235006 h 414765"/>
                  <a:gd name="connsiteX13" fmla="*/ 27713 w 360992"/>
                  <a:gd name="connsiteY13" fmla="*/ 259541 h 414765"/>
                  <a:gd name="connsiteX14" fmla="*/ 37944 w 360992"/>
                  <a:gd name="connsiteY14" fmla="*/ 270256 h 414765"/>
                  <a:gd name="connsiteX15" fmla="*/ 38526 w 360992"/>
                  <a:gd name="connsiteY15" fmla="*/ 278810 h 414765"/>
                  <a:gd name="connsiteX16" fmla="*/ 36538 w 360992"/>
                  <a:gd name="connsiteY16" fmla="*/ 280294 h 414765"/>
                  <a:gd name="connsiteX17" fmla="*/ 28974 w 360992"/>
                  <a:gd name="connsiteY17" fmla="*/ 288585 h 414765"/>
                  <a:gd name="connsiteX18" fmla="*/ 36829 w 360992"/>
                  <a:gd name="connsiteY18" fmla="*/ 298767 h 414765"/>
                  <a:gd name="connsiteX19" fmla="*/ 39011 w 360992"/>
                  <a:gd name="connsiteY19" fmla="*/ 306041 h 414765"/>
                  <a:gd name="connsiteX20" fmla="*/ 40805 w 360992"/>
                  <a:gd name="connsiteY20" fmla="*/ 335133 h 414765"/>
                  <a:gd name="connsiteX21" fmla="*/ 74746 w 360992"/>
                  <a:gd name="connsiteY21" fmla="*/ 342358 h 414765"/>
                  <a:gd name="connsiteX22" fmla="*/ 120616 w 360992"/>
                  <a:gd name="connsiteY22" fmla="*/ 354723 h 414765"/>
                  <a:gd name="connsiteX23" fmla="*/ 130847 w 360992"/>
                  <a:gd name="connsiteY23" fmla="*/ 408835 h 414765"/>
                  <a:gd name="connsiteX24" fmla="*/ 123865 w 360992"/>
                  <a:gd name="connsiteY24" fmla="*/ 413853 h 414765"/>
                  <a:gd name="connsiteX25" fmla="*/ 118871 w 360992"/>
                  <a:gd name="connsiteY25" fmla="*/ 406895 h 414765"/>
                  <a:gd name="connsiteX26" fmla="*/ 111598 w 360992"/>
                  <a:gd name="connsiteY26" fmla="*/ 362771 h 414765"/>
                  <a:gd name="connsiteX27" fmla="*/ 73923 w 360992"/>
                  <a:gd name="connsiteY27" fmla="*/ 354480 h 414765"/>
                  <a:gd name="connsiteX28" fmla="*/ 30865 w 360992"/>
                  <a:gd name="connsiteY28" fmla="*/ 341970 h 414765"/>
                  <a:gd name="connsiteX29" fmla="*/ 26453 w 360992"/>
                  <a:gd name="connsiteY29" fmla="*/ 305798 h 414765"/>
                  <a:gd name="connsiteX30" fmla="*/ 17191 w 360992"/>
                  <a:gd name="connsiteY30" fmla="*/ 286112 h 414765"/>
                  <a:gd name="connsiteX31" fmla="*/ 24416 w 360992"/>
                  <a:gd name="connsiteY31" fmla="*/ 274039 h 414765"/>
                  <a:gd name="connsiteX32" fmla="*/ 15494 w 360992"/>
                  <a:gd name="connsiteY32" fmla="*/ 258571 h 414765"/>
                  <a:gd name="connsiteX33" fmla="*/ 25192 w 360992"/>
                  <a:gd name="connsiteY33" fmla="*/ 236606 h 414765"/>
                  <a:gd name="connsiteX34" fmla="*/ -1282 w 360992"/>
                  <a:gd name="connsiteY34" fmla="*/ 215659 h 414765"/>
                  <a:gd name="connsiteX35" fmla="*/ 45315 w 360992"/>
                  <a:gd name="connsiteY35" fmla="*/ 152286 h 414765"/>
                  <a:gd name="connsiteX36" fmla="*/ 54721 w 360992"/>
                  <a:gd name="connsiteY36" fmla="*/ 81348 h 414765"/>
                  <a:gd name="connsiteX37" fmla="*/ 195336 w 360992"/>
                  <a:gd name="connsiteY37" fmla="*/ -500 h 414765"/>
                  <a:gd name="connsiteX38" fmla="*/ 359710 w 360992"/>
                  <a:gd name="connsiteY38" fmla="*/ 139824 h 414765"/>
                  <a:gd name="connsiteX39" fmla="*/ 312871 w 360992"/>
                  <a:gd name="connsiteY39" fmla="*/ 270742 h 414765"/>
                  <a:gd name="connsiteX40" fmla="*/ 291245 w 360992"/>
                  <a:gd name="connsiteY40" fmla="*/ 311229 h 414765"/>
                  <a:gd name="connsiteX41" fmla="*/ 297790 w 360992"/>
                  <a:gd name="connsiteY41" fmla="*/ 406362 h 414765"/>
                  <a:gd name="connsiteX42" fmla="*/ 293572 w 360992"/>
                  <a:gd name="connsiteY42" fmla="*/ 413757 h 414765"/>
                  <a:gd name="connsiteX43" fmla="*/ 291924 w 360992"/>
                  <a:gd name="connsiteY43" fmla="*/ 413975 h 414765"/>
                  <a:gd name="connsiteX0" fmla="*/ 395266 w 395266"/>
                  <a:gd name="connsiteY0" fmla="*/ 355292 h 414475"/>
                  <a:gd name="connsiteX1" fmla="*/ 286854 w 395266"/>
                  <a:gd name="connsiteY1" fmla="*/ 410305 h 414475"/>
                  <a:gd name="connsiteX2" fmla="*/ 280308 w 395266"/>
                  <a:gd name="connsiteY2" fmla="*/ 308916 h 414475"/>
                  <a:gd name="connsiteX3" fmla="*/ 303437 w 395266"/>
                  <a:gd name="connsiteY3" fmla="*/ 264986 h 414475"/>
                  <a:gd name="connsiteX4" fmla="*/ 348336 w 395266"/>
                  <a:gd name="connsiteY4" fmla="*/ 140664 h 414475"/>
                  <a:gd name="connsiteX5" fmla="*/ 196084 w 395266"/>
                  <a:gd name="connsiteY5" fmla="*/ 12462 h 414475"/>
                  <a:gd name="connsiteX6" fmla="*/ 66622 w 395266"/>
                  <a:gd name="connsiteY6" fmla="*/ 86551 h 414475"/>
                  <a:gd name="connsiteX7" fmla="*/ 58282 w 395266"/>
                  <a:gd name="connsiteY7" fmla="*/ 153804 h 414475"/>
                  <a:gd name="connsiteX8" fmla="*/ 56924 w 395266"/>
                  <a:gd name="connsiteY8" fmla="*/ 158653 h 414475"/>
                  <a:gd name="connsiteX9" fmla="*/ 11540 w 395266"/>
                  <a:gd name="connsiteY9" fmla="*/ 216159 h 414475"/>
                  <a:gd name="connsiteX10" fmla="*/ 35784 w 395266"/>
                  <a:gd name="connsiteY10" fmla="*/ 226730 h 414475"/>
                  <a:gd name="connsiteX11" fmla="*/ 41214 w 395266"/>
                  <a:gd name="connsiteY11" fmla="*/ 233440 h 414475"/>
                  <a:gd name="connsiteX12" fmla="*/ 40633 w 395266"/>
                  <a:gd name="connsiteY12" fmla="*/ 235506 h 414475"/>
                  <a:gd name="connsiteX13" fmla="*/ 28995 w 395266"/>
                  <a:gd name="connsiteY13" fmla="*/ 260041 h 414475"/>
                  <a:gd name="connsiteX14" fmla="*/ 39226 w 395266"/>
                  <a:gd name="connsiteY14" fmla="*/ 270756 h 414475"/>
                  <a:gd name="connsiteX15" fmla="*/ 39808 w 395266"/>
                  <a:gd name="connsiteY15" fmla="*/ 279310 h 414475"/>
                  <a:gd name="connsiteX16" fmla="*/ 37820 w 395266"/>
                  <a:gd name="connsiteY16" fmla="*/ 280794 h 414475"/>
                  <a:gd name="connsiteX17" fmla="*/ 30256 w 395266"/>
                  <a:gd name="connsiteY17" fmla="*/ 289085 h 414475"/>
                  <a:gd name="connsiteX18" fmla="*/ 38111 w 395266"/>
                  <a:gd name="connsiteY18" fmla="*/ 299267 h 414475"/>
                  <a:gd name="connsiteX19" fmla="*/ 40293 w 395266"/>
                  <a:gd name="connsiteY19" fmla="*/ 306541 h 414475"/>
                  <a:gd name="connsiteX20" fmla="*/ 42087 w 395266"/>
                  <a:gd name="connsiteY20" fmla="*/ 335633 h 414475"/>
                  <a:gd name="connsiteX21" fmla="*/ 76028 w 395266"/>
                  <a:gd name="connsiteY21" fmla="*/ 342858 h 414475"/>
                  <a:gd name="connsiteX22" fmla="*/ 121898 w 395266"/>
                  <a:gd name="connsiteY22" fmla="*/ 355223 h 414475"/>
                  <a:gd name="connsiteX23" fmla="*/ 132129 w 395266"/>
                  <a:gd name="connsiteY23" fmla="*/ 409335 h 414475"/>
                  <a:gd name="connsiteX24" fmla="*/ 125147 w 395266"/>
                  <a:gd name="connsiteY24" fmla="*/ 414353 h 414475"/>
                  <a:gd name="connsiteX25" fmla="*/ 120153 w 395266"/>
                  <a:gd name="connsiteY25" fmla="*/ 407395 h 414475"/>
                  <a:gd name="connsiteX26" fmla="*/ 112880 w 395266"/>
                  <a:gd name="connsiteY26" fmla="*/ 363271 h 414475"/>
                  <a:gd name="connsiteX27" fmla="*/ 75205 w 395266"/>
                  <a:gd name="connsiteY27" fmla="*/ 354980 h 414475"/>
                  <a:gd name="connsiteX28" fmla="*/ 32147 w 395266"/>
                  <a:gd name="connsiteY28" fmla="*/ 342470 h 414475"/>
                  <a:gd name="connsiteX29" fmla="*/ 27735 w 395266"/>
                  <a:gd name="connsiteY29" fmla="*/ 306298 h 414475"/>
                  <a:gd name="connsiteX30" fmla="*/ 18473 w 395266"/>
                  <a:gd name="connsiteY30" fmla="*/ 286612 h 414475"/>
                  <a:gd name="connsiteX31" fmla="*/ 25698 w 395266"/>
                  <a:gd name="connsiteY31" fmla="*/ 274539 h 414475"/>
                  <a:gd name="connsiteX32" fmla="*/ 16776 w 395266"/>
                  <a:gd name="connsiteY32" fmla="*/ 259071 h 414475"/>
                  <a:gd name="connsiteX33" fmla="*/ 26474 w 395266"/>
                  <a:gd name="connsiteY33" fmla="*/ 237106 h 414475"/>
                  <a:gd name="connsiteX34" fmla="*/ 0 w 395266"/>
                  <a:gd name="connsiteY34" fmla="*/ 216159 h 414475"/>
                  <a:gd name="connsiteX35" fmla="*/ 46597 w 395266"/>
                  <a:gd name="connsiteY35" fmla="*/ 152786 h 414475"/>
                  <a:gd name="connsiteX36" fmla="*/ 56003 w 395266"/>
                  <a:gd name="connsiteY36" fmla="*/ 81848 h 414475"/>
                  <a:gd name="connsiteX37" fmla="*/ 196618 w 395266"/>
                  <a:gd name="connsiteY37" fmla="*/ 0 h 414475"/>
                  <a:gd name="connsiteX38" fmla="*/ 360992 w 395266"/>
                  <a:gd name="connsiteY38" fmla="*/ 140324 h 414475"/>
                  <a:gd name="connsiteX39" fmla="*/ 314153 w 395266"/>
                  <a:gd name="connsiteY39" fmla="*/ 271242 h 414475"/>
                  <a:gd name="connsiteX40" fmla="*/ 292527 w 395266"/>
                  <a:gd name="connsiteY40" fmla="*/ 311729 h 414475"/>
                  <a:gd name="connsiteX41" fmla="*/ 299072 w 395266"/>
                  <a:gd name="connsiteY41" fmla="*/ 406862 h 414475"/>
                  <a:gd name="connsiteX42" fmla="*/ 294854 w 395266"/>
                  <a:gd name="connsiteY42" fmla="*/ 414257 h 414475"/>
                  <a:gd name="connsiteX43" fmla="*/ 293206 w 395266"/>
                  <a:gd name="connsiteY43" fmla="*/ 414475 h 414475"/>
                  <a:gd name="connsiteX44" fmla="*/ 395266 w 395266"/>
                  <a:gd name="connsiteY44" fmla="*/ 355292 h 414475"/>
                  <a:gd name="connsiteX0" fmla="*/ 293206 w 360992"/>
                  <a:gd name="connsiteY0" fmla="*/ 414475 h 419189"/>
                  <a:gd name="connsiteX1" fmla="*/ 286854 w 360992"/>
                  <a:gd name="connsiteY1" fmla="*/ 410305 h 419189"/>
                  <a:gd name="connsiteX2" fmla="*/ 280308 w 360992"/>
                  <a:gd name="connsiteY2" fmla="*/ 308916 h 419189"/>
                  <a:gd name="connsiteX3" fmla="*/ 303437 w 360992"/>
                  <a:gd name="connsiteY3" fmla="*/ 264986 h 419189"/>
                  <a:gd name="connsiteX4" fmla="*/ 348336 w 360992"/>
                  <a:gd name="connsiteY4" fmla="*/ 140664 h 419189"/>
                  <a:gd name="connsiteX5" fmla="*/ 196084 w 360992"/>
                  <a:gd name="connsiteY5" fmla="*/ 12462 h 419189"/>
                  <a:gd name="connsiteX6" fmla="*/ 66622 w 360992"/>
                  <a:gd name="connsiteY6" fmla="*/ 86551 h 419189"/>
                  <a:gd name="connsiteX7" fmla="*/ 58282 w 360992"/>
                  <a:gd name="connsiteY7" fmla="*/ 153804 h 419189"/>
                  <a:gd name="connsiteX8" fmla="*/ 56924 w 360992"/>
                  <a:gd name="connsiteY8" fmla="*/ 158653 h 419189"/>
                  <a:gd name="connsiteX9" fmla="*/ 11540 w 360992"/>
                  <a:gd name="connsiteY9" fmla="*/ 216159 h 419189"/>
                  <a:gd name="connsiteX10" fmla="*/ 35784 w 360992"/>
                  <a:gd name="connsiteY10" fmla="*/ 226730 h 419189"/>
                  <a:gd name="connsiteX11" fmla="*/ 41214 w 360992"/>
                  <a:gd name="connsiteY11" fmla="*/ 233440 h 419189"/>
                  <a:gd name="connsiteX12" fmla="*/ 40633 w 360992"/>
                  <a:gd name="connsiteY12" fmla="*/ 235506 h 419189"/>
                  <a:gd name="connsiteX13" fmla="*/ 28995 w 360992"/>
                  <a:gd name="connsiteY13" fmla="*/ 260041 h 419189"/>
                  <a:gd name="connsiteX14" fmla="*/ 39226 w 360992"/>
                  <a:gd name="connsiteY14" fmla="*/ 270756 h 419189"/>
                  <a:gd name="connsiteX15" fmla="*/ 39808 w 360992"/>
                  <a:gd name="connsiteY15" fmla="*/ 279310 h 419189"/>
                  <a:gd name="connsiteX16" fmla="*/ 37820 w 360992"/>
                  <a:gd name="connsiteY16" fmla="*/ 280794 h 419189"/>
                  <a:gd name="connsiteX17" fmla="*/ 30256 w 360992"/>
                  <a:gd name="connsiteY17" fmla="*/ 289085 h 419189"/>
                  <a:gd name="connsiteX18" fmla="*/ 38111 w 360992"/>
                  <a:gd name="connsiteY18" fmla="*/ 299267 h 419189"/>
                  <a:gd name="connsiteX19" fmla="*/ 40293 w 360992"/>
                  <a:gd name="connsiteY19" fmla="*/ 306541 h 419189"/>
                  <a:gd name="connsiteX20" fmla="*/ 42087 w 360992"/>
                  <a:gd name="connsiteY20" fmla="*/ 335633 h 419189"/>
                  <a:gd name="connsiteX21" fmla="*/ 76028 w 360992"/>
                  <a:gd name="connsiteY21" fmla="*/ 342858 h 419189"/>
                  <a:gd name="connsiteX22" fmla="*/ 121898 w 360992"/>
                  <a:gd name="connsiteY22" fmla="*/ 355223 h 419189"/>
                  <a:gd name="connsiteX23" fmla="*/ 132129 w 360992"/>
                  <a:gd name="connsiteY23" fmla="*/ 409335 h 419189"/>
                  <a:gd name="connsiteX24" fmla="*/ 125147 w 360992"/>
                  <a:gd name="connsiteY24" fmla="*/ 414353 h 419189"/>
                  <a:gd name="connsiteX25" fmla="*/ 120153 w 360992"/>
                  <a:gd name="connsiteY25" fmla="*/ 407395 h 419189"/>
                  <a:gd name="connsiteX26" fmla="*/ 112880 w 360992"/>
                  <a:gd name="connsiteY26" fmla="*/ 363271 h 419189"/>
                  <a:gd name="connsiteX27" fmla="*/ 75205 w 360992"/>
                  <a:gd name="connsiteY27" fmla="*/ 354980 h 419189"/>
                  <a:gd name="connsiteX28" fmla="*/ 32147 w 360992"/>
                  <a:gd name="connsiteY28" fmla="*/ 342470 h 419189"/>
                  <a:gd name="connsiteX29" fmla="*/ 27735 w 360992"/>
                  <a:gd name="connsiteY29" fmla="*/ 306298 h 419189"/>
                  <a:gd name="connsiteX30" fmla="*/ 18473 w 360992"/>
                  <a:gd name="connsiteY30" fmla="*/ 286612 h 419189"/>
                  <a:gd name="connsiteX31" fmla="*/ 25698 w 360992"/>
                  <a:gd name="connsiteY31" fmla="*/ 274539 h 419189"/>
                  <a:gd name="connsiteX32" fmla="*/ 16776 w 360992"/>
                  <a:gd name="connsiteY32" fmla="*/ 259071 h 419189"/>
                  <a:gd name="connsiteX33" fmla="*/ 26474 w 360992"/>
                  <a:gd name="connsiteY33" fmla="*/ 237106 h 419189"/>
                  <a:gd name="connsiteX34" fmla="*/ 0 w 360992"/>
                  <a:gd name="connsiteY34" fmla="*/ 216159 h 419189"/>
                  <a:gd name="connsiteX35" fmla="*/ 46597 w 360992"/>
                  <a:gd name="connsiteY35" fmla="*/ 152786 h 419189"/>
                  <a:gd name="connsiteX36" fmla="*/ 56003 w 360992"/>
                  <a:gd name="connsiteY36" fmla="*/ 81848 h 419189"/>
                  <a:gd name="connsiteX37" fmla="*/ 196618 w 360992"/>
                  <a:gd name="connsiteY37" fmla="*/ 0 h 419189"/>
                  <a:gd name="connsiteX38" fmla="*/ 360992 w 360992"/>
                  <a:gd name="connsiteY38" fmla="*/ 140324 h 419189"/>
                  <a:gd name="connsiteX39" fmla="*/ 314153 w 360992"/>
                  <a:gd name="connsiteY39" fmla="*/ 271242 h 419189"/>
                  <a:gd name="connsiteX40" fmla="*/ 292527 w 360992"/>
                  <a:gd name="connsiteY40" fmla="*/ 311729 h 419189"/>
                  <a:gd name="connsiteX41" fmla="*/ 299072 w 360992"/>
                  <a:gd name="connsiteY41" fmla="*/ 406862 h 419189"/>
                  <a:gd name="connsiteX42" fmla="*/ 294854 w 360992"/>
                  <a:gd name="connsiteY42" fmla="*/ 414257 h 419189"/>
                  <a:gd name="connsiteX43" fmla="*/ 293206 w 360992"/>
                  <a:gd name="connsiteY43" fmla="*/ 414475 h 419189"/>
                  <a:gd name="connsiteX0" fmla="*/ 293206 w 360992"/>
                  <a:gd name="connsiteY0" fmla="*/ 415514 h 420228"/>
                  <a:gd name="connsiteX1" fmla="*/ 286854 w 360992"/>
                  <a:gd name="connsiteY1" fmla="*/ 411344 h 420228"/>
                  <a:gd name="connsiteX2" fmla="*/ 280308 w 360992"/>
                  <a:gd name="connsiteY2" fmla="*/ 309955 h 420228"/>
                  <a:gd name="connsiteX3" fmla="*/ 303437 w 360992"/>
                  <a:gd name="connsiteY3" fmla="*/ 266025 h 420228"/>
                  <a:gd name="connsiteX4" fmla="*/ 348336 w 360992"/>
                  <a:gd name="connsiteY4" fmla="*/ 141703 h 420228"/>
                  <a:gd name="connsiteX5" fmla="*/ 196084 w 360992"/>
                  <a:gd name="connsiteY5" fmla="*/ 13501 h 420228"/>
                  <a:gd name="connsiteX6" fmla="*/ 66622 w 360992"/>
                  <a:gd name="connsiteY6" fmla="*/ 87590 h 420228"/>
                  <a:gd name="connsiteX7" fmla="*/ 58282 w 360992"/>
                  <a:gd name="connsiteY7" fmla="*/ 154843 h 420228"/>
                  <a:gd name="connsiteX8" fmla="*/ 56924 w 360992"/>
                  <a:gd name="connsiteY8" fmla="*/ 159692 h 420228"/>
                  <a:gd name="connsiteX9" fmla="*/ 11540 w 360992"/>
                  <a:gd name="connsiteY9" fmla="*/ 217198 h 420228"/>
                  <a:gd name="connsiteX10" fmla="*/ 35784 w 360992"/>
                  <a:gd name="connsiteY10" fmla="*/ 227769 h 420228"/>
                  <a:gd name="connsiteX11" fmla="*/ 41214 w 360992"/>
                  <a:gd name="connsiteY11" fmla="*/ 234479 h 420228"/>
                  <a:gd name="connsiteX12" fmla="*/ 40633 w 360992"/>
                  <a:gd name="connsiteY12" fmla="*/ 236545 h 420228"/>
                  <a:gd name="connsiteX13" fmla="*/ 28995 w 360992"/>
                  <a:gd name="connsiteY13" fmla="*/ 261080 h 420228"/>
                  <a:gd name="connsiteX14" fmla="*/ 39226 w 360992"/>
                  <a:gd name="connsiteY14" fmla="*/ 271795 h 420228"/>
                  <a:gd name="connsiteX15" fmla="*/ 39808 w 360992"/>
                  <a:gd name="connsiteY15" fmla="*/ 280349 h 420228"/>
                  <a:gd name="connsiteX16" fmla="*/ 37820 w 360992"/>
                  <a:gd name="connsiteY16" fmla="*/ 281833 h 420228"/>
                  <a:gd name="connsiteX17" fmla="*/ 30256 w 360992"/>
                  <a:gd name="connsiteY17" fmla="*/ 290124 h 420228"/>
                  <a:gd name="connsiteX18" fmla="*/ 38111 w 360992"/>
                  <a:gd name="connsiteY18" fmla="*/ 300306 h 420228"/>
                  <a:gd name="connsiteX19" fmla="*/ 40293 w 360992"/>
                  <a:gd name="connsiteY19" fmla="*/ 307580 h 420228"/>
                  <a:gd name="connsiteX20" fmla="*/ 42087 w 360992"/>
                  <a:gd name="connsiteY20" fmla="*/ 336672 h 420228"/>
                  <a:gd name="connsiteX21" fmla="*/ 76028 w 360992"/>
                  <a:gd name="connsiteY21" fmla="*/ 343897 h 420228"/>
                  <a:gd name="connsiteX22" fmla="*/ 121898 w 360992"/>
                  <a:gd name="connsiteY22" fmla="*/ 356262 h 420228"/>
                  <a:gd name="connsiteX23" fmla="*/ 132129 w 360992"/>
                  <a:gd name="connsiteY23" fmla="*/ 410374 h 420228"/>
                  <a:gd name="connsiteX24" fmla="*/ 125147 w 360992"/>
                  <a:gd name="connsiteY24" fmla="*/ 415392 h 420228"/>
                  <a:gd name="connsiteX25" fmla="*/ 120153 w 360992"/>
                  <a:gd name="connsiteY25" fmla="*/ 408434 h 420228"/>
                  <a:gd name="connsiteX26" fmla="*/ 112880 w 360992"/>
                  <a:gd name="connsiteY26" fmla="*/ 364310 h 420228"/>
                  <a:gd name="connsiteX27" fmla="*/ 75205 w 360992"/>
                  <a:gd name="connsiteY27" fmla="*/ 356019 h 420228"/>
                  <a:gd name="connsiteX28" fmla="*/ 32147 w 360992"/>
                  <a:gd name="connsiteY28" fmla="*/ 343509 h 420228"/>
                  <a:gd name="connsiteX29" fmla="*/ 27735 w 360992"/>
                  <a:gd name="connsiteY29" fmla="*/ 307337 h 420228"/>
                  <a:gd name="connsiteX30" fmla="*/ 18473 w 360992"/>
                  <a:gd name="connsiteY30" fmla="*/ 287651 h 420228"/>
                  <a:gd name="connsiteX31" fmla="*/ 25698 w 360992"/>
                  <a:gd name="connsiteY31" fmla="*/ 275578 h 420228"/>
                  <a:gd name="connsiteX32" fmla="*/ 16776 w 360992"/>
                  <a:gd name="connsiteY32" fmla="*/ 260110 h 420228"/>
                  <a:gd name="connsiteX33" fmla="*/ 26474 w 360992"/>
                  <a:gd name="connsiteY33" fmla="*/ 238145 h 420228"/>
                  <a:gd name="connsiteX34" fmla="*/ 0 w 360992"/>
                  <a:gd name="connsiteY34" fmla="*/ 217198 h 420228"/>
                  <a:gd name="connsiteX35" fmla="*/ 46597 w 360992"/>
                  <a:gd name="connsiteY35" fmla="*/ 153825 h 420228"/>
                  <a:gd name="connsiteX36" fmla="*/ 56003 w 360992"/>
                  <a:gd name="connsiteY36" fmla="*/ 82887 h 420228"/>
                  <a:gd name="connsiteX37" fmla="*/ 196618 w 360992"/>
                  <a:gd name="connsiteY37" fmla="*/ 1039 h 420228"/>
                  <a:gd name="connsiteX38" fmla="*/ 360992 w 360992"/>
                  <a:gd name="connsiteY38" fmla="*/ 141363 h 420228"/>
                  <a:gd name="connsiteX39" fmla="*/ 314153 w 360992"/>
                  <a:gd name="connsiteY39" fmla="*/ 272281 h 420228"/>
                  <a:gd name="connsiteX40" fmla="*/ 292527 w 360992"/>
                  <a:gd name="connsiteY40" fmla="*/ 312768 h 420228"/>
                  <a:gd name="connsiteX41" fmla="*/ 299072 w 360992"/>
                  <a:gd name="connsiteY41" fmla="*/ 407901 h 420228"/>
                  <a:gd name="connsiteX42" fmla="*/ 294854 w 360992"/>
                  <a:gd name="connsiteY42" fmla="*/ 415296 h 420228"/>
                  <a:gd name="connsiteX43" fmla="*/ 293206 w 360992"/>
                  <a:gd name="connsiteY43" fmla="*/ 415514 h 420228"/>
                  <a:gd name="connsiteX0" fmla="*/ 293206 w 348336"/>
                  <a:gd name="connsiteY0" fmla="*/ 421517 h 426231"/>
                  <a:gd name="connsiteX1" fmla="*/ 286854 w 348336"/>
                  <a:gd name="connsiteY1" fmla="*/ 417347 h 426231"/>
                  <a:gd name="connsiteX2" fmla="*/ 280308 w 348336"/>
                  <a:gd name="connsiteY2" fmla="*/ 315958 h 426231"/>
                  <a:gd name="connsiteX3" fmla="*/ 303437 w 348336"/>
                  <a:gd name="connsiteY3" fmla="*/ 272028 h 426231"/>
                  <a:gd name="connsiteX4" fmla="*/ 348336 w 348336"/>
                  <a:gd name="connsiteY4" fmla="*/ 147706 h 426231"/>
                  <a:gd name="connsiteX5" fmla="*/ 196084 w 348336"/>
                  <a:gd name="connsiteY5" fmla="*/ 19504 h 426231"/>
                  <a:gd name="connsiteX6" fmla="*/ 66622 w 348336"/>
                  <a:gd name="connsiteY6" fmla="*/ 93593 h 426231"/>
                  <a:gd name="connsiteX7" fmla="*/ 58282 w 348336"/>
                  <a:gd name="connsiteY7" fmla="*/ 160846 h 426231"/>
                  <a:gd name="connsiteX8" fmla="*/ 56924 w 348336"/>
                  <a:gd name="connsiteY8" fmla="*/ 165695 h 426231"/>
                  <a:gd name="connsiteX9" fmla="*/ 11540 w 348336"/>
                  <a:gd name="connsiteY9" fmla="*/ 223201 h 426231"/>
                  <a:gd name="connsiteX10" fmla="*/ 35784 w 348336"/>
                  <a:gd name="connsiteY10" fmla="*/ 233772 h 426231"/>
                  <a:gd name="connsiteX11" fmla="*/ 41214 w 348336"/>
                  <a:gd name="connsiteY11" fmla="*/ 240482 h 426231"/>
                  <a:gd name="connsiteX12" fmla="*/ 40633 w 348336"/>
                  <a:gd name="connsiteY12" fmla="*/ 242548 h 426231"/>
                  <a:gd name="connsiteX13" fmla="*/ 28995 w 348336"/>
                  <a:gd name="connsiteY13" fmla="*/ 267083 h 426231"/>
                  <a:gd name="connsiteX14" fmla="*/ 39226 w 348336"/>
                  <a:gd name="connsiteY14" fmla="*/ 277798 h 426231"/>
                  <a:gd name="connsiteX15" fmla="*/ 39808 w 348336"/>
                  <a:gd name="connsiteY15" fmla="*/ 286352 h 426231"/>
                  <a:gd name="connsiteX16" fmla="*/ 37820 w 348336"/>
                  <a:gd name="connsiteY16" fmla="*/ 287836 h 426231"/>
                  <a:gd name="connsiteX17" fmla="*/ 30256 w 348336"/>
                  <a:gd name="connsiteY17" fmla="*/ 296127 h 426231"/>
                  <a:gd name="connsiteX18" fmla="*/ 38111 w 348336"/>
                  <a:gd name="connsiteY18" fmla="*/ 306309 h 426231"/>
                  <a:gd name="connsiteX19" fmla="*/ 40293 w 348336"/>
                  <a:gd name="connsiteY19" fmla="*/ 313583 h 426231"/>
                  <a:gd name="connsiteX20" fmla="*/ 42087 w 348336"/>
                  <a:gd name="connsiteY20" fmla="*/ 342675 h 426231"/>
                  <a:gd name="connsiteX21" fmla="*/ 76028 w 348336"/>
                  <a:gd name="connsiteY21" fmla="*/ 349900 h 426231"/>
                  <a:gd name="connsiteX22" fmla="*/ 121898 w 348336"/>
                  <a:gd name="connsiteY22" fmla="*/ 362265 h 426231"/>
                  <a:gd name="connsiteX23" fmla="*/ 132129 w 348336"/>
                  <a:gd name="connsiteY23" fmla="*/ 416377 h 426231"/>
                  <a:gd name="connsiteX24" fmla="*/ 125147 w 348336"/>
                  <a:gd name="connsiteY24" fmla="*/ 421395 h 426231"/>
                  <a:gd name="connsiteX25" fmla="*/ 120153 w 348336"/>
                  <a:gd name="connsiteY25" fmla="*/ 414437 h 426231"/>
                  <a:gd name="connsiteX26" fmla="*/ 112880 w 348336"/>
                  <a:gd name="connsiteY26" fmla="*/ 370313 h 426231"/>
                  <a:gd name="connsiteX27" fmla="*/ 75205 w 348336"/>
                  <a:gd name="connsiteY27" fmla="*/ 362022 h 426231"/>
                  <a:gd name="connsiteX28" fmla="*/ 32147 w 348336"/>
                  <a:gd name="connsiteY28" fmla="*/ 349512 h 426231"/>
                  <a:gd name="connsiteX29" fmla="*/ 27735 w 348336"/>
                  <a:gd name="connsiteY29" fmla="*/ 313340 h 426231"/>
                  <a:gd name="connsiteX30" fmla="*/ 18473 w 348336"/>
                  <a:gd name="connsiteY30" fmla="*/ 293654 h 426231"/>
                  <a:gd name="connsiteX31" fmla="*/ 25698 w 348336"/>
                  <a:gd name="connsiteY31" fmla="*/ 281581 h 426231"/>
                  <a:gd name="connsiteX32" fmla="*/ 16776 w 348336"/>
                  <a:gd name="connsiteY32" fmla="*/ 266113 h 426231"/>
                  <a:gd name="connsiteX33" fmla="*/ 26474 w 348336"/>
                  <a:gd name="connsiteY33" fmla="*/ 244148 h 426231"/>
                  <a:gd name="connsiteX34" fmla="*/ 0 w 348336"/>
                  <a:gd name="connsiteY34" fmla="*/ 223201 h 426231"/>
                  <a:gd name="connsiteX35" fmla="*/ 46597 w 348336"/>
                  <a:gd name="connsiteY35" fmla="*/ 159828 h 426231"/>
                  <a:gd name="connsiteX36" fmla="*/ 56003 w 348336"/>
                  <a:gd name="connsiteY36" fmla="*/ 88890 h 426231"/>
                  <a:gd name="connsiteX37" fmla="*/ 196618 w 348336"/>
                  <a:gd name="connsiteY37" fmla="*/ 7042 h 426231"/>
                  <a:gd name="connsiteX38" fmla="*/ 314153 w 348336"/>
                  <a:gd name="connsiteY38" fmla="*/ 278284 h 426231"/>
                  <a:gd name="connsiteX39" fmla="*/ 292527 w 348336"/>
                  <a:gd name="connsiteY39" fmla="*/ 318771 h 426231"/>
                  <a:gd name="connsiteX40" fmla="*/ 299072 w 348336"/>
                  <a:gd name="connsiteY40" fmla="*/ 413904 h 426231"/>
                  <a:gd name="connsiteX41" fmla="*/ 294854 w 348336"/>
                  <a:gd name="connsiteY41" fmla="*/ 421299 h 426231"/>
                  <a:gd name="connsiteX42" fmla="*/ 293206 w 348336"/>
                  <a:gd name="connsiteY42" fmla="*/ 421517 h 426231"/>
                  <a:gd name="connsiteX0" fmla="*/ 293206 w 348336"/>
                  <a:gd name="connsiteY0" fmla="*/ 421517 h 426231"/>
                  <a:gd name="connsiteX1" fmla="*/ 286854 w 348336"/>
                  <a:gd name="connsiteY1" fmla="*/ 417347 h 426231"/>
                  <a:gd name="connsiteX2" fmla="*/ 280308 w 348336"/>
                  <a:gd name="connsiteY2" fmla="*/ 315958 h 426231"/>
                  <a:gd name="connsiteX3" fmla="*/ 303437 w 348336"/>
                  <a:gd name="connsiteY3" fmla="*/ 272028 h 426231"/>
                  <a:gd name="connsiteX4" fmla="*/ 348336 w 348336"/>
                  <a:gd name="connsiteY4" fmla="*/ 147706 h 426231"/>
                  <a:gd name="connsiteX5" fmla="*/ 196084 w 348336"/>
                  <a:gd name="connsiteY5" fmla="*/ 19504 h 426231"/>
                  <a:gd name="connsiteX6" fmla="*/ 66622 w 348336"/>
                  <a:gd name="connsiteY6" fmla="*/ 93593 h 426231"/>
                  <a:gd name="connsiteX7" fmla="*/ 58282 w 348336"/>
                  <a:gd name="connsiteY7" fmla="*/ 160846 h 426231"/>
                  <a:gd name="connsiteX8" fmla="*/ 56924 w 348336"/>
                  <a:gd name="connsiteY8" fmla="*/ 165695 h 426231"/>
                  <a:gd name="connsiteX9" fmla="*/ 11540 w 348336"/>
                  <a:gd name="connsiteY9" fmla="*/ 223201 h 426231"/>
                  <a:gd name="connsiteX10" fmla="*/ 35784 w 348336"/>
                  <a:gd name="connsiteY10" fmla="*/ 233772 h 426231"/>
                  <a:gd name="connsiteX11" fmla="*/ 41214 w 348336"/>
                  <a:gd name="connsiteY11" fmla="*/ 240482 h 426231"/>
                  <a:gd name="connsiteX12" fmla="*/ 40633 w 348336"/>
                  <a:gd name="connsiteY12" fmla="*/ 242548 h 426231"/>
                  <a:gd name="connsiteX13" fmla="*/ 28995 w 348336"/>
                  <a:gd name="connsiteY13" fmla="*/ 267083 h 426231"/>
                  <a:gd name="connsiteX14" fmla="*/ 39226 w 348336"/>
                  <a:gd name="connsiteY14" fmla="*/ 277798 h 426231"/>
                  <a:gd name="connsiteX15" fmla="*/ 39808 w 348336"/>
                  <a:gd name="connsiteY15" fmla="*/ 286352 h 426231"/>
                  <a:gd name="connsiteX16" fmla="*/ 37820 w 348336"/>
                  <a:gd name="connsiteY16" fmla="*/ 287836 h 426231"/>
                  <a:gd name="connsiteX17" fmla="*/ 30256 w 348336"/>
                  <a:gd name="connsiteY17" fmla="*/ 296127 h 426231"/>
                  <a:gd name="connsiteX18" fmla="*/ 38111 w 348336"/>
                  <a:gd name="connsiteY18" fmla="*/ 306309 h 426231"/>
                  <a:gd name="connsiteX19" fmla="*/ 40293 w 348336"/>
                  <a:gd name="connsiteY19" fmla="*/ 313583 h 426231"/>
                  <a:gd name="connsiteX20" fmla="*/ 42087 w 348336"/>
                  <a:gd name="connsiteY20" fmla="*/ 342675 h 426231"/>
                  <a:gd name="connsiteX21" fmla="*/ 76028 w 348336"/>
                  <a:gd name="connsiteY21" fmla="*/ 349900 h 426231"/>
                  <a:gd name="connsiteX22" fmla="*/ 121898 w 348336"/>
                  <a:gd name="connsiteY22" fmla="*/ 362265 h 426231"/>
                  <a:gd name="connsiteX23" fmla="*/ 132129 w 348336"/>
                  <a:gd name="connsiteY23" fmla="*/ 416377 h 426231"/>
                  <a:gd name="connsiteX24" fmla="*/ 125147 w 348336"/>
                  <a:gd name="connsiteY24" fmla="*/ 421395 h 426231"/>
                  <a:gd name="connsiteX25" fmla="*/ 120153 w 348336"/>
                  <a:gd name="connsiteY25" fmla="*/ 414437 h 426231"/>
                  <a:gd name="connsiteX26" fmla="*/ 112880 w 348336"/>
                  <a:gd name="connsiteY26" fmla="*/ 370313 h 426231"/>
                  <a:gd name="connsiteX27" fmla="*/ 75205 w 348336"/>
                  <a:gd name="connsiteY27" fmla="*/ 362022 h 426231"/>
                  <a:gd name="connsiteX28" fmla="*/ 32147 w 348336"/>
                  <a:gd name="connsiteY28" fmla="*/ 349512 h 426231"/>
                  <a:gd name="connsiteX29" fmla="*/ 27735 w 348336"/>
                  <a:gd name="connsiteY29" fmla="*/ 313340 h 426231"/>
                  <a:gd name="connsiteX30" fmla="*/ 18473 w 348336"/>
                  <a:gd name="connsiteY30" fmla="*/ 293654 h 426231"/>
                  <a:gd name="connsiteX31" fmla="*/ 25698 w 348336"/>
                  <a:gd name="connsiteY31" fmla="*/ 281581 h 426231"/>
                  <a:gd name="connsiteX32" fmla="*/ 16776 w 348336"/>
                  <a:gd name="connsiteY32" fmla="*/ 266113 h 426231"/>
                  <a:gd name="connsiteX33" fmla="*/ 26474 w 348336"/>
                  <a:gd name="connsiteY33" fmla="*/ 244148 h 426231"/>
                  <a:gd name="connsiteX34" fmla="*/ 0 w 348336"/>
                  <a:gd name="connsiteY34" fmla="*/ 223201 h 426231"/>
                  <a:gd name="connsiteX35" fmla="*/ 46597 w 348336"/>
                  <a:gd name="connsiteY35" fmla="*/ 159828 h 426231"/>
                  <a:gd name="connsiteX36" fmla="*/ 56003 w 348336"/>
                  <a:gd name="connsiteY36" fmla="*/ 88890 h 426231"/>
                  <a:gd name="connsiteX37" fmla="*/ 196618 w 348336"/>
                  <a:gd name="connsiteY37" fmla="*/ 7042 h 426231"/>
                  <a:gd name="connsiteX38" fmla="*/ 314153 w 348336"/>
                  <a:gd name="connsiteY38" fmla="*/ 278284 h 426231"/>
                  <a:gd name="connsiteX39" fmla="*/ 292527 w 348336"/>
                  <a:gd name="connsiteY39" fmla="*/ 318771 h 426231"/>
                  <a:gd name="connsiteX40" fmla="*/ 299072 w 348336"/>
                  <a:gd name="connsiteY40" fmla="*/ 413904 h 426231"/>
                  <a:gd name="connsiteX41" fmla="*/ 294854 w 348336"/>
                  <a:gd name="connsiteY41" fmla="*/ 421299 h 426231"/>
                  <a:gd name="connsiteX42" fmla="*/ 293206 w 348336"/>
                  <a:gd name="connsiteY42" fmla="*/ 421517 h 426231"/>
                  <a:gd name="connsiteX0" fmla="*/ 293206 w 314153"/>
                  <a:gd name="connsiteY0" fmla="*/ 421517 h 426231"/>
                  <a:gd name="connsiteX1" fmla="*/ 286854 w 314153"/>
                  <a:gd name="connsiteY1" fmla="*/ 417347 h 426231"/>
                  <a:gd name="connsiteX2" fmla="*/ 280308 w 314153"/>
                  <a:gd name="connsiteY2" fmla="*/ 315958 h 426231"/>
                  <a:gd name="connsiteX3" fmla="*/ 303437 w 314153"/>
                  <a:gd name="connsiteY3" fmla="*/ 272028 h 426231"/>
                  <a:gd name="connsiteX4" fmla="*/ 196084 w 314153"/>
                  <a:gd name="connsiteY4" fmla="*/ 19504 h 426231"/>
                  <a:gd name="connsiteX5" fmla="*/ 66622 w 314153"/>
                  <a:gd name="connsiteY5" fmla="*/ 93593 h 426231"/>
                  <a:gd name="connsiteX6" fmla="*/ 58282 w 314153"/>
                  <a:gd name="connsiteY6" fmla="*/ 160846 h 426231"/>
                  <a:gd name="connsiteX7" fmla="*/ 56924 w 314153"/>
                  <a:gd name="connsiteY7" fmla="*/ 165695 h 426231"/>
                  <a:gd name="connsiteX8" fmla="*/ 11540 w 314153"/>
                  <a:gd name="connsiteY8" fmla="*/ 223201 h 426231"/>
                  <a:gd name="connsiteX9" fmla="*/ 35784 w 314153"/>
                  <a:gd name="connsiteY9" fmla="*/ 233772 h 426231"/>
                  <a:gd name="connsiteX10" fmla="*/ 41214 w 314153"/>
                  <a:gd name="connsiteY10" fmla="*/ 240482 h 426231"/>
                  <a:gd name="connsiteX11" fmla="*/ 40633 w 314153"/>
                  <a:gd name="connsiteY11" fmla="*/ 242548 h 426231"/>
                  <a:gd name="connsiteX12" fmla="*/ 28995 w 314153"/>
                  <a:gd name="connsiteY12" fmla="*/ 267083 h 426231"/>
                  <a:gd name="connsiteX13" fmla="*/ 39226 w 314153"/>
                  <a:gd name="connsiteY13" fmla="*/ 277798 h 426231"/>
                  <a:gd name="connsiteX14" fmla="*/ 39808 w 314153"/>
                  <a:gd name="connsiteY14" fmla="*/ 286352 h 426231"/>
                  <a:gd name="connsiteX15" fmla="*/ 37820 w 314153"/>
                  <a:gd name="connsiteY15" fmla="*/ 287836 h 426231"/>
                  <a:gd name="connsiteX16" fmla="*/ 30256 w 314153"/>
                  <a:gd name="connsiteY16" fmla="*/ 296127 h 426231"/>
                  <a:gd name="connsiteX17" fmla="*/ 38111 w 314153"/>
                  <a:gd name="connsiteY17" fmla="*/ 306309 h 426231"/>
                  <a:gd name="connsiteX18" fmla="*/ 40293 w 314153"/>
                  <a:gd name="connsiteY18" fmla="*/ 313583 h 426231"/>
                  <a:gd name="connsiteX19" fmla="*/ 42087 w 314153"/>
                  <a:gd name="connsiteY19" fmla="*/ 342675 h 426231"/>
                  <a:gd name="connsiteX20" fmla="*/ 76028 w 314153"/>
                  <a:gd name="connsiteY20" fmla="*/ 349900 h 426231"/>
                  <a:gd name="connsiteX21" fmla="*/ 121898 w 314153"/>
                  <a:gd name="connsiteY21" fmla="*/ 362265 h 426231"/>
                  <a:gd name="connsiteX22" fmla="*/ 132129 w 314153"/>
                  <a:gd name="connsiteY22" fmla="*/ 416377 h 426231"/>
                  <a:gd name="connsiteX23" fmla="*/ 125147 w 314153"/>
                  <a:gd name="connsiteY23" fmla="*/ 421395 h 426231"/>
                  <a:gd name="connsiteX24" fmla="*/ 120153 w 314153"/>
                  <a:gd name="connsiteY24" fmla="*/ 414437 h 426231"/>
                  <a:gd name="connsiteX25" fmla="*/ 112880 w 314153"/>
                  <a:gd name="connsiteY25" fmla="*/ 370313 h 426231"/>
                  <a:gd name="connsiteX26" fmla="*/ 75205 w 314153"/>
                  <a:gd name="connsiteY26" fmla="*/ 362022 h 426231"/>
                  <a:gd name="connsiteX27" fmla="*/ 32147 w 314153"/>
                  <a:gd name="connsiteY27" fmla="*/ 349512 h 426231"/>
                  <a:gd name="connsiteX28" fmla="*/ 27735 w 314153"/>
                  <a:gd name="connsiteY28" fmla="*/ 313340 h 426231"/>
                  <a:gd name="connsiteX29" fmla="*/ 18473 w 314153"/>
                  <a:gd name="connsiteY29" fmla="*/ 293654 h 426231"/>
                  <a:gd name="connsiteX30" fmla="*/ 25698 w 314153"/>
                  <a:gd name="connsiteY30" fmla="*/ 281581 h 426231"/>
                  <a:gd name="connsiteX31" fmla="*/ 16776 w 314153"/>
                  <a:gd name="connsiteY31" fmla="*/ 266113 h 426231"/>
                  <a:gd name="connsiteX32" fmla="*/ 26474 w 314153"/>
                  <a:gd name="connsiteY32" fmla="*/ 244148 h 426231"/>
                  <a:gd name="connsiteX33" fmla="*/ 0 w 314153"/>
                  <a:gd name="connsiteY33" fmla="*/ 223201 h 426231"/>
                  <a:gd name="connsiteX34" fmla="*/ 46597 w 314153"/>
                  <a:gd name="connsiteY34" fmla="*/ 159828 h 426231"/>
                  <a:gd name="connsiteX35" fmla="*/ 56003 w 314153"/>
                  <a:gd name="connsiteY35" fmla="*/ 88890 h 426231"/>
                  <a:gd name="connsiteX36" fmla="*/ 196618 w 314153"/>
                  <a:gd name="connsiteY36" fmla="*/ 7042 h 426231"/>
                  <a:gd name="connsiteX37" fmla="*/ 314153 w 314153"/>
                  <a:gd name="connsiteY37" fmla="*/ 278284 h 426231"/>
                  <a:gd name="connsiteX38" fmla="*/ 292527 w 314153"/>
                  <a:gd name="connsiteY38" fmla="*/ 318771 h 426231"/>
                  <a:gd name="connsiteX39" fmla="*/ 299072 w 314153"/>
                  <a:gd name="connsiteY39" fmla="*/ 413904 h 426231"/>
                  <a:gd name="connsiteX40" fmla="*/ 294854 w 314153"/>
                  <a:gd name="connsiteY40" fmla="*/ 421299 h 426231"/>
                  <a:gd name="connsiteX41" fmla="*/ 293206 w 314153"/>
                  <a:gd name="connsiteY41" fmla="*/ 421517 h 426231"/>
                  <a:gd name="connsiteX0" fmla="*/ 293206 w 314153"/>
                  <a:gd name="connsiteY0" fmla="*/ 421517 h 426231"/>
                  <a:gd name="connsiteX1" fmla="*/ 286854 w 314153"/>
                  <a:gd name="connsiteY1" fmla="*/ 417347 h 426231"/>
                  <a:gd name="connsiteX2" fmla="*/ 280308 w 314153"/>
                  <a:gd name="connsiteY2" fmla="*/ 315958 h 426231"/>
                  <a:gd name="connsiteX3" fmla="*/ 196084 w 314153"/>
                  <a:gd name="connsiteY3" fmla="*/ 19504 h 426231"/>
                  <a:gd name="connsiteX4" fmla="*/ 66622 w 314153"/>
                  <a:gd name="connsiteY4" fmla="*/ 93593 h 426231"/>
                  <a:gd name="connsiteX5" fmla="*/ 58282 w 314153"/>
                  <a:gd name="connsiteY5" fmla="*/ 160846 h 426231"/>
                  <a:gd name="connsiteX6" fmla="*/ 56924 w 314153"/>
                  <a:gd name="connsiteY6" fmla="*/ 165695 h 426231"/>
                  <a:gd name="connsiteX7" fmla="*/ 11540 w 314153"/>
                  <a:gd name="connsiteY7" fmla="*/ 223201 h 426231"/>
                  <a:gd name="connsiteX8" fmla="*/ 35784 w 314153"/>
                  <a:gd name="connsiteY8" fmla="*/ 233772 h 426231"/>
                  <a:gd name="connsiteX9" fmla="*/ 41214 w 314153"/>
                  <a:gd name="connsiteY9" fmla="*/ 240482 h 426231"/>
                  <a:gd name="connsiteX10" fmla="*/ 40633 w 314153"/>
                  <a:gd name="connsiteY10" fmla="*/ 242548 h 426231"/>
                  <a:gd name="connsiteX11" fmla="*/ 28995 w 314153"/>
                  <a:gd name="connsiteY11" fmla="*/ 267083 h 426231"/>
                  <a:gd name="connsiteX12" fmla="*/ 39226 w 314153"/>
                  <a:gd name="connsiteY12" fmla="*/ 277798 h 426231"/>
                  <a:gd name="connsiteX13" fmla="*/ 39808 w 314153"/>
                  <a:gd name="connsiteY13" fmla="*/ 286352 h 426231"/>
                  <a:gd name="connsiteX14" fmla="*/ 37820 w 314153"/>
                  <a:gd name="connsiteY14" fmla="*/ 287836 h 426231"/>
                  <a:gd name="connsiteX15" fmla="*/ 30256 w 314153"/>
                  <a:gd name="connsiteY15" fmla="*/ 296127 h 426231"/>
                  <a:gd name="connsiteX16" fmla="*/ 38111 w 314153"/>
                  <a:gd name="connsiteY16" fmla="*/ 306309 h 426231"/>
                  <a:gd name="connsiteX17" fmla="*/ 40293 w 314153"/>
                  <a:gd name="connsiteY17" fmla="*/ 313583 h 426231"/>
                  <a:gd name="connsiteX18" fmla="*/ 42087 w 314153"/>
                  <a:gd name="connsiteY18" fmla="*/ 342675 h 426231"/>
                  <a:gd name="connsiteX19" fmla="*/ 76028 w 314153"/>
                  <a:gd name="connsiteY19" fmla="*/ 349900 h 426231"/>
                  <a:gd name="connsiteX20" fmla="*/ 121898 w 314153"/>
                  <a:gd name="connsiteY20" fmla="*/ 362265 h 426231"/>
                  <a:gd name="connsiteX21" fmla="*/ 132129 w 314153"/>
                  <a:gd name="connsiteY21" fmla="*/ 416377 h 426231"/>
                  <a:gd name="connsiteX22" fmla="*/ 125147 w 314153"/>
                  <a:gd name="connsiteY22" fmla="*/ 421395 h 426231"/>
                  <a:gd name="connsiteX23" fmla="*/ 120153 w 314153"/>
                  <a:gd name="connsiteY23" fmla="*/ 414437 h 426231"/>
                  <a:gd name="connsiteX24" fmla="*/ 112880 w 314153"/>
                  <a:gd name="connsiteY24" fmla="*/ 370313 h 426231"/>
                  <a:gd name="connsiteX25" fmla="*/ 75205 w 314153"/>
                  <a:gd name="connsiteY25" fmla="*/ 362022 h 426231"/>
                  <a:gd name="connsiteX26" fmla="*/ 32147 w 314153"/>
                  <a:gd name="connsiteY26" fmla="*/ 349512 h 426231"/>
                  <a:gd name="connsiteX27" fmla="*/ 27735 w 314153"/>
                  <a:gd name="connsiteY27" fmla="*/ 313340 h 426231"/>
                  <a:gd name="connsiteX28" fmla="*/ 18473 w 314153"/>
                  <a:gd name="connsiteY28" fmla="*/ 293654 h 426231"/>
                  <a:gd name="connsiteX29" fmla="*/ 25698 w 314153"/>
                  <a:gd name="connsiteY29" fmla="*/ 281581 h 426231"/>
                  <a:gd name="connsiteX30" fmla="*/ 16776 w 314153"/>
                  <a:gd name="connsiteY30" fmla="*/ 266113 h 426231"/>
                  <a:gd name="connsiteX31" fmla="*/ 26474 w 314153"/>
                  <a:gd name="connsiteY31" fmla="*/ 244148 h 426231"/>
                  <a:gd name="connsiteX32" fmla="*/ 0 w 314153"/>
                  <a:gd name="connsiteY32" fmla="*/ 223201 h 426231"/>
                  <a:gd name="connsiteX33" fmla="*/ 46597 w 314153"/>
                  <a:gd name="connsiteY33" fmla="*/ 159828 h 426231"/>
                  <a:gd name="connsiteX34" fmla="*/ 56003 w 314153"/>
                  <a:gd name="connsiteY34" fmla="*/ 88890 h 426231"/>
                  <a:gd name="connsiteX35" fmla="*/ 196618 w 314153"/>
                  <a:gd name="connsiteY35" fmla="*/ 7042 h 426231"/>
                  <a:gd name="connsiteX36" fmla="*/ 314153 w 314153"/>
                  <a:gd name="connsiteY36" fmla="*/ 278284 h 426231"/>
                  <a:gd name="connsiteX37" fmla="*/ 292527 w 314153"/>
                  <a:gd name="connsiteY37" fmla="*/ 318771 h 426231"/>
                  <a:gd name="connsiteX38" fmla="*/ 299072 w 314153"/>
                  <a:gd name="connsiteY38" fmla="*/ 413904 h 426231"/>
                  <a:gd name="connsiteX39" fmla="*/ 294854 w 314153"/>
                  <a:gd name="connsiteY39" fmla="*/ 421299 h 426231"/>
                  <a:gd name="connsiteX40" fmla="*/ 293206 w 314153"/>
                  <a:gd name="connsiteY40" fmla="*/ 421517 h 426231"/>
                  <a:gd name="connsiteX0" fmla="*/ 293206 w 299285"/>
                  <a:gd name="connsiteY0" fmla="*/ 423831 h 428545"/>
                  <a:gd name="connsiteX1" fmla="*/ 286854 w 299285"/>
                  <a:gd name="connsiteY1" fmla="*/ 419661 h 428545"/>
                  <a:gd name="connsiteX2" fmla="*/ 280308 w 299285"/>
                  <a:gd name="connsiteY2" fmla="*/ 318272 h 428545"/>
                  <a:gd name="connsiteX3" fmla="*/ 196084 w 299285"/>
                  <a:gd name="connsiteY3" fmla="*/ 21818 h 428545"/>
                  <a:gd name="connsiteX4" fmla="*/ 66622 w 299285"/>
                  <a:gd name="connsiteY4" fmla="*/ 95907 h 428545"/>
                  <a:gd name="connsiteX5" fmla="*/ 58282 w 299285"/>
                  <a:gd name="connsiteY5" fmla="*/ 163160 h 428545"/>
                  <a:gd name="connsiteX6" fmla="*/ 56924 w 299285"/>
                  <a:gd name="connsiteY6" fmla="*/ 168009 h 428545"/>
                  <a:gd name="connsiteX7" fmla="*/ 11540 w 299285"/>
                  <a:gd name="connsiteY7" fmla="*/ 225515 h 428545"/>
                  <a:gd name="connsiteX8" fmla="*/ 35784 w 299285"/>
                  <a:gd name="connsiteY8" fmla="*/ 236086 h 428545"/>
                  <a:gd name="connsiteX9" fmla="*/ 41214 w 299285"/>
                  <a:gd name="connsiteY9" fmla="*/ 242796 h 428545"/>
                  <a:gd name="connsiteX10" fmla="*/ 40633 w 299285"/>
                  <a:gd name="connsiteY10" fmla="*/ 244862 h 428545"/>
                  <a:gd name="connsiteX11" fmla="*/ 28995 w 299285"/>
                  <a:gd name="connsiteY11" fmla="*/ 269397 h 428545"/>
                  <a:gd name="connsiteX12" fmla="*/ 39226 w 299285"/>
                  <a:gd name="connsiteY12" fmla="*/ 280112 h 428545"/>
                  <a:gd name="connsiteX13" fmla="*/ 39808 w 299285"/>
                  <a:gd name="connsiteY13" fmla="*/ 288666 h 428545"/>
                  <a:gd name="connsiteX14" fmla="*/ 37820 w 299285"/>
                  <a:gd name="connsiteY14" fmla="*/ 290150 h 428545"/>
                  <a:gd name="connsiteX15" fmla="*/ 30256 w 299285"/>
                  <a:gd name="connsiteY15" fmla="*/ 298441 h 428545"/>
                  <a:gd name="connsiteX16" fmla="*/ 38111 w 299285"/>
                  <a:gd name="connsiteY16" fmla="*/ 308623 h 428545"/>
                  <a:gd name="connsiteX17" fmla="*/ 40293 w 299285"/>
                  <a:gd name="connsiteY17" fmla="*/ 315897 h 428545"/>
                  <a:gd name="connsiteX18" fmla="*/ 42087 w 299285"/>
                  <a:gd name="connsiteY18" fmla="*/ 344989 h 428545"/>
                  <a:gd name="connsiteX19" fmla="*/ 76028 w 299285"/>
                  <a:gd name="connsiteY19" fmla="*/ 352214 h 428545"/>
                  <a:gd name="connsiteX20" fmla="*/ 121898 w 299285"/>
                  <a:gd name="connsiteY20" fmla="*/ 364579 h 428545"/>
                  <a:gd name="connsiteX21" fmla="*/ 132129 w 299285"/>
                  <a:gd name="connsiteY21" fmla="*/ 418691 h 428545"/>
                  <a:gd name="connsiteX22" fmla="*/ 125147 w 299285"/>
                  <a:gd name="connsiteY22" fmla="*/ 423709 h 428545"/>
                  <a:gd name="connsiteX23" fmla="*/ 120153 w 299285"/>
                  <a:gd name="connsiteY23" fmla="*/ 416751 h 428545"/>
                  <a:gd name="connsiteX24" fmla="*/ 112880 w 299285"/>
                  <a:gd name="connsiteY24" fmla="*/ 372627 h 428545"/>
                  <a:gd name="connsiteX25" fmla="*/ 75205 w 299285"/>
                  <a:gd name="connsiteY25" fmla="*/ 364336 h 428545"/>
                  <a:gd name="connsiteX26" fmla="*/ 32147 w 299285"/>
                  <a:gd name="connsiteY26" fmla="*/ 351826 h 428545"/>
                  <a:gd name="connsiteX27" fmla="*/ 27735 w 299285"/>
                  <a:gd name="connsiteY27" fmla="*/ 315654 h 428545"/>
                  <a:gd name="connsiteX28" fmla="*/ 18473 w 299285"/>
                  <a:gd name="connsiteY28" fmla="*/ 295968 h 428545"/>
                  <a:gd name="connsiteX29" fmla="*/ 25698 w 299285"/>
                  <a:gd name="connsiteY29" fmla="*/ 283895 h 428545"/>
                  <a:gd name="connsiteX30" fmla="*/ 16776 w 299285"/>
                  <a:gd name="connsiteY30" fmla="*/ 268427 h 428545"/>
                  <a:gd name="connsiteX31" fmla="*/ 26474 w 299285"/>
                  <a:gd name="connsiteY31" fmla="*/ 246462 h 428545"/>
                  <a:gd name="connsiteX32" fmla="*/ 0 w 299285"/>
                  <a:gd name="connsiteY32" fmla="*/ 225515 h 428545"/>
                  <a:gd name="connsiteX33" fmla="*/ 46597 w 299285"/>
                  <a:gd name="connsiteY33" fmla="*/ 162142 h 428545"/>
                  <a:gd name="connsiteX34" fmla="*/ 56003 w 299285"/>
                  <a:gd name="connsiteY34" fmla="*/ 91204 h 428545"/>
                  <a:gd name="connsiteX35" fmla="*/ 196618 w 299285"/>
                  <a:gd name="connsiteY35" fmla="*/ 9356 h 428545"/>
                  <a:gd name="connsiteX36" fmla="*/ 292527 w 299285"/>
                  <a:gd name="connsiteY36" fmla="*/ 321085 h 428545"/>
                  <a:gd name="connsiteX37" fmla="*/ 299072 w 299285"/>
                  <a:gd name="connsiteY37" fmla="*/ 416218 h 428545"/>
                  <a:gd name="connsiteX38" fmla="*/ 294854 w 299285"/>
                  <a:gd name="connsiteY38" fmla="*/ 423613 h 428545"/>
                  <a:gd name="connsiteX39" fmla="*/ 293206 w 299285"/>
                  <a:gd name="connsiteY39" fmla="*/ 423831 h 428545"/>
                  <a:gd name="connsiteX0" fmla="*/ 293206 w 299285"/>
                  <a:gd name="connsiteY0" fmla="*/ 423831 h 428545"/>
                  <a:gd name="connsiteX1" fmla="*/ 286854 w 299285"/>
                  <a:gd name="connsiteY1" fmla="*/ 419661 h 428545"/>
                  <a:gd name="connsiteX2" fmla="*/ 196084 w 299285"/>
                  <a:gd name="connsiteY2" fmla="*/ 21818 h 428545"/>
                  <a:gd name="connsiteX3" fmla="*/ 66622 w 299285"/>
                  <a:gd name="connsiteY3" fmla="*/ 95907 h 428545"/>
                  <a:gd name="connsiteX4" fmla="*/ 58282 w 299285"/>
                  <a:gd name="connsiteY4" fmla="*/ 163160 h 428545"/>
                  <a:gd name="connsiteX5" fmla="*/ 56924 w 299285"/>
                  <a:gd name="connsiteY5" fmla="*/ 168009 h 428545"/>
                  <a:gd name="connsiteX6" fmla="*/ 11540 w 299285"/>
                  <a:gd name="connsiteY6" fmla="*/ 225515 h 428545"/>
                  <a:gd name="connsiteX7" fmla="*/ 35784 w 299285"/>
                  <a:gd name="connsiteY7" fmla="*/ 236086 h 428545"/>
                  <a:gd name="connsiteX8" fmla="*/ 41214 w 299285"/>
                  <a:gd name="connsiteY8" fmla="*/ 242796 h 428545"/>
                  <a:gd name="connsiteX9" fmla="*/ 40633 w 299285"/>
                  <a:gd name="connsiteY9" fmla="*/ 244862 h 428545"/>
                  <a:gd name="connsiteX10" fmla="*/ 28995 w 299285"/>
                  <a:gd name="connsiteY10" fmla="*/ 269397 h 428545"/>
                  <a:gd name="connsiteX11" fmla="*/ 39226 w 299285"/>
                  <a:gd name="connsiteY11" fmla="*/ 280112 h 428545"/>
                  <a:gd name="connsiteX12" fmla="*/ 39808 w 299285"/>
                  <a:gd name="connsiteY12" fmla="*/ 288666 h 428545"/>
                  <a:gd name="connsiteX13" fmla="*/ 37820 w 299285"/>
                  <a:gd name="connsiteY13" fmla="*/ 290150 h 428545"/>
                  <a:gd name="connsiteX14" fmla="*/ 30256 w 299285"/>
                  <a:gd name="connsiteY14" fmla="*/ 298441 h 428545"/>
                  <a:gd name="connsiteX15" fmla="*/ 38111 w 299285"/>
                  <a:gd name="connsiteY15" fmla="*/ 308623 h 428545"/>
                  <a:gd name="connsiteX16" fmla="*/ 40293 w 299285"/>
                  <a:gd name="connsiteY16" fmla="*/ 315897 h 428545"/>
                  <a:gd name="connsiteX17" fmla="*/ 42087 w 299285"/>
                  <a:gd name="connsiteY17" fmla="*/ 344989 h 428545"/>
                  <a:gd name="connsiteX18" fmla="*/ 76028 w 299285"/>
                  <a:gd name="connsiteY18" fmla="*/ 352214 h 428545"/>
                  <a:gd name="connsiteX19" fmla="*/ 121898 w 299285"/>
                  <a:gd name="connsiteY19" fmla="*/ 364579 h 428545"/>
                  <a:gd name="connsiteX20" fmla="*/ 132129 w 299285"/>
                  <a:gd name="connsiteY20" fmla="*/ 418691 h 428545"/>
                  <a:gd name="connsiteX21" fmla="*/ 125147 w 299285"/>
                  <a:gd name="connsiteY21" fmla="*/ 423709 h 428545"/>
                  <a:gd name="connsiteX22" fmla="*/ 120153 w 299285"/>
                  <a:gd name="connsiteY22" fmla="*/ 416751 h 428545"/>
                  <a:gd name="connsiteX23" fmla="*/ 112880 w 299285"/>
                  <a:gd name="connsiteY23" fmla="*/ 372627 h 428545"/>
                  <a:gd name="connsiteX24" fmla="*/ 75205 w 299285"/>
                  <a:gd name="connsiteY24" fmla="*/ 364336 h 428545"/>
                  <a:gd name="connsiteX25" fmla="*/ 32147 w 299285"/>
                  <a:gd name="connsiteY25" fmla="*/ 351826 h 428545"/>
                  <a:gd name="connsiteX26" fmla="*/ 27735 w 299285"/>
                  <a:gd name="connsiteY26" fmla="*/ 315654 h 428545"/>
                  <a:gd name="connsiteX27" fmla="*/ 18473 w 299285"/>
                  <a:gd name="connsiteY27" fmla="*/ 295968 h 428545"/>
                  <a:gd name="connsiteX28" fmla="*/ 25698 w 299285"/>
                  <a:gd name="connsiteY28" fmla="*/ 283895 h 428545"/>
                  <a:gd name="connsiteX29" fmla="*/ 16776 w 299285"/>
                  <a:gd name="connsiteY29" fmla="*/ 268427 h 428545"/>
                  <a:gd name="connsiteX30" fmla="*/ 26474 w 299285"/>
                  <a:gd name="connsiteY30" fmla="*/ 246462 h 428545"/>
                  <a:gd name="connsiteX31" fmla="*/ 0 w 299285"/>
                  <a:gd name="connsiteY31" fmla="*/ 225515 h 428545"/>
                  <a:gd name="connsiteX32" fmla="*/ 46597 w 299285"/>
                  <a:gd name="connsiteY32" fmla="*/ 162142 h 428545"/>
                  <a:gd name="connsiteX33" fmla="*/ 56003 w 299285"/>
                  <a:gd name="connsiteY33" fmla="*/ 91204 h 428545"/>
                  <a:gd name="connsiteX34" fmla="*/ 196618 w 299285"/>
                  <a:gd name="connsiteY34" fmla="*/ 9356 h 428545"/>
                  <a:gd name="connsiteX35" fmla="*/ 292527 w 299285"/>
                  <a:gd name="connsiteY35" fmla="*/ 321085 h 428545"/>
                  <a:gd name="connsiteX36" fmla="*/ 299072 w 299285"/>
                  <a:gd name="connsiteY36" fmla="*/ 416218 h 428545"/>
                  <a:gd name="connsiteX37" fmla="*/ 294854 w 299285"/>
                  <a:gd name="connsiteY37" fmla="*/ 423613 h 428545"/>
                  <a:gd name="connsiteX38" fmla="*/ 293206 w 299285"/>
                  <a:gd name="connsiteY38" fmla="*/ 423831 h 428545"/>
                  <a:gd name="connsiteX0" fmla="*/ 293206 w 299285"/>
                  <a:gd name="connsiteY0" fmla="*/ 429683 h 434397"/>
                  <a:gd name="connsiteX1" fmla="*/ 286854 w 299285"/>
                  <a:gd name="connsiteY1" fmla="*/ 425513 h 434397"/>
                  <a:gd name="connsiteX2" fmla="*/ 196084 w 299285"/>
                  <a:gd name="connsiteY2" fmla="*/ 27670 h 434397"/>
                  <a:gd name="connsiteX3" fmla="*/ 66622 w 299285"/>
                  <a:gd name="connsiteY3" fmla="*/ 101759 h 434397"/>
                  <a:gd name="connsiteX4" fmla="*/ 58282 w 299285"/>
                  <a:gd name="connsiteY4" fmla="*/ 169012 h 434397"/>
                  <a:gd name="connsiteX5" fmla="*/ 56924 w 299285"/>
                  <a:gd name="connsiteY5" fmla="*/ 173861 h 434397"/>
                  <a:gd name="connsiteX6" fmla="*/ 11540 w 299285"/>
                  <a:gd name="connsiteY6" fmla="*/ 231367 h 434397"/>
                  <a:gd name="connsiteX7" fmla="*/ 35784 w 299285"/>
                  <a:gd name="connsiteY7" fmla="*/ 241938 h 434397"/>
                  <a:gd name="connsiteX8" fmla="*/ 41214 w 299285"/>
                  <a:gd name="connsiteY8" fmla="*/ 248648 h 434397"/>
                  <a:gd name="connsiteX9" fmla="*/ 40633 w 299285"/>
                  <a:gd name="connsiteY9" fmla="*/ 250714 h 434397"/>
                  <a:gd name="connsiteX10" fmla="*/ 28995 w 299285"/>
                  <a:gd name="connsiteY10" fmla="*/ 275249 h 434397"/>
                  <a:gd name="connsiteX11" fmla="*/ 39226 w 299285"/>
                  <a:gd name="connsiteY11" fmla="*/ 285964 h 434397"/>
                  <a:gd name="connsiteX12" fmla="*/ 39808 w 299285"/>
                  <a:gd name="connsiteY12" fmla="*/ 294518 h 434397"/>
                  <a:gd name="connsiteX13" fmla="*/ 37820 w 299285"/>
                  <a:gd name="connsiteY13" fmla="*/ 296002 h 434397"/>
                  <a:gd name="connsiteX14" fmla="*/ 30256 w 299285"/>
                  <a:gd name="connsiteY14" fmla="*/ 304293 h 434397"/>
                  <a:gd name="connsiteX15" fmla="*/ 38111 w 299285"/>
                  <a:gd name="connsiteY15" fmla="*/ 314475 h 434397"/>
                  <a:gd name="connsiteX16" fmla="*/ 40293 w 299285"/>
                  <a:gd name="connsiteY16" fmla="*/ 321749 h 434397"/>
                  <a:gd name="connsiteX17" fmla="*/ 42087 w 299285"/>
                  <a:gd name="connsiteY17" fmla="*/ 350841 h 434397"/>
                  <a:gd name="connsiteX18" fmla="*/ 76028 w 299285"/>
                  <a:gd name="connsiteY18" fmla="*/ 358066 h 434397"/>
                  <a:gd name="connsiteX19" fmla="*/ 121898 w 299285"/>
                  <a:gd name="connsiteY19" fmla="*/ 370431 h 434397"/>
                  <a:gd name="connsiteX20" fmla="*/ 132129 w 299285"/>
                  <a:gd name="connsiteY20" fmla="*/ 424543 h 434397"/>
                  <a:gd name="connsiteX21" fmla="*/ 125147 w 299285"/>
                  <a:gd name="connsiteY21" fmla="*/ 429561 h 434397"/>
                  <a:gd name="connsiteX22" fmla="*/ 120153 w 299285"/>
                  <a:gd name="connsiteY22" fmla="*/ 422603 h 434397"/>
                  <a:gd name="connsiteX23" fmla="*/ 112880 w 299285"/>
                  <a:gd name="connsiteY23" fmla="*/ 378479 h 434397"/>
                  <a:gd name="connsiteX24" fmla="*/ 75205 w 299285"/>
                  <a:gd name="connsiteY24" fmla="*/ 370188 h 434397"/>
                  <a:gd name="connsiteX25" fmla="*/ 32147 w 299285"/>
                  <a:gd name="connsiteY25" fmla="*/ 357678 h 434397"/>
                  <a:gd name="connsiteX26" fmla="*/ 27735 w 299285"/>
                  <a:gd name="connsiteY26" fmla="*/ 321506 h 434397"/>
                  <a:gd name="connsiteX27" fmla="*/ 18473 w 299285"/>
                  <a:gd name="connsiteY27" fmla="*/ 301820 h 434397"/>
                  <a:gd name="connsiteX28" fmla="*/ 25698 w 299285"/>
                  <a:gd name="connsiteY28" fmla="*/ 289747 h 434397"/>
                  <a:gd name="connsiteX29" fmla="*/ 16776 w 299285"/>
                  <a:gd name="connsiteY29" fmla="*/ 274279 h 434397"/>
                  <a:gd name="connsiteX30" fmla="*/ 26474 w 299285"/>
                  <a:gd name="connsiteY30" fmla="*/ 252314 h 434397"/>
                  <a:gd name="connsiteX31" fmla="*/ 0 w 299285"/>
                  <a:gd name="connsiteY31" fmla="*/ 231367 h 434397"/>
                  <a:gd name="connsiteX32" fmla="*/ 46597 w 299285"/>
                  <a:gd name="connsiteY32" fmla="*/ 167994 h 434397"/>
                  <a:gd name="connsiteX33" fmla="*/ 56003 w 299285"/>
                  <a:gd name="connsiteY33" fmla="*/ 97056 h 434397"/>
                  <a:gd name="connsiteX34" fmla="*/ 196618 w 299285"/>
                  <a:gd name="connsiteY34" fmla="*/ 15208 h 434397"/>
                  <a:gd name="connsiteX35" fmla="*/ 299072 w 299285"/>
                  <a:gd name="connsiteY35" fmla="*/ 422070 h 434397"/>
                  <a:gd name="connsiteX36" fmla="*/ 294854 w 299285"/>
                  <a:gd name="connsiteY36" fmla="*/ 429465 h 434397"/>
                  <a:gd name="connsiteX37" fmla="*/ 293206 w 299285"/>
                  <a:gd name="connsiteY37" fmla="*/ 429683 h 434397"/>
                  <a:gd name="connsiteX0" fmla="*/ 294854 w 299285"/>
                  <a:gd name="connsiteY0" fmla="*/ 429465 h 456471"/>
                  <a:gd name="connsiteX1" fmla="*/ 286854 w 299285"/>
                  <a:gd name="connsiteY1" fmla="*/ 425513 h 456471"/>
                  <a:gd name="connsiteX2" fmla="*/ 196084 w 299285"/>
                  <a:gd name="connsiteY2" fmla="*/ 27670 h 456471"/>
                  <a:gd name="connsiteX3" fmla="*/ 66622 w 299285"/>
                  <a:gd name="connsiteY3" fmla="*/ 101759 h 456471"/>
                  <a:gd name="connsiteX4" fmla="*/ 58282 w 299285"/>
                  <a:gd name="connsiteY4" fmla="*/ 169012 h 456471"/>
                  <a:gd name="connsiteX5" fmla="*/ 56924 w 299285"/>
                  <a:gd name="connsiteY5" fmla="*/ 173861 h 456471"/>
                  <a:gd name="connsiteX6" fmla="*/ 11540 w 299285"/>
                  <a:gd name="connsiteY6" fmla="*/ 231367 h 456471"/>
                  <a:gd name="connsiteX7" fmla="*/ 35784 w 299285"/>
                  <a:gd name="connsiteY7" fmla="*/ 241938 h 456471"/>
                  <a:gd name="connsiteX8" fmla="*/ 41214 w 299285"/>
                  <a:gd name="connsiteY8" fmla="*/ 248648 h 456471"/>
                  <a:gd name="connsiteX9" fmla="*/ 40633 w 299285"/>
                  <a:gd name="connsiteY9" fmla="*/ 250714 h 456471"/>
                  <a:gd name="connsiteX10" fmla="*/ 28995 w 299285"/>
                  <a:gd name="connsiteY10" fmla="*/ 275249 h 456471"/>
                  <a:gd name="connsiteX11" fmla="*/ 39226 w 299285"/>
                  <a:gd name="connsiteY11" fmla="*/ 285964 h 456471"/>
                  <a:gd name="connsiteX12" fmla="*/ 39808 w 299285"/>
                  <a:gd name="connsiteY12" fmla="*/ 294518 h 456471"/>
                  <a:gd name="connsiteX13" fmla="*/ 37820 w 299285"/>
                  <a:gd name="connsiteY13" fmla="*/ 296002 h 456471"/>
                  <a:gd name="connsiteX14" fmla="*/ 30256 w 299285"/>
                  <a:gd name="connsiteY14" fmla="*/ 304293 h 456471"/>
                  <a:gd name="connsiteX15" fmla="*/ 38111 w 299285"/>
                  <a:gd name="connsiteY15" fmla="*/ 314475 h 456471"/>
                  <a:gd name="connsiteX16" fmla="*/ 40293 w 299285"/>
                  <a:gd name="connsiteY16" fmla="*/ 321749 h 456471"/>
                  <a:gd name="connsiteX17" fmla="*/ 42087 w 299285"/>
                  <a:gd name="connsiteY17" fmla="*/ 350841 h 456471"/>
                  <a:gd name="connsiteX18" fmla="*/ 76028 w 299285"/>
                  <a:gd name="connsiteY18" fmla="*/ 358066 h 456471"/>
                  <a:gd name="connsiteX19" fmla="*/ 121898 w 299285"/>
                  <a:gd name="connsiteY19" fmla="*/ 370431 h 456471"/>
                  <a:gd name="connsiteX20" fmla="*/ 132129 w 299285"/>
                  <a:gd name="connsiteY20" fmla="*/ 424543 h 456471"/>
                  <a:gd name="connsiteX21" fmla="*/ 125147 w 299285"/>
                  <a:gd name="connsiteY21" fmla="*/ 429561 h 456471"/>
                  <a:gd name="connsiteX22" fmla="*/ 120153 w 299285"/>
                  <a:gd name="connsiteY22" fmla="*/ 422603 h 456471"/>
                  <a:gd name="connsiteX23" fmla="*/ 112880 w 299285"/>
                  <a:gd name="connsiteY23" fmla="*/ 378479 h 456471"/>
                  <a:gd name="connsiteX24" fmla="*/ 75205 w 299285"/>
                  <a:gd name="connsiteY24" fmla="*/ 370188 h 456471"/>
                  <a:gd name="connsiteX25" fmla="*/ 32147 w 299285"/>
                  <a:gd name="connsiteY25" fmla="*/ 357678 h 456471"/>
                  <a:gd name="connsiteX26" fmla="*/ 27735 w 299285"/>
                  <a:gd name="connsiteY26" fmla="*/ 321506 h 456471"/>
                  <a:gd name="connsiteX27" fmla="*/ 18473 w 299285"/>
                  <a:gd name="connsiteY27" fmla="*/ 301820 h 456471"/>
                  <a:gd name="connsiteX28" fmla="*/ 25698 w 299285"/>
                  <a:gd name="connsiteY28" fmla="*/ 289747 h 456471"/>
                  <a:gd name="connsiteX29" fmla="*/ 16776 w 299285"/>
                  <a:gd name="connsiteY29" fmla="*/ 274279 h 456471"/>
                  <a:gd name="connsiteX30" fmla="*/ 26474 w 299285"/>
                  <a:gd name="connsiteY30" fmla="*/ 252314 h 456471"/>
                  <a:gd name="connsiteX31" fmla="*/ 0 w 299285"/>
                  <a:gd name="connsiteY31" fmla="*/ 231367 h 456471"/>
                  <a:gd name="connsiteX32" fmla="*/ 46597 w 299285"/>
                  <a:gd name="connsiteY32" fmla="*/ 167994 h 456471"/>
                  <a:gd name="connsiteX33" fmla="*/ 56003 w 299285"/>
                  <a:gd name="connsiteY33" fmla="*/ 97056 h 456471"/>
                  <a:gd name="connsiteX34" fmla="*/ 196618 w 299285"/>
                  <a:gd name="connsiteY34" fmla="*/ 15208 h 456471"/>
                  <a:gd name="connsiteX35" fmla="*/ 299072 w 299285"/>
                  <a:gd name="connsiteY35" fmla="*/ 422070 h 456471"/>
                  <a:gd name="connsiteX36" fmla="*/ 294854 w 299285"/>
                  <a:gd name="connsiteY36" fmla="*/ 429465 h 456471"/>
                  <a:gd name="connsiteX0" fmla="*/ 299072 w 306406"/>
                  <a:gd name="connsiteY0" fmla="*/ 422070 h 474097"/>
                  <a:gd name="connsiteX1" fmla="*/ 286854 w 306406"/>
                  <a:gd name="connsiteY1" fmla="*/ 425513 h 474097"/>
                  <a:gd name="connsiteX2" fmla="*/ 196084 w 306406"/>
                  <a:gd name="connsiteY2" fmla="*/ 27670 h 474097"/>
                  <a:gd name="connsiteX3" fmla="*/ 66622 w 306406"/>
                  <a:gd name="connsiteY3" fmla="*/ 101759 h 474097"/>
                  <a:gd name="connsiteX4" fmla="*/ 58282 w 306406"/>
                  <a:gd name="connsiteY4" fmla="*/ 169012 h 474097"/>
                  <a:gd name="connsiteX5" fmla="*/ 56924 w 306406"/>
                  <a:gd name="connsiteY5" fmla="*/ 173861 h 474097"/>
                  <a:gd name="connsiteX6" fmla="*/ 11540 w 306406"/>
                  <a:gd name="connsiteY6" fmla="*/ 231367 h 474097"/>
                  <a:gd name="connsiteX7" fmla="*/ 35784 w 306406"/>
                  <a:gd name="connsiteY7" fmla="*/ 241938 h 474097"/>
                  <a:gd name="connsiteX8" fmla="*/ 41214 w 306406"/>
                  <a:gd name="connsiteY8" fmla="*/ 248648 h 474097"/>
                  <a:gd name="connsiteX9" fmla="*/ 40633 w 306406"/>
                  <a:gd name="connsiteY9" fmla="*/ 250714 h 474097"/>
                  <a:gd name="connsiteX10" fmla="*/ 28995 w 306406"/>
                  <a:gd name="connsiteY10" fmla="*/ 275249 h 474097"/>
                  <a:gd name="connsiteX11" fmla="*/ 39226 w 306406"/>
                  <a:gd name="connsiteY11" fmla="*/ 285964 h 474097"/>
                  <a:gd name="connsiteX12" fmla="*/ 39808 w 306406"/>
                  <a:gd name="connsiteY12" fmla="*/ 294518 h 474097"/>
                  <a:gd name="connsiteX13" fmla="*/ 37820 w 306406"/>
                  <a:gd name="connsiteY13" fmla="*/ 296002 h 474097"/>
                  <a:gd name="connsiteX14" fmla="*/ 30256 w 306406"/>
                  <a:gd name="connsiteY14" fmla="*/ 304293 h 474097"/>
                  <a:gd name="connsiteX15" fmla="*/ 38111 w 306406"/>
                  <a:gd name="connsiteY15" fmla="*/ 314475 h 474097"/>
                  <a:gd name="connsiteX16" fmla="*/ 40293 w 306406"/>
                  <a:gd name="connsiteY16" fmla="*/ 321749 h 474097"/>
                  <a:gd name="connsiteX17" fmla="*/ 42087 w 306406"/>
                  <a:gd name="connsiteY17" fmla="*/ 350841 h 474097"/>
                  <a:gd name="connsiteX18" fmla="*/ 76028 w 306406"/>
                  <a:gd name="connsiteY18" fmla="*/ 358066 h 474097"/>
                  <a:gd name="connsiteX19" fmla="*/ 121898 w 306406"/>
                  <a:gd name="connsiteY19" fmla="*/ 370431 h 474097"/>
                  <a:gd name="connsiteX20" fmla="*/ 132129 w 306406"/>
                  <a:gd name="connsiteY20" fmla="*/ 424543 h 474097"/>
                  <a:gd name="connsiteX21" fmla="*/ 125147 w 306406"/>
                  <a:gd name="connsiteY21" fmla="*/ 429561 h 474097"/>
                  <a:gd name="connsiteX22" fmla="*/ 120153 w 306406"/>
                  <a:gd name="connsiteY22" fmla="*/ 422603 h 474097"/>
                  <a:gd name="connsiteX23" fmla="*/ 112880 w 306406"/>
                  <a:gd name="connsiteY23" fmla="*/ 378479 h 474097"/>
                  <a:gd name="connsiteX24" fmla="*/ 75205 w 306406"/>
                  <a:gd name="connsiteY24" fmla="*/ 370188 h 474097"/>
                  <a:gd name="connsiteX25" fmla="*/ 32147 w 306406"/>
                  <a:gd name="connsiteY25" fmla="*/ 357678 h 474097"/>
                  <a:gd name="connsiteX26" fmla="*/ 27735 w 306406"/>
                  <a:gd name="connsiteY26" fmla="*/ 321506 h 474097"/>
                  <a:gd name="connsiteX27" fmla="*/ 18473 w 306406"/>
                  <a:gd name="connsiteY27" fmla="*/ 301820 h 474097"/>
                  <a:gd name="connsiteX28" fmla="*/ 25698 w 306406"/>
                  <a:gd name="connsiteY28" fmla="*/ 289747 h 474097"/>
                  <a:gd name="connsiteX29" fmla="*/ 16776 w 306406"/>
                  <a:gd name="connsiteY29" fmla="*/ 274279 h 474097"/>
                  <a:gd name="connsiteX30" fmla="*/ 26474 w 306406"/>
                  <a:gd name="connsiteY30" fmla="*/ 252314 h 474097"/>
                  <a:gd name="connsiteX31" fmla="*/ 0 w 306406"/>
                  <a:gd name="connsiteY31" fmla="*/ 231367 h 474097"/>
                  <a:gd name="connsiteX32" fmla="*/ 46597 w 306406"/>
                  <a:gd name="connsiteY32" fmla="*/ 167994 h 474097"/>
                  <a:gd name="connsiteX33" fmla="*/ 56003 w 306406"/>
                  <a:gd name="connsiteY33" fmla="*/ 97056 h 474097"/>
                  <a:gd name="connsiteX34" fmla="*/ 196618 w 306406"/>
                  <a:gd name="connsiteY34" fmla="*/ 15208 h 474097"/>
                  <a:gd name="connsiteX35" fmla="*/ 299072 w 306406"/>
                  <a:gd name="connsiteY35" fmla="*/ 422070 h 474097"/>
                  <a:gd name="connsiteX0" fmla="*/ 196618 w 286854"/>
                  <a:gd name="connsiteY0" fmla="*/ 15427 h 429858"/>
                  <a:gd name="connsiteX1" fmla="*/ 286854 w 286854"/>
                  <a:gd name="connsiteY1" fmla="*/ 425732 h 429858"/>
                  <a:gd name="connsiteX2" fmla="*/ 196084 w 286854"/>
                  <a:gd name="connsiteY2" fmla="*/ 27889 h 429858"/>
                  <a:gd name="connsiteX3" fmla="*/ 66622 w 286854"/>
                  <a:gd name="connsiteY3" fmla="*/ 101978 h 429858"/>
                  <a:gd name="connsiteX4" fmla="*/ 58282 w 286854"/>
                  <a:gd name="connsiteY4" fmla="*/ 169231 h 429858"/>
                  <a:gd name="connsiteX5" fmla="*/ 56924 w 286854"/>
                  <a:gd name="connsiteY5" fmla="*/ 174080 h 429858"/>
                  <a:gd name="connsiteX6" fmla="*/ 11540 w 286854"/>
                  <a:gd name="connsiteY6" fmla="*/ 231586 h 429858"/>
                  <a:gd name="connsiteX7" fmla="*/ 35784 w 286854"/>
                  <a:gd name="connsiteY7" fmla="*/ 242157 h 429858"/>
                  <a:gd name="connsiteX8" fmla="*/ 41214 w 286854"/>
                  <a:gd name="connsiteY8" fmla="*/ 248867 h 429858"/>
                  <a:gd name="connsiteX9" fmla="*/ 40633 w 286854"/>
                  <a:gd name="connsiteY9" fmla="*/ 250933 h 429858"/>
                  <a:gd name="connsiteX10" fmla="*/ 28995 w 286854"/>
                  <a:gd name="connsiteY10" fmla="*/ 275468 h 429858"/>
                  <a:gd name="connsiteX11" fmla="*/ 39226 w 286854"/>
                  <a:gd name="connsiteY11" fmla="*/ 286183 h 429858"/>
                  <a:gd name="connsiteX12" fmla="*/ 39808 w 286854"/>
                  <a:gd name="connsiteY12" fmla="*/ 294737 h 429858"/>
                  <a:gd name="connsiteX13" fmla="*/ 37820 w 286854"/>
                  <a:gd name="connsiteY13" fmla="*/ 296221 h 429858"/>
                  <a:gd name="connsiteX14" fmla="*/ 30256 w 286854"/>
                  <a:gd name="connsiteY14" fmla="*/ 304512 h 429858"/>
                  <a:gd name="connsiteX15" fmla="*/ 38111 w 286854"/>
                  <a:gd name="connsiteY15" fmla="*/ 314694 h 429858"/>
                  <a:gd name="connsiteX16" fmla="*/ 40293 w 286854"/>
                  <a:gd name="connsiteY16" fmla="*/ 321968 h 429858"/>
                  <a:gd name="connsiteX17" fmla="*/ 42087 w 286854"/>
                  <a:gd name="connsiteY17" fmla="*/ 351060 h 429858"/>
                  <a:gd name="connsiteX18" fmla="*/ 76028 w 286854"/>
                  <a:gd name="connsiteY18" fmla="*/ 358285 h 429858"/>
                  <a:gd name="connsiteX19" fmla="*/ 121898 w 286854"/>
                  <a:gd name="connsiteY19" fmla="*/ 370650 h 429858"/>
                  <a:gd name="connsiteX20" fmla="*/ 132129 w 286854"/>
                  <a:gd name="connsiteY20" fmla="*/ 424762 h 429858"/>
                  <a:gd name="connsiteX21" fmla="*/ 125147 w 286854"/>
                  <a:gd name="connsiteY21" fmla="*/ 429780 h 429858"/>
                  <a:gd name="connsiteX22" fmla="*/ 120153 w 286854"/>
                  <a:gd name="connsiteY22" fmla="*/ 422822 h 429858"/>
                  <a:gd name="connsiteX23" fmla="*/ 112880 w 286854"/>
                  <a:gd name="connsiteY23" fmla="*/ 378698 h 429858"/>
                  <a:gd name="connsiteX24" fmla="*/ 75205 w 286854"/>
                  <a:gd name="connsiteY24" fmla="*/ 370407 h 429858"/>
                  <a:gd name="connsiteX25" fmla="*/ 32147 w 286854"/>
                  <a:gd name="connsiteY25" fmla="*/ 357897 h 429858"/>
                  <a:gd name="connsiteX26" fmla="*/ 27735 w 286854"/>
                  <a:gd name="connsiteY26" fmla="*/ 321725 h 429858"/>
                  <a:gd name="connsiteX27" fmla="*/ 18473 w 286854"/>
                  <a:gd name="connsiteY27" fmla="*/ 302039 h 429858"/>
                  <a:gd name="connsiteX28" fmla="*/ 25698 w 286854"/>
                  <a:gd name="connsiteY28" fmla="*/ 289966 h 429858"/>
                  <a:gd name="connsiteX29" fmla="*/ 16776 w 286854"/>
                  <a:gd name="connsiteY29" fmla="*/ 274498 h 429858"/>
                  <a:gd name="connsiteX30" fmla="*/ 26474 w 286854"/>
                  <a:gd name="connsiteY30" fmla="*/ 252533 h 429858"/>
                  <a:gd name="connsiteX31" fmla="*/ 0 w 286854"/>
                  <a:gd name="connsiteY31" fmla="*/ 231586 h 429858"/>
                  <a:gd name="connsiteX32" fmla="*/ 46597 w 286854"/>
                  <a:gd name="connsiteY32" fmla="*/ 168213 h 429858"/>
                  <a:gd name="connsiteX33" fmla="*/ 56003 w 286854"/>
                  <a:gd name="connsiteY33" fmla="*/ 97275 h 429858"/>
                  <a:gd name="connsiteX34" fmla="*/ 196618 w 286854"/>
                  <a:gd name="connsiteY34" fmla="*/ 15427 h 429858"/>
                  <a:gd name="connsiteX0" fmla="*/ 196618 w 213246"/>
                  <a:gd name="connsiteY0" fmla="*/ 15427 h 429858"/>
                  <a:gd name="connsiteX1" fmla="*/ 196084 w 213246"/>
                  <a:gd name="connsiteY1" fmla="*/ 27889 h 429858"/>
                  <a:gd name="connsiteX2" fmla="*/ 66622 w 213246"/>
                  <a:gd name="connsiteY2" fmla="*/ 101978 h 429858"/>
                  <a:gd name="connsiteX3" fmla="*/ 58282 w 213246"/>
                  <a:gd name="connsiteY3" fmla="*/ 169231 h 429858"/>
                  <a:gd name="connsiteX4" fmla="*/ 56924 w 213246"/>
                  <a:gd name="connsiteY4" fmla="*/ 174080 h 429858"/>
                  <a:gd name="connsiteX5" fmla="*/ 11540 w 213246"/>
                  <a:gd name="connsiteY5" fmla="*/ 231586 h 429858"/>
                  <a:gd name="connsiteX6" fmla="*/ 35784 w 213246"/>
                  <a:gd name="connsiteY6" fmla="*/ 242157 h 429858"/>
                  <a:gd name="connsiteX7" fmla="*/ 41214 w 213246"/>
                  <a:gd name="connsiteY7" fmla="*/ 248867 h 429858"/>
                  <a:gd name="connsiteX8" fmla="*/ 40633 w 213246"/>
                  <a:gd name="connsiteY8" fmla="*/ 250933 h 429858"/>
                  <a:gd name="connsiteX9" fmla="*/ 28995 w 213246"/>
                  <a:gd name="connsiteY9" fmla="*/ 275468 h 429858"/>
                  <a:gd name="connsiteX10" fmla="*/ 39226 w 213246"/>
                  <a:gd name="connsiteY10" fmla="*/ 286183 h 429858"/>
                  <a:gd name="connsiteX11" fmla="*/ 39808 w 213246"/>
                  <a:gd name="connsiteY11" fmla="*/ 294737 h 429858"/>
                  <a:gd name="connsiteX12" fmla="*/ 37820 w 213246"/>
                  <a:gd name="connsiteY12" fmla="*/ 296221 h 429858"/>
                  <a:gd name="connsiteX13" fmla="*/ 30256 w 213246"/>
                  <a:gd name="connsiteY13" fmla="*/ 304512 h 429858"/>
                  <a:gd name="connsiteX14" fmla="*/ 38111 w 213246"/>
                  <a:gd name="connsiteY14" fmla="*/ 314694 h 429858"/>
                  <a:gd name="connsiteX15" fmla="*/ 40293 w 213246"/>
                  <a:gd name="connsiteY15" fmla="*/ 321968 h 429858"/>
                  <a:gd name="connsiteX16" fmla="*/ 42087 w 213246"/>
                  <a:gd name="connsiteY16" fmla="*/ 351060 h 429858"/>
                  <a:gd name="connsiteX17" fmla="*/ 76028 w 213246"/>
                  <a:gd name="connsiteY17" fmla="*/ 358285 h 429858"/>
                  <a:gd name="connsiteX18" fmla="*/ 121898 w 213246"/>
                  <a:gd name="connsiteY18" fmla="*/ 370650 h 429858"/>
                  <a:gd name="connsiteX19" fmla="*/ 132129 w 213246"/>
                  <a:gd name="connsiteY19" fmla="*/ 424762 h 429858"/>
                  <a:gd name="connsiteX20" fmla="*/ 125147 w 213246"/>
                  <a:gd name="connsiteY20" fmla="*/ 429780 h 429858"/>
                  <a:gd name="connsiteX21" fmla="*/ 120153 w 213246"/>
                  <a:gd name="connsiteY21" fmla="*/ 422822 h 429858"/>
                  <a:gd name="connsiteX22" fmla="*/ 112880 w 213246"/>
                  <a:gd name="connsiteY22" fmla="*/ 378698 h 429858"/>
                  <a:gd name="connsiteX23" fmla="*/ 75205 w 213246"/>
                  <a:gd name="connsiteY23" fmla="*/ 370407 h 429858"/>
                  <a:gd name="connsiteX24" fmla="*/ 32147 w 213246"/>
                  <a:gd name="connsiteY24" fmla="*/ 357897 h 429858"/>
                  <a:gd name="connsiteX25" fmla="*/ 27735 w 213246"/>
                  <a:gd name="connsiteY25" fmla="*/ 321725 h 429858"/>
                  <a:gd name="connsiteX26" fmla="*/ 18473 w 213246"/>
                  <a:gd name="connsiteY26" fmla="*/ 302039 h 429858"/>
                  <a:gd name="connsiteX27" fmla="*/ 25698 w 213246"/>
                  <a:gd name="connsiteY27" fmla="*/ 289966 h 429858"/>
                  <a:gd name="connsiteX28" fmla="*/ 16776 w 213246"/>
                  <a:gd name="connsiteY28" fmla="*/ 274498 h 429858"/>
                  <a:gd name="connsiteX29" fmla="*/ 26474 w 213246"/>
                  <a:gd name="connsiteY29" fmla="*/ 252533 h 429858"/>
                  <a:gd name="connsiteX30" fmla="*/ 0 w 213246"/>
                  <a:gd name="connsiteY30" fmla="*/ 231586 h 429858"/>
                  <a:gd name="connsiteX31" fmla="*/ 46597 w 213246"/>
                  <a:gd name="connsiteY31" fmla="*/ 168213 h 429858"/>
                  <a:gd name="connsiteX32" fmla="*/ 56003 w 213246"/>
                  <a:gd name="connsiteY32" fmla="*/ 97275 h 429858"/>
                  <a:gd name="connsiteX33" fmla="*/ 196618 w 213246"/>
                  <a:gd name="connsiteY33" fmla="*/ 15427 h 429858"/>
                  <a:gd name="connsiteX0" fmla="*/ 196618 w 200701"/>
                  <a:gd name="connsiteY0" fmla="*/ 1355 h 415786"/>
                  <a:gd name="connsiteX1" fmla="*/ 154452 w 200701"/>
                  <a:gd name="connsiteY1" fmla="*/ 36120 h 415786"/>
                  <a:gd name="connsiteX2" fmla="*/ 66622 w 200701"/>
                  <a:gd name="connsiteY2" fmla="*/ 87906 h 415786"/>
                  <a:gd name="connsiteX3" fmla="*/ 58282 w 200701"/>
                  <a:gd name="connsiteY3" fmla="*/ 155159 h 415786"/>
                  <a:gd name="connsiteX4" fmla="*/ 56924 w 200701"/>
                  <a:gd name="connsiteY4" fmla="*/ 160008 h 415786"/>
                  <a:gd name="connsiteX5" fmla="*/ 11540 w 200701"/>
                  <a:gd name="connsiteY5" fmla="*/ 217514 h 415786"/>
                  <a:gd name="connsiteX6" fmla="*/ 35784 w 200701"/>
                  <a:gd name="connsiteY6" fmla="*/ 228085 h 415786"/>
                  <a:gd name="connsiteX7" fmla="*/ 41214 w 200701"/>
                  <a:gd name="connsiteY7" fmla="*/ 234795 h 415786"/>
                  <a:gd name="connsiteX8" fmla="*/ 40633 w 200701"/>
                  <a:gd name="connsiteY8" fmla="*/ 236861 h 415786"/>
                  <a:gd name="connsiteX9" fmla="*/ 28995 w 200701"/>
                  <a:gd name="connsiteY9" fmla="*/ 261396 h 415786"/>
                  <a:gd name="connsiteX10" fmla="*/ 39226 w 200701"/>
                  <a:gd name="connsiteY10" fmla="*/ 272111 h 415786"/>
                  <a:gd name="connsiteX11" fmla="*/ 39808 w 200701"/>
                  <a:gd name="connsiteY11" fmla="*/ 280665 h 415786"/>
                  <a:gd name="connsiteX12" fmla="*/ 37820 w 200701"/>
                  <a:gd name="connsiteY12" fmla="*/ 282149 h 415786"/>
                  <a:gd name="connsiteX13" fmla="*/ 30256 w 200701"/>
                  <a:gd name="connsiteY13" fmla="*/ 290440 h 415786"/>
                  <a:gd name="connsiteX14" fmla="*/ 38111 w 200701"/>
                  <a:gd name="connsiteY14" fmla="*/ 300622 h 415786"/>
                  <a:gd name="connsiteX15" fmla="*/ 40293 w 200701"/>
                  <a:gd name="connsiteY15" fmla="*/ 307896 h 415786"/>
                  <a:gd name="connsiteX16" fmla="*/ 42087 w 200701"/>
                  <a:gd name="connsiteY16" fmla="*/ 336988 h 415786"/>
                  <a:gd name="connsiteX17" fmla="*/ 76028 w 200701"/>
                  <a:gd name="connsiteY17" fmla="*/ 344213 h 415786"/>
                  <a:gd name="connsiteX18" fmla="*/ 121898 w 200701"/>
                  <a:gd name="connsiteY18" fmla="*/ 356578 h 415786"/>
                  <a:gd name="connsiteX19" fmla="*/ 132129 w 200701"/>
                  <a:gd name="connsiteY19" fmla="*/ 410690 h 415786"/>
                  <a:gd name="connsiteX20" fmla="*/ 125147 w 200701"/>
                  <a:gd name="connsiteY20" fmla="*/ 415708 h 415786"/>
                  <a:gd name="connsiteX21" fmla="*/ 120153 w 200701"/>
                  <a:gd name="connsiteY21" fmla="*/ 408750 h 415786"/>
                  <a:gd name="connsiteX22" fmla="*/ 112880 w 200701"/>
                  <a:gd name="connsiteY22" fmla="*/ 364626 h 415786"/>
                  <a:gd name="connsiteX23" fmla="*/ 75205 w 200701"/>
                  <a:gd name="connsiteY23" fmla="*/ 356335 h 415786"/>
                  <a:gd name="connsiteX24" fmla="*/ 32147 w 200701"/>
                  <a:gd name="connsiteY24" fmla="*/ 343825 h 415786"/>
                  <a:gd name="connsiteX25" fmla="*/ 27735 w 200701"/>
                  <a:gd name="connsiteY25" fmla="*/ 307653 h 415786"/>
                  <a:gd name="connsiteX26" fmla="*/ 18473 w 200701"/>
                  <a:gd name="connsiteY26" fmla="*/ 287967 h 415786"/>
                  <a:gd name="connsiteX27" fmla="*/ 25698 w 200701"/>
                  <a:gd name="connsiteY27" fmla="*/ 275894 h 415786"/>
                  <a:gd name="connsiteX28" fmla="*/ 16776 w 200701"/>
                  <a:gd name="connsiteY28" fmla="*/ 260426 h 415786"/>
                  <a:gd name="connsiteX29" fmla="*/ 26474 w 200701"/>
                  <a:gd name="connsiteY29" fmla="*/ 238461 h 415786"/>
                  <a:gd name="connsiteX30" fmla="*/ 0 w 200701"/>
                  <a:gd name="connsiteY30" fmla="*/ 217514 h 415786"/>
                  <a:gd name="connsiteX31" fmla="*/ 46597 w 200701"/>
                  <a:gd name="connsiteY31" fmla="*/ 154141 h 415786"/>
                  <a:gd name="connsiteX32" fmla="*/ 56003 w 200701"/>
                  <a:gd name="connsiteY32" fmla="*/ 83203 h 415786"/>
                  <a:gd name="connsiteX33" fmla="*/ 196618 w 200701"/>
                  <a:gd name="connsiteY33" fmla="*/ 1355 h 415786"/>
                  <a:gd name="connsiteX0" fmla="*/ 196618 w 198194"/>
                  <a:gd name="connsiteY0" fmla="*/ 3619 h 418050"/>
                  <a:gd name="connsiteX1" fmla="*/ 127689 w 198194"/>
                  <a:gd name="connsiteY1" fmla="*/ 22029 h 418050"/>
                  <a:gd name="connsiteX2" fmla="*/ 66622 w 198194"/>
                  <a:gd name="connsiteY2" fmla="*/ 90170 h 418050"/>
                  <a:gd name="connsiteX3" fmla="*/ 58282 w 198194"/>
                  <a:gd name="connsiteY3" fmla="*/ 157423 h 418050"/>
                  <a:gd name="connsiteX4" fmla="*/ 56924 w 198194"/>
                  <a:gd name="connsiteY4" fmla="*/ 162272 h 418050"/>
                  <a:gd name="connsiteX5" fmla="*/ 11540 w 198194"/>
                  <a:gd name="connsiteY5" fmla="*/ 219778 h 418050"/>
                  <a:gd name="connsiteX6" fmla="*/ 35784 w 198194"/>
                  <a:gd name="connsiteY6" fmla="*/ 230349 h 418050"/>
                  <a:gd name="connsiteX7" fmla="*/ 41214 w 198194"/>
                  <a:gd name="connsiteY7" fmla="*/ 237059 h 418050"/>
                  <a:gd name="connsiteX8" fmla="*/ 40633 w 198194"/>
                  <a:gd name="connsiteY8" fmla="*/ 239125 h 418050"/>
                  <a:gd name="connsiteX9" fmla="*/ 28995 w 198194"/>
                  <a:gd name="connsiteY9" fmla="*/ 263660 h 418050"/>
                  <a:gd name="connsiteX10" fmla="*/ 39226 w 198194"/>
                  <a:gd name="connsiteY10" fmla="*/ 274375 h 418050"/>
                  <a:gd name="connsiteX11" fmla="*/ 39808 w 198194"/>
                  <a:gd name="connsiteY11" fmla="*/ 282929 h 418050"/>
                  <a:gd name="connsiteX12" fmla="*/ 37820 w 198194"/>
                  <a:gd name="connsiteY12" fmla="*/ 284413 h 418050"/>
                  <a:gd name="connsiteX13" fmla="*/ 30256 w 198194"/>
                  <a:gd name="connsiteY13" fmla="*/ 292704 h 418050"/>
                  <a:gd name="connsiteX14" fmla="*/ 38111 w 198194"/>
                  <a:gd name="connsiteY14" fmla="*/ 302886 h 418050"/>
                  <a:gd name="connsiteX15" fmla="*/ 40293 w 198194"/>
                  <a:gd name="connsiteY15" fmla="*/ 310160 h 418050"/>
                  <a:gd name="connsiteX16" fmla="*/ 42087 w 198194"/>
                  <a:gd name="connsiteY16" fmla="*/ 339252 h 418050"/>
                  <a:gd name="connsiteX17" fmla="*/ 76028 w 198194"/>
                  <a:gd name="connsiteY17" fmla="*/ 346477 h 418050"/>
                  <a:gd name="connsiteX18" fmla="*/ 121898 w 198194"/>
                  <a:gd name="connsiteY18" fmla="*/ 358842 h 418050"/>
                  <a:gd name="connsiteX19" fmla="*/ 132129 w 198194"/>
                  <a:gd name="connsiteY19" fmla="*/ 412954 h 418050"/>
                  <a:gd name="connsiteX20" fmla="*/ 125147 w 198194"/>
                  <a:gd name="connsiteY20" fmla="*/ 417972 h 418050"/>
                  <a:gd name="connsiteX21" fmla="*/ 120153 w 198194"/>
                  <a:gd name="connsiteY21" fmla="*/ 411014 h 418050"/>
                  <a:gd name="connsiteX22" fmla="*/ 112880 w 198194"/>
                  <a:gd name="connsiteY22" fmla="*/ 366890 h 418050"/>
                  <a:gd name="connsiteX23" fmla="*/ 75205 w 198194"/>
                  <a:gd name="connsiteY23" fmla="*/ 358599 h 418050"/>
                  <a:gd name="connsiteX24" fmla="*/ 32147 w 198194"/>
                  <a:gd name="connsiteY24" fmla="*/ 346089 h 418050"/>
                  <a:gd name="connsiteX25" fmla="*/ 27735 w 198194"/>
                  <a:gd name="connsiteY25" fmla="*/ 309917 h 418050"/>
                  <a:gd name="connsiteX26" fmla="*/ 18473 w 198194"/>
                  <a:gd name="connsiteY26" fmla="*/ 290231 h 418050"/>
                  <a:gd name="connsiteX27" fmla="*/ 25698 w 198194"/>
                  <a:gd name="connsiteY27" fmla="*/ 278158 h 418050"/>
                  <a:gd name="connsiteX28" fmla="*/ 16776 w 198194"/>
                  <a:gd name="connsiteY28" fmla="*/ 262690 h 418050"/>
                  <a:gd name="connsiteX29" fmla="*/ 26474 w 198194"/>
                  <a:gd name="connsiteY29" fmla="*/ 240725 h 418050"/>
                  <a:gd name="connsiteX30" fmla="*/ 0 w 198194"/>
                  <a:gd name="connsiteY30" fmla="*/ 219778 h 418050"/>
                  <a:gd name="connsiteX31" fmla="*/ 46597 w 198194"/>
                  <a:gd name="connsiteY31" fmla="*/ 156405 h 418050"/>
                  <a:gd name="connsiteX32" fmla="*/ 56003 w 198194"/>
                  <a:gd name="connsiteY32" fmla="*/ 85467 h 418050"/>
                  <a:gd name="connsiteX33" fmla="*/ 196618 w 198194"/>
                  <a:gd name="connsiteY33" fmla="*/ 3619 h 418050"/>
                  <a:gd name="connsiteX0" fmla="*/ 196618 w 198959"/>
                  <a:gd name="connsiteY0" fmla="*/ 5121 h 419552"/>
                  <a:gd name="connsiteX1" fmla="*/ 127689 w 198959"/>
                  <a:gd name="connsiteY1" fmla="*/ 23531 h 419552"/>
                  <a:gd name="connsiteX2" fmla="*/ 66622 w 198959"/>
                  <a:gd name="connsiteY2" fmla="*/ 91672 h 419552"/>
                  <a:gd name="connsiteX3" fmla="*/ 58282 w 198959"/>
                  <a:gd name="connsiteY3" fmla="*/ 158925 h 419552"/>
                  <a:gd name="connsiteX4" fmla="*/ 56924 w 198959"/>
                  <a:gd name="connsiteY4" fmla="*/ 163774 h 419552"/>
                  <a:gd name="connsiteX5" fmla="*/ 11540 w 198959"/>
                  <a:gd name="connsiteY5" fmla="*/ 221280 h 419552"/>
                  <a:gd name="connsiteX6" fmla="*/ 35784 w 198959"/>
                  <a:gd name="connsiteY6" fmla="*/ 231851 h 419552"/>
                  <a:gd name="connsiteX7" fmla="*/ 41214 w 198959"/>
                  <a:gd name="connsiteY7" fmla="*/ 238561 h 419552"/>
                  <a:gd name="connsiteX8" fmla="*/ 40633 w 198959"/>
                  <a:gd name="connsiteY8" fmla="*/ 240627 h 419552"/>
                  <a:gd name="connsiteX9" fmla="*/ 28995 w 198959"/>
                  <a:gd name="connsiteY9" fmla="*/ 265162 h 419552"/>
                  <a:gd name="connsiteX10" fmla="*/ 39226 w 198959"/>
                  <a:gd name="connsiteY10" fmla="*/ 275877 h 419552"/>
                  <a:gd name="connsiteX11" fmla="*/ 39808 w 198959"/>
                  <a:gd name="connsiteY11" fmla="*/ 284431 h 419552"/>
                  <a:gd name="connsiteX12" fmla="*/ 37820 w 198959"/>
                  <a:gd name="connsiteY12" fmla="*/ 285915 h 419552"/>
                  <a:gd name="connsiteX13" fmla="*/ 30256 w 198959"/>
                  <a:gd name="connsiteY13" fmla="*/ 294206 h 419552"/>
                  <a:gd name="connsiteX14" fmla="*/ 38111 w 198959"/>
                  <a:gd name="connsiteY14" fmla="*/ 304388 h 419552"/>
                  <a:gd name="connsiteX15" fmla="*/ 40293 w 198959"/>
                  <a:gd name="connsiteY15" fmla="*/ 311662 h 419552"/>
                  <a:gd name="connsiteX16" fmla="*/ 42087 w 198959"/>
                  <a:gd name="connsiteY16" fmla="*/ 340754 h 419552"/>
                  <a:gd name="connsiteX17" fmla="*/ 76028 w 198959"/>
                  <a:gd name="connsiteY17" fmla="*/ 347979 h 419552"/>
                  <a:gd name="connsiteX18" fmla="*/ 121898 w 198959"/>
                  <a:gd name="connsiteY18" fmla="*/ 360344 h 419552"/>
                  <a:gd name="connsiteX19" fmla="*/ 132129 w 198959"/>
                  <a:gd name="connsiteY19" fmla="*/ 414456 h 419552"/>
                  <a:gd name="connsiteX20" fmla="*/ 125147 w 198959"/>
                  <a:gd name="connsiteY20" fmla="*/ 419474 h 419552"/>
                  <a:gd name="connsiteX21" fmla="*/ 120153 w 198959"/>
                  <a:gd name="connsiteY21" fmla="*/ 412516 h 419552"/>
                  <a:gd name="connsiteX22" fmla="*/ 112880 w 198959"/>
                  <a:gd name="connsiteY22" fmla="*/ 368392 h 419552"/>
                  <a:gd name="connsiteX23" fmla="*/ 75205 w 198959"/>
                  <a:gd name="connsiteY23" fmla="*/ 360101 h 419552"/>
                  <a:gd name="connsiteX24" fmla="*/ 32147 w 198959"/>
                  <a:gd name="connsiteY24" fmla="*/ 347591 h 419552"/>
                  <a:gd name="connsiteX25" fmla="*/ 27735 w 198959"/>
                  <a:gd name="connsiteY25" fmla="*/ 311419 h 419552"/>
                  <a:gd name="connsiteX26" fmla="*/ 18473 w 198959"/>
                  <a:gd name="connsiteY26" fmla="*/ 291733 h 419552"/>
                  <a:gd name="connsiteX27" fmla="*/ 25698 w 198959"/>
                  <a:gd name="connsiteY27" fmla="*/ 279660 h 419552"/>
                  <a:gd name="connsiteX28" fmla="*/ 16776 w 198959"/>
                  <a:gd name="connsiteY28" fmla="*/ 264192 h 419552"/>
                  <a:gd name="connsiteX29" fmla="*/ 26474 w 198959"/>
                  <a:gd name="connsiteY29" fmla="*/ 242227 h 419552"/>
                  <a:gd name="connsiteX30" fmla="*/ 0 w 198959"/>
                  <a:gd name="connsiteY30" fmla="*/ 221280 h 419552"/>
                  <a:gd name="connsiteX31" fmla="*/ 46597 w 198959"/>
                  <a:gd name="connsiteY31" fmla="*/ 157907 h 419552"/>
                  <a:gd name="connsiteX32" fmla="*/ 56003 w 198959"/>
                  <a:gd name="connsiteY32" fmla="*/ 86969 h 419552"/>
                  <a:gd name="connsiteX33" fmla="*/ 196618 w 198959"/>
                  <a:gd name="connsiteY33" fmla="*/ 5121 h 419552"/>
                  <a:gd name="connsiteX0" fmla="*/ 196618 w 199687"/>
                  <a:gd name="connsiteY0" fmla="*/ 4088 h 418519"/>
                  <a:gd name="connsiteX1" fmla="*/ 127689 w 199687"/>
                  <a:gd name="connsiteY1" fmla="*/ 22498 h 418519"/>
                  <a:gd name="connsiteX2" fmla="*/ 66622 w 199687"/>
                  <a:gd name="connsiteY2" fmla="*/ 90639 h 418519"/>
                  <a:gd name="connsiteX3" fmla="*/ 58282 w 199687"/>
                  <a:gd name="connsiteY3" fmla="*/ 157892 h 418519"/>
                  <a:gd name="connsiteX4" fmla="*/ 56924 w 199687"/>
                  <a:gd name="connsiteY4" fmla="*/ 162741 h 418519"/>
                  <a:gd name="connsiteX5" fmla="*/ 11540 w 199687"/>
                  <a:gd name="connsiteY5" fmla="*/ 220247 h 418519"/>
                  <a:gd name="connsiteX6" fmla="*/ 35784 w 199687"/>
                  <a:gd name="connsiteY6" fmla="*/ 230818 h 418519"/>
                  <a:gd name="connsiteX7" fmla="*/ 41214 w 199687"/>
                  <a:gd name="connsiteY7" fmla="*/ 237528 h 418519"/>
                  <a:gd name="connsiteX8" fmla="*/ 40633 w 199687"/>
                  <a:gd name="connsiteY8" fmla="*/ 239594 h 418519"/>
                  <a:gd name="connsiteX9" fmla="*/ 28995 w 199687"/>
                  <a:gd name="connsiteY9" fmla="*/ 264129 h 418519"/>
                  <a:gd name="connsiteX10" fmla="*/ 39226 w 199687"/>
                  <a:gd name="connsiteY10" fmla="*/ 274844 h 418519"/>
                  <a:gd name="connsiteX11" fmla="*/ 39808 w 199687"/>
                  <a:gd name="connsiteY11" fmla="*/ 283398 h 418519"/>
                  <a:gd name="connsiteX12" fmla="*/ 37820 w 199687"/>
                  <a:gd name="connsiteY12" fmla="*/ 284882 h 418519"/>
                  <a:gd name="connsiteX13" fmla="*/ 30256 w 199687"/>
                  <a:gd name="connsiteY13" fmla="*/ 293173 h 418519"/>
                  <a:gd name="connsiteX14" fmla="*/ 38111 w 199687"/>
                  <a:gd name="connsiteY14" fmla="*/ 303355 h 418519"/>
                  <a:gd name="connsiteX15" fmla="*/ 40293 w 199687"/>
                  <a:gd name="connsiteY15" fmla="*/ 310629 h 418519"/>
                  <a:gd name="connsiteX16" fmla="*/ 42087 w 199687"/>
                  <a:gd name="connsiteY16" fmla="*/ 339721 h 418519"/>
                  <a:gd name="connsiteX17" fmla="*/ 76028 w 199687"/>
                  <a:gd name="connsiteY17" fmla="*/ 346946 h 418519"/>
                  <a:gd name="connsiteX18" fmla="*/ 121898 w 199687"/>
                  <a:gd name="connsiteY18" fmla="*/ 359311 h 418519"/>
                  <a:gd name="connsiteX19" fmla="*/ 132129 w 199687"/>
                  <a:gd name="connsiteY19" fmla="*/ 413423 h 418519"/>
                  <a:gd name="connsiteX20" fmla="*/ 125147 w 199687"/>
                  <a:gd name="connsiteY20" fmla="*/ 418441 h 418519"/>
                  <a:gd name="connsiteX21" fmla="*/ 120153 w 199687"/>
                  <a:gd name="connsiteY21" fmla="*/ 411483 h 418519"/>
                  <a:gd name="connsiteX22" fmla="*/ 112880 w 199687"/>
                  <a:gd name="connsiteY22" fmla="*/ 367359 h 418519"/>
                  <a:gd name="connsiteX23" fmla="*/ 75205 w 199687"/>
                  <a:gd name="connsiteY23" fmla="*/ 359068 h 418519"/>
                  <a:gd name="connsiteX24" fmla="*/ 32147 w 199687"/>
                  <a:gd name="connsiteY24" fmla="*/ 346558 h 418519"/>
                  <a:gd name="connsiteX25" fmla="*/ 27735 w 199687"/>
                  <a:gd name="connsiteY25" fmla="*/ 310386 h 418519"/>
                  <a:gd name="connsiteX26" fmla="*/ 18473 w 199687"/>
                  <a:gd name="connsiteY26" fmla="*/ 290700 h 418519"/>
                  <a:gd name="connsiteX27" fmla="*/ 25698 w 199687"/>
                  <a:gd name="connsiteY27" fmla="*/ 278627 h 418519"/>
                  <a:gd name="connsiteX28" fmla="*/ 16776 w 199687"/>
                  <a:gd name="connsiteY28" fmla="*/ 263159 h 418519"/>
                  <a:gd name="connsiteX29" fmla="*/ 26474 w 199687"/>
                  <a:gd name="connsiteY29" fmla="*/ 241194 h 418519"/>
                  <a:gd name="connsiteX30" fmla="*/ 0 w 199687"/>
                  <a:gd name="connsiteY30" fmla="*/ 220247 h 418519"/>
                  <a:gd name="connsiteX31" fmla="*/ 46597 w 199687"/>
                  <a:gd name="connsiteY31" fmla="*/ 156874 h 418519"/>
                  <a:gd name="connsiteX32" fmla="*/ 56003 w 199687"/>
                  <a:gd name="connsiteY32" fmla="*/ 85936 h 418519"/>
                  <a:gd name="connsiteX33" fmla="*/ 196618 w 199687"/>
                  <a:gd name="connsiteY33" fmla="*/ 4088 h 418519"/>
                  <a:gd name="connsiteX0" fmla="*/ 196618 w 197278"/>
                  <a:gd name="connsiteY0" fmla="*/ 953 h 415384"/>
                  <a:gd name="connsiteX1" fmla="*/ 100925 w 197278"/>
                  <a:gd name="connsiteY1" fmla="*/ 44640 h 415384"/>
                  <a:gd name="connsiteX2" fmla="*/ 66622 w 197278"/>
                  <a:gd name="connsiteY2" fmla="*/ 87504 h 415384"/>
                  <a:gd name="connsiteX3" fmla="*/ 58282 w 197278"/>
                  <a:gd name="connsiteY3" fmla="*/ 154757 h 415384"/>
                  <a:gd name="connsiteX4" fmla="*/ 56924 w 197278"/>
                  <a:gd name="connsiteY4" fmla="*/ 159606 h 415384"/>
                  <a:gd name="connsiteX5" fmla="*/ 11540 w 197278"/>
                  <a:gd name="connsiteY5" fmla="*/ 217112 h 415384"/>
                  <a:gd name="connsiteX6" fmla="*/ 35784 w 197278"/>
                  <a:gd name="connsiteY6" fmla="*/ 227683 h 415384"/>
                  <a:gd name="connsiteX7" fmla="*/ 41214 w 197278"/>
                  <a:gd name="connsiteY7" fmla="*/ 234393 h 415384"/>
                  <a:gd name="connsiteX8" fmla="*/ 40633 w 197278"/>
                  <a:gd name="connsiteY8" fmla="*/ 236459 h 415384"/>
                  <a:gd name="connsiteX9" fmla="*/ 28995 w 197278"/>
                  <a:gd name="connsiteY9" fmla="*/ 260994 h 415384"/>
                  <a:gd name="connsiteX10" fmla="*/ 39226 w 197278"/>
                  <a:gd name="connsiteY10" fmla="*/ 271709 h 415384"/>
                  <a:gd name="connsiteX11" fmla="*/ 39808 w 197278"/>
                  <a:gd name="connsiteY11" fmla="*/ 280263 h 415384"/>
                  <a:gd name="connsiteX12" fmla="*/ 37820 w 197278"/>
                  <a:gd name="connsiteY12" fmla="*/ 281747 h 415384"/>
                  <a:gd name="connsiteX13" fmla="*/ 30256 w 197278"/>
                  <a:gd name="connsiteY13" fmla="*/ 290038 h 415384"/>
                  <a:gd name="connsiteX14" fmla="*/ 38111 w 197278"/>
                  <a:gd name="connsiteY14" fmla="*/ 300220 h 415384"/>
                  <a:gd name="connsiteX15" fmla="*/ 40293 w 197278"/>
                  <a:gd name="connsiteY15" fmla="*/ 307494 h 415384"/>
                  <a:gd name="connsiteX16" fmla="*/ 42087 w 197278"/>
                  <a:gd name="connsiteY16" fmla="*/ 336586 h 415384"/>
                  <a:gd name="connsiteX17" fmla="*/ 76028 w 197278"/>
                  <a:gd name="connsiteY17" fmla="*/ 343811 h 415384"/>
                  <a:gd name="connsiteX18" fmla="*/ 121898 w 197278"/>
                  <a:gd name="connsiteY18" fmla="*/ 356176 h 415384"/>
                  <a:gd name="connsiteX19" fmla="*/ 132129 w 197278"/>
                  <a:gd name="connsiteY19" fmla="*/ 410288 h 415384"/>
                  <a:gd name="connsiteX20" fmla="*/ 125147 w 197278"/>
                  <a:gd name="connsiteY20" fmla="*/ 415306 h 415384"/>
                  <a:gd name="connsiteX21" fmla="*/ 120153 w 197278"/>
                  <a:gd name="connsiteY21" fmla="*/ 408348 h 415384"/>
                  <a:gd name="connsiteX22" fmla="*/ 112880 w 197278"/>
                  <a:gd name="connsiteY22" fmla="*/ 364224 h 415384"/>
                  <a:gd name="connsiteX23" fmla="*/ 75205 w 197278"/>
                  <a:gd name="connsiteY23" fmla="*/ 355933 h 415384"/>
                  <a:gd name="connsiteX24" fmla="*/ 32147 w 197278"/>
                  <a:gd name="connsiteY24" fmla="*/ 343423 h 415384"/>
                  <a:gd name="connsiteX25" fmla="*/ 27735 w 197278"/>
                  <a:gd name="connsiteY25" fmla="*/ 307251 h 415384"/>
                  <a:gd name="connsiteX26" fmla="*/ 18473 w 197278"/>
                  <a:gd name="connsiteY26" fmla="*/ 287565 h 415384"/>
                  <a:gd name="connsiteX27" fmla="*/ 25698 w 197278"/>
                  <a:gd name="connsiteY27" fmla="*/ 275492 h 415384"/>
                  <a:gd name="connsiteX28" fmla="*/ 16776 w 197278"/>
                  <a:gd name="connsiteY28" fmla="*/ 260024 h 415384"/>
                  <a:gd name="connsiteX29" fmla="*/ 26474 w 197278"/>
                  <a:gd name="connsiteY29" fmla="*/ 238059 h 415384"/>
                  <a:gd name="connsiteX30" fmla="*/ 0 w 197278"/>
                  <a:gd name="connsiteY30" fmla="*/ 217112 h 415384"/>
                  <a:gd name="connsiteX31" fmla="*/ 46597 w 197278"/>
                  <a:gd name="connsiteY31" fmla="*/ 153739 h 415384"/>
                  <a:gd name="connsiteX32" fmla="*/ 56003 w 197278"/>
                  <a:gd name="connsiteY32" fmla="*/ 82801 h 415384"/>
                  <a:gd name="connsiteX33" fmla="*/ 196618 w 197278"/>
                  <a:gd name="connsiteY33" fmla="*/ 953 h 415384"/>
                  <a:gd name="connsiteX0" fmla="*/ 96998 w 133230"/>
                  <a:gd name="connsiteY0" fmla="*/ 3729 h 378015"/>
                  <a:gd name="connsiteX1" fmla="*/ 100925 w 133230"/>
                  <a:gd name="connsiteY1" fmla="*/ 7271 h 378015"/>
                  <a:gd name="connsiteX2" fmla="*/ 66622 w 133230"/>
                  <a:gd name="connsiteY2" fmla="*/ 50135 h 378015"/>
                  <a:gd name="connsiteX3" fmla="*/ 58282 w 133230"/>
                  <a:gd name="connsiteY3" fmla="*/ 117388 h 378015"/>
                  <a:gd name="connsiteX4" fmla="*/ 56924 w 133230"/>
                  <a:gd name="connsiteY4" fmla="*/ 122237 h 378015"/>
                  <a:gd name="connsiteX5" fmla="*/ 11540 w 133230"/>
                  <a:gd name="connsiteY5" fmla="*/ 179743 h 378015"/>
                  <a:gd name="connsiteX6" fmla="*/ 35784 w 133230"/>
                  <a:gd name="connsiteY6" fmla="*/ 190314 h 378015"/>
                  <a:gd name="connsiteX7" fmla="*/ 41214 w 133230"/>
                  <a:gd name="connsiteY7" fmla="*/ 197024 h 378015"/>
                  <a:gd name="connsiteX8" fmla="*/ 40633 w 133230"/>
                  <a:gd name="connsiteY8" fmla="*/ 199090 h 378015"/>
                  <a:gd name="connsiteX9" fmla="*/ 28995 w 133230"/>
                  <a:gd name="connsiteY9" fmla="*/ 223625 h 378015"/>
                  <a:gd name="connsiteX10" fmla="*/ 39226 w 133230"/>
                  <a:gd name="connsiteY10" fmla="*/ 234340 h 378015"/>
                  <a:gd name="connsiteX11" fmla="*/ 39808 w 133230"/>
                  <a:gd name="connsiteY11" fmla="*/ 242894 h 378015"/>
                  <a:gd name="connsiteX12" fmla="*/ 37820 w 133230"/>
                  <a:gd name="connsiteY12" fmla="*/ 244378 h 378015"/>
                  <a:gd name="connsiteX13" fmla="*/ 30256 w 133230"/>
                  <a:gd name="connsiteY13" fmla="*/ 252669 h 378015"/>
                  <a:gd name="connsiteX14" fmla="*/ 38111 w 133230"/>
                  <a:gd name="connsiteY14" fmla="*/ 262851 h 378015"/>
                  <a:gd name="connsiteX15" fmla="*/ 40293 w 133230"/>
                  <a:gd name="connsiteY15" fmla="*/ 270125 h 378015"/>
                  <a:gd name="connsiteX16" fmla="*/ 42087 w 133230"/>
                  <a:gd name="connsiteY16" fmla="*/ 299217 h 378015"/>
                  <a:gd name="connsiteX17" fmla="*/ 76028 w 133230"/>
                  <a:gd name="connsiteY17" fmla="*/ 306442 h 378015"/>
                  <a:gd name="connsiteX18" fmla="*/ 121898 w 133230"/>
                  <a:gd name="connsiteY18" fmla="*/ 318807 h 378015"/>
                  <a:gd name="connsiteX19" fmla="*/ 132129 w 133230"/>
                  <a:gd name="connsiteY19" fmla="*/ 372919 h 378015"/>
                  <a:gd name="connsiteX20" fmla="*/ 125147 w 133230"/>
                  <a:gd name="connsiteY20" fmla="*/ 377937 h 378015"/>
                  <a:gd name="connsiteX21" fmla="*/ 120153 w 133230"/>
                  <a:gd name="connsiteY21" fmla="*/ 370979 h 378015"/>
                  <a:gd name="connsiteX22" fmla="*/ 112880 w 133230"/>
                  <a:gd name="connsiteY22" fmla="*/ 326855 h 378015"/>
                  <a:gd name="connsiteX23" fmla="*/ 75205 w 133230"/>
                  <a:gd name="connsiteY23" fmla="*/ 318564 h 378015"/>
                  <a:gd name="connsiteX24" fmla="*/ 32147 w 133230"/>
                  <a:gd name="connsiteY24" fmla="*/ 306054 h 378015"/>
                  <a:gd name="connsiteX25" fmla="*/ 27735 w 133230"/>
                  <a:gd name="connsiteY25" fmla="*/ 269882 h 378015"/>
                  <a:gd name="connsiteX26" fmla="*/ 18473 w 133230"/>
                  <a:gd name="connsiteY26" fmla="*/ 250196 h 378015"/>
                  <a:gd name="connsiteX27" fmla="*/ 25698 w 133230"/>
                  <a:gd name="connsiteY27" fmla="*/ 238123 h 378015"/>
                  <a:gd name="connsiteX28" fmla="*/ 16776 w 133230"/>
                  <a:gd name="connsiteY28" fmla="*/ 222655 h 378015"/>
                  <a:gd name="connsiteX29" fmla="*/ 26474 w 133230"/>
                  <a:gd name="connsiteY29" fmla="*/ 200690 h 378015"/>
                  <a:gd name="connsiteX30" fmla="*/ 0 w 133230"/>
                  <a:gd name="connsiteY30" fmla="*/ 179743 h 378015"/>
                  <a:gd name="connsiteX31" fmla="*/ 46597 w 133230"/>
                  <a:gd name="connsiteY31" fmla="*/ 116370 h 378015"/>
                  <a:gd name="connsiteX32" fmla="*/ 56003 w 133230"/>
                  <a:gd name="connsiteY32" fmla="*/ 45432 h 378015"/>
                  <a:gd name="connsiteX33" fmla="*/ 96998 w 133230"/>
                  <a:gd name="connsiteY33" fmla="*/ 3729 h 378015"/>
                  <a:gd name="connsiteX0" fmla="*/ 96998 w 133230"/>
                  <a:gd name="connsiteY0" fmla="*/ 2968 h 380227"/>
                  <a:gd name="connsiteX1" fmla="*/ 100925 w 133230"/>
                  <a:gd name="connsiteY1" fmla="*/ 9483 h 380227"/>
                  <a:gd name="connsiteX2" fmla="*/ 66622 w 133230"/>
                  <a:gd name="connsiteY2" fmla="*/ 52347 h 380227"/>
                  <a:gd name="connsiteX3" fmla="*/ 58282 w 133230"/>
                  <a:gd name="connsiteY3" fmla="*/ 119600 h 380227"/>
                  <a:gd name="connsiteX4" fmla="*/ 56924 w 133230"/>
                  <a:gd name="connsiteY4" fmla="*/ 124449 h 380227"/>
                  <a:gd name="connsiteX5" fmla="*/ 11540 w 133230"/>
                  <a:gd name="connsiteY5" fmla="*/ 181955 h 380227"/>
                  <a:gd name="connsiteX6" fmla="*/ 35784 w 133230"/>
                  <a:gd name="connsiteY6" fmla="*/ 192526 h 380227"/>
                  <a:gd name="connsiteX7" fmla="*/ 41214 w 133230"/>
                  <a:gd name="connsiteY7" fmla="*/ 199236 h 380227"/>
                  <a:gd name="connsiteX8" fmla="*/ 40633 w 133230"/>
                  <a:gd name="connsiteY8" fmla="*/ 201302 h 380227"/>
                  <a:gd name="connsiteX9" fmla="*/ 28995 w 133230"/>
                  <a:gd name="connsiteY9" fmla="*/ 225837 h 380227"/>
                  <a:gd name="connsiteX10" fmla="*/ 39226 w 133230"/>
                  <a:gd name="connsiteY10" fmla="*/ 236552 h 380227"/>
                  <a:gd name="connsiteX11" fmla="*/ 39808 w 133230"/>
                  <a:gd name="connsiteY11" fmla="*/ 245106 h 380227"/>
                  <a:gd name="connsiteX12" fmla="*/ 37820 w 133230"/>
                  <a:gd name="connsiteY12" fmla="*/ 246590 h 380227"/>
                  <a:gd name="connsiteX13" fmla="*/ 30256 w 133230"/>
                  <a:gd name="connsiteY13" fmla="*/ 254881 h 380227"/>
                  <a:gd name="connsiteX14" fmla="*/ 38111 w 133230"/>
                  <a:gd name="connsiteY14" fmla="*/ 265063 h 380227"/>
                  <a:gd name="connsiteX15" fmla="*/ 40293 w 133230"/>
                  <a:gd name="connsiteY15" fmla="*/ 272337 h 380227"/>
                  <a:gd name="connsiteX16" fmla="*/ 42087 w 133230"/>
                  <a:gd name="connsiteY16" fmla="*/ 301429 h 380227"/>
                  <a:gd name="connsiteX17" fmla="*/ 76028 w 133230"/>
                  <a:gd name="connsiteY17" fmla="*/ 308654 h 380227"/>
                  <a:gd name="connsiteX18" fmla="*/ 121898 w 133230"/>
                  <a:gd name="connsiteY18" fmla="*/ 321019 h 380227"/>
                  <a:gd name="connsiteX19" fmla="*/ 132129 w 133230"/>
                  <a:gd name="connsiteY19" fmla="*/ 375131 h 380227"/>
                  <a:gd name="connsiteX20" fmla="*/ 125147 w 133230"/>
                  <a:gd name="connsiteY20" fmla="*/ 380149 h 380227"/>
                  <a:gd name="connsiteX21" fmla="*/ 120153 w 133230"/>
                  <a:gd name="connsiteY21" fmla="*/ 373191 h 380227"/>
                  <a:gd name="connsiteX22" fmla="*/ 112880 w 133230"/>
                  <a:gd name="connsiteY22" fmla="*/ 329067 h 380227"/>
                  <a:gd name="connsiteX23" fmla="*/ 75205 w 133230"/>
                  <a:gd name="connsiteY23" fmla="*/ 320776 h 380227"/>
                  <a:gd name="connsiteX24" fmla="*/ 32147 w 133230"/>
                  <a:gd name="connsiteY24" fmla="*/ 308266 h 380227"/>
                  <a:gd name="connsiteX25" fmla="*/ 27735 w 133230"/>
                  <a:gd name="connsiteY25" fmla="*/ 272094 h 380227"/>
                  <a:gd name="connsiteX26" fmla="*/ 18473 w 133230"/>
                  <a:gd name="connsiteY26" fmla="*/ 252408 h 380227"/>
                  <a:gd name="connsiteX27" fmla="*/ 25698 w 133230"/>
                  <a:gd name="connsiteY27" fmla="*/ 240335 h 380227"/>
                  <a:gd name="connsiteX28" fmla="*/ 16776 w 133230"/>
                  <a:gd name="connsiteY28" fmla="*/ 224867 h 380227"/>
                  <a:gd name="connsiteX29" fmla="*/ 26474 w 133230"/>
                  <a:gd name="connsiteY29" fmla="*/ 202902 h 380227"/>
                  <a:gd name="connsiteX30" fmla="*/ 0 w 133230"/>
                  <a:gd name="connsiteY30" fmla="*/ 181955 h 380227"/>
                  <a:gd name="connsiteX31" fmla="*/ 46597 w 133230"/>
                  <a:gd name="connsiteY31" fmla="*/ 118582 h 380227"/>
                  <a:gd name="connsiteX32" fmla="*/ 56003 w 133230"/>
                  <a:gd name="connsiteY32" fmla="*/ 47644 h 380227"/>
                  <a:gd name="connsiteX33" fmla="*/ 96998 w 133230"/>
                  <a:gd name="connsiteY33" fmla="*/ 2968 h 380227"/>
                  <a:gd name="connsiteX0" fmla="*/ 96998 w 133230"/>
                  <a:gd name="connsiteY0" fmla="*/ 2968 h 380435"/>
                  <a:gd name="connsiteX1" fmla="*/ 100925 w 133230"/>
                  <a:gd name="connsiteY1" fmla="*/ 9483 h 380435"/>
                  <a:gd name="connsiteX2" fmla="*/ 66622 w 133230"/>
                  <a:gd name="connsiteY2" fmla="*/ 52347 h 380435"/>
                  <a:gd name="connsiteX3" fmla="*/ 58282 w 133230"/>
                  <a:gd name="connsiteY3" fmla="*/ 119600 h 380435"/>
                  <a:gd name="connsiteX4" fmla="*/ 56924 w 133230"/>
                  <a:gd name="connsiteY4" fmla="*/ 124449 h 380435"/>
                  <a:gd name="connsiteX5" fmla="*/ 11540 w 133230"/>
                  <a:gd name="connsiteY5" fmla="*/ 181955 h 380435"/>
                  <a:gd name="connsiteX6" fmla="*/ 35784 w 133230"/>
                  <a:gd name="connsiteY6" fmla="*/ 192526 h 380435"/>
                  <a:gd name="connsiteX7" fmla="*/ 41214 w 133230"/>
                  <a:gd name="connsiteY7" fmla="*/ 199236 h 380435"/>
                  <a:gd name="connsiteX8" fmla="*/ 40633 w 133230"/>
                  <a:gd name="connsiteY8" fmla="*/ 201302 h 380435"/>
                  <a:gd name="connsiteX9" fmla="*/ 28995 w 133230"/>
                  <a:gd name="connsiteY9" fmla="*/ 225837 h 380435"/>
                  <a:gd name="connsiteX10" fmla="*/ 39226 w 133230"/>
                  <a:gd name="connsiteY10" fmla="*/ 236552 h 380435"/>
                  <a:gd name="connsiteX11" fmla="*/ 39808 w 133230"/>
                  <a:gd name="connsiteY11" fmla="*/ 245106 h 380435"/>
                  <a:gd name="connsiteX12" fmla="*/ 37820 w 133230"/>
                  <a:gd name="connsiteY12" fmla="*/ 246590 h 380435"/>
                  <a:gd name="connsiteX13" fmla="*/ 30256 w 133230"/>
                  <a:gd name="connsiteY13" fmla="*/ 254881 h 380435"/>
                  <a:gd name="connsiteX14" fmla="*/ 38111 w 133230"/>
                  <a:gd name="connsiteY14" fmla="*/ 265063 h 380435"/>
                  <a:gd name="connsiteX15" fmla="*/ 40293 w 133230"/>
                  <a:gd name="connsiteY15" fmla="*/ 272337 h 380435"/>
                  <a:gd name="connsiteX16" fmla="*/ 42087 w 133230"/>
                  <a:gd name="connsiteY16" fmla="*/ 301429 h 380435"/>
                  <a:gd name="connsiteX17" fmla="*/ 76028 w 133230"/>
                  <a:gd name="connsiteY17" fmla="*/ 308654 h 380435"/>
                  <a:gd name="connsiteX18" fmla="*/ 121898 w 133230"/>
                  <a:gd name="connsiteY18" fmla="*/ 321019 h 380435"/>
                  <a:gd name="connsiteX19" fmla="*/ 132129 w 133230"/>
                  <a:gd name="connsiteY19" fmla="*/ 375131 h 380435"/>
                  <a:gd name="connsiteX20" fmla="*/ 120153 w 133230"/>
                  <a:gd name="connsiteY20" fmla="*/ 373191 h 380435"/>
                  <a:gd name="connsiteX21" fmla="*/ 112880 w 133230"/>
                  <a:gd name="connsiteY21" fmla="*/ 329067 h 380435"/>
                  <a:gd name="connsiteX22" fmla="*/ 75205 w 133230"/>
                  <a:gd name="connsiteY22" fmla="*/ 320776 h 380435"/>
                  <a:gd name="connsiteX23" fmla="*/ 32147 w 133230"/>
                  <a:gd name="connsiteY23" fmla="*/ 308266 h 380435"/>
                  <a:gd name="connsiteX24" fmla="*/ 27735 w 133230"/>
                  <a:gd name="connsiteY24" fmla="*/ 272094 h 380435"/>
                  <a:gd name="connsiteX25" fmla="*/ 18473 w 133230"/>
                  <a:gd name="connsiteY25" fmla="*/ 252408 h 380435"/>
                  <a:gd name="connsiteX26" fmla="*/ 25698 w 133230"/>
                  <a:gd name="connsiteY26" fmla="*/ 240335 h 380435"/>
                  <a:gd name="connsiteX27" fmla="*/ 16776 w 133230"/>
                  <a:gd name="connsiteY27" fmla="*/ 224867 h 380435"/>
                  <a:gd name="connsiteX28" fmla="*/ 26474 w 133230"/>
                  <a:gd name="connsiteY28" fmla="*/ 202902 h 380435"/>
                  <a:gd name="connsiteX29" fmla="*/ 0 w 133230"/>
                  <a:gd name="connsiteY29" fmla="*/ 181955 h 380435"/>
                  <a:gd name="connsiteX30" fmla="*/ 46597 w 133230"/>
                  <a:gd name="connsiteY30" fmla="*/ 118582 h 380435"/>
                  <a:gd name="connsiteX31" fmla="*/ 56003 w 133230"/>
                  <a:gd name="connsiteY31" fmla="*/ 47644 h 380435"/>
                  <a:gd name="connsiteX32" fmla="*/ 96998 w 133230"/>
                  <a:gd name="connsiteY32" fmla="*/ 2968 h 380435"/>
                  <a:gd name="connsiteX0" fmla="*/ 96998 w 125055"/>
                  <a:gd name="connsiteY0" fmla="*/ 2968 h 373191"/>
                  <a:gd name="connsiteX1" fmla="*/ 100925 w 125055"/>
                  <a:gd name="connsiteY1" fmla="*/ 9483 h 373191"/>
                  <a:gd name="connsiteX2" fmla="*/ 66622 w 125055"/>
                  <a:gd name="connsiteY2" fmla="*/ 52347 h 373191"/>
                  <a:gd name="connsiteX3" fmla="*/ 58282 w 125055"/>
                  <a:gd name="connsiteY3" fmla="*/ 119600 h 373191"/>
                  <a:gd name="connsiteX4" fmla="*/ 56924 w 125055"/>
                  <a:gd name="connsiteY4" fmla="*/ 124449 h 373191"/>
                  <a:gd name="connsiteX5" fmla="*/ 11540 w 125055"/>
                  <a:gd name="connsiteY5" fmla="*/ 181955 h 373191"/>
                  <a:gd name="connsiteX6" fmla="*/ 35784 w 125055"/>
                  <a:gd name="connsiteY6" fmla="*/ 192526 h 373191"/>
                  <a:gd name="connsiteX7" fmla="*/ 41214 w 125055"/>
                  <a:gd name="connsiteY7" fmla="*/ 199236 h 373191"/>
                  <a:gd name="connsiteX8" fmla="*/ 40633 w 125055"/>
                  <a:gd name="connsiteY8" fmla="*/ 201302 h 373191"/>
                  <a:gd name="connsiteX9" fmla="*/ 28995 w 125055"/>
                  <a:gd name="connsiteY9" fmla="*/ 225837 h 373191"/>
                  <a:gd name="connsiteX10" fmla="*/ 39226 w 125055"/>
                  <a:gd name="connsiteY10" fmla="*/ 236552 h 373191"/>
                  <a:gd name="connsiteX11" fmla="*/ 39808 w 125055"/>
                  <a:gd name="connsiteY11" fmla="*/ 245106 h 373191"/>
                  <a:gd name="connsiteX12" fmla="*/ 37820 w 125055"/>
                  <a:gd name="connsiteY12" fmla="*/ 246590 h 373191"/>
                  <a:gd name="connsiteX13" fmla="*/ 30256 w 125055"/>
                  <a:gd name="connsiteY13" fmla="*/ 254881 h 373191"/>
                  <a:gd name="connsiteX14" fmla="*/ 38111 w 125055"/>
                  <a:gd name="connsiteY14" fmla="*/ 265063 h 373191"/>
                  <a:gd name="connsiteX15" fmla="*/ 40293 w 125055"/>
                  <a:gd name="connsiteY15" fmla="*/ 272337 h 373191"/>
                  <a:gd name="connsiteX16" fmla="*/ 42087 w 125055"/>
                  <a:gd name="connsiteY16" fmla="*/ 301429 h 373191"/>
                  <a:gd name="connsiteX17" fmla="*/ 76028 w 125055"/>
                  <a:gd name="connsiteY17" fmla="*/ 308654 h 373191"/>
                  <a:gd name="connsiteX18" fmla="*/ 121898 w 125055"/>
                  <a:gd name="connsiteY18" fmla="*/ 321019 h 373191"/>
                  <a:gd name="connsiteX19" fmla="*/ 120153 w 125055"/>
                  <a:gd name="connsiteY19" fmla="*/ 373191 h 373191"/>
                  <a:gd name="connsiteX20" fmla="*/ 112880 w 125055"/>
                  <a:gd name="connsiteY20" fmla="*/ 329067 h 373191"/>
                  <a:gd name="connsiteX21" fmla="*/ 75205 w 125055"/>
                  <a:gd name="connsiteY21" fmla="*/ 320776 h 373191"/>
                  <a:gd name="connsiteX22" fmla="*/ 32147 w 125055"/>
                  <a:gd name="connsiteY22" fmla="*/ 308266 h 373191"/>
                  <a:gd name="connsiteX23" fmla="*/ 27735 w 125055"/>
                  <a:gd name="connsiteY23" fmla="*/ 272094 h 373191"/>
                  <a:gd name="connsiteX24" fmla="*/ 18473 w 125055"/>
                  <a:gd name="connsiteY24" fmla="*/ 252408 h 373191"/>
                  <a:gd name="connsiteX25" fmla="*/ 25698 w 125055"/>
                  <a:gd name="connsiteY25" fmla="*/ 240335 h 373191"/>
                  <a:gd name="connsiteX26" fmla="*/ 16776 w 125055"/>
                  <a:gd name="connsiteY26" fmla="*/ 224867 h 373191"/>
                  <a:gd name="connsiteX27" fmla="*/ 26474 w 125055"/>
                  <a:gd name="connsiteY27" fmla="*/ 202902 h 373191"/>
                  <a:gd name="connsiteX28" fmla="*/ 0 w 125055"/>
                  <a:gd name="connsiteY28" fmla="*/ 181955 h 373191"/>
                  <a:gd name="connsiteX29" fmla="*/ 46597 w 125055"/>
                  <a:gd name="connsiteY29" fmla="*/ 118582 h 373191"/>
                  <a:gd name="connsiteX30" fmla="*/ 56003 w 125055"/>
                  <a:gd name="connsiteY30" fmla="*/ 47644 h 373191"/>
                  <a:gd name="connsiteX31" fmla="*/ 96998 w 125055"/>
                  <a:gd name="connsiteY31" fmla="*/ 2968 h 373191"/>
                  <a:gd name="connsiteX0" fmla="*/ 96998 w 124177"/>
                  <a:gd name="connsiteY0" fmla="*/ 2968 h 329067"/>
                  <a:gd name="connsiteX1" fmla="*/ 100925 w 124177"/>
                  <a:gd name="connsiteY1" fmla="*/ 9483 h 329067"/>
                  <a:gd name="connsiteX2" fmla="*/ 66622 w 124177"/>
                  <a:gd name="connsiteY2" fmla="*/ 52347 h 329067"/>
                  <a:gd name="connsiteX3" fmla="*/ 58282 w 124177"/>
                  <a:gd name="connsiteY3" fmla="*/ 119600 h 329067"/>
                  <a:gd name="connsiteX4" fmla="*/ 56924 w 124177"/>
                  <a:gd name="connsiteY4" fmla="*/ 124449 h 329067"/>
                  <a:gd name="connsiteX5" fmla="*/ 11540 w 124177"/>
                  <a:gd name="connsiteY5" fmla="*/ 181955 h 329067"/>
                  <a:gd name="connsiteX6" fmla="*/ 35784 w 124177"/>
                  <a:gd name="connsiteY6" fmla="*/ 192526 h 329067"/>
                  <a:gd name="connsiteX7" fmla="*/ 41214 w 124177"/>
                  <a:gd name="connsiteY7" fmla="*/ 199236 h 329067"/>
                  <a:gd name="connsiteX8" fmla="*/ 40633 w 124177"/>
                  <a:gd name="connsiteY8" fmla="*/ 201302 h 329067"/>
                  <a:gd name="connsiteX9" fmla="*/ 28995 w 124177"/>
                  <a:gd name="connsiteY9" fmla="*/ 225837 h 329067"/>
                  <a:gd name="connsiteX10" fmla="*/ 39226 w 124177"/>
                  <a:gd name="connsiteY10" fmla="*/ 236552 h 329067"/>
                  <a:gd name="connsiteX11" fmla="*/ 39808 w 124177"/>
                  <a:gd name="connsiteY11" fmla="*/ 245106 h 329067"/>
                  <a:gd name="connsiteX12" fmla="*/ 37820 w 124177"/>
                  <a:gd name="connsiteY12" fmla="*/ 246590 h 329067"/>
                  <a:gd name="connsiteX13" fmla="*/ 30256 w 124177"/>
                  <a:gd name="connsiteY13" fmla="*/ 254881 h 329067"/>
                  <a:gd name="connsiteX14" fmla="*/ 38111 w 124177"/>
                  <a:gd name="connsiteY14" fmla="*/ 265063 h 329067"/>
                  <a:gd name="connsiteX15" fmla="*/ 40293 w 124177"/>
                  <a:gd name="connsiteY15" fmla="*/ 272337 h 329067"/>
                  <a:gd name="connsiteX16" fmla="*/ 42087 w 124177"/>
                  <a:gd name="connsiteY16" fmla="*/ 301429 h 329067"/>
                  <a:gd name="connsiteX17" fmla="*/ 76028 w 124177"/>
                  <a:gd name="connsiteY17" fmla="*/ 308654 h 329067"/>
                  <a:gd name="connsiteX18" fmla="*/ 121898 w 124177"/>
                  <a:gd name="connsiteY18" fmla="*/ 321019 h 329067"/>
                  <a:gd name="connsiteX19" fmla="*/ 112880 w 124177"/>
                  <a:gd name="connsiteY19" fmla="*/ 329067 h 329067"/>
                  <a:gd name="connsiteX20" fmla="*/ 75205 w 124177"/>
                  <a:gd name="connsiteY20" fmla="*/ 320776 h 329067"/>
                  <a:gd name="connsiteX21" fmla="*/ 32147 w 124177"/>
                  <a:gd name="connsiteY21" fmla="*/ 308266 h 329067"/>
                  <a:gd name="connsiteX22" fmla="*/ 27735 w 124177"/>
                  <a:gd name="connsiteY22" fmla="*/ 272094 h 329067"/>
                  <a:gd name="connsiteX23" fmla="*/ 18473 w 124177"/>
                  <a:gd name="connsiteY23" fmla="*/ 252408 h 329067"/>
                  <a:gd name="connsiteX24" fmla="*/ 25698 w 124177"/>
                  <a:gd name="connsiteY24" fmla="*/ 240335 h 329067"/>
                  <a:gd name="connsiteX25" fmla="*/ 16776 w 124177"/>
                  <a:gd name="connsiteY25" fmla="*/ 224867 h 329067"/>
                  <a:gd name="connsiteX26" fmla="*/ 26474 w 124177"/>
                  <a:gd name="connsiteY26" fmla="*/ 202902 h 329067"/>
                  <a:gd name="connsiteX27" fmla="*/ 0 w 124177"/>
                  <a:gd name="connsiteY27" fmla="*/ 181955 h 329067"/>
                  <a:gd name="connsiteX28" fmla="*/ 46597 w 124177"/>
                  <a:gd name="connsiteY28" fmla="*/ 118582 h 329067"/>
                  <a:gd name="connsiteX29" fmla="*/ 56003 w 124177"/>
                  <a:gd name="connsiteY29" fmla="*/ 47644 h 329067"/>
                  <a:gd name="connsiteX30" fmla="*/ 96998 w 124177"/>
                  <a:gd name="connsiteY30" fmla="*/ 2968 h 32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24177" h="329067">
                    <a:moveTo>
                      <a:pt x="96998" y="2968"/>
                    </a:moveTo>
                    <a:cubicBezTo>
                      <a:pt x="104485" y="-3392"/>
                      <a:pt x="105988" y="1253"/>
                      <a:pt x="100925" y="9483"/>
                    </a:cubicBezTo>
                    <a:cubicBezTo>
                      <a:pt x="95862" y="17713"/>
                      <a:pt x="73729" y="33994"/>
                      <a:pt x="66622" y="52347"/>
                    </a:cubicBezTo>
                    <a:cubicBezTo>
                      <a:pt x="59515" y="70700"/>
                      <a:pt x="55325" y="96840"/>
                      <a:pt x="58282" y="119600"/>
                    </a:cubicBezTo>
                    <a:cubicBezTo>
                      <a:pt x="58524" y="121336"/>
                      <a:pt x="58040" y="123096"/>
                      <a:pt x="56924" y="124449"/>
                    </a:cubicBezTo>
                    <a:cubicBezTo>
                      <a:pt x="36656" y="148062"/>
                      <a:pt x="14740" y="175361"/>
                      <a:pt x="11540" y="181955"/>
                    </a:cubicBezTo>
                    <a:cubicBezTo>
                      <a:pt x="13140" y="186804"/>
                      <a:pt x="26425" y="191314"/>
                      <a:pt x="35784" y="192526"/>
                    </a:cubicBezTo>
                    <a:cubicBezTo>
                      <a:pt x="39129" y="192875"/>
                      <a:pt x="41554" y="195876"/>
                      <a:pt x="41214" y="199236"/>
                    </a:cubicBezTo>
                    <a:cubicBezTo>
                      <a:pt x="41166" y="199954"/>
                      <a:pt x="40972" y="200652"/>
                      <a:pt x="40633" y="201302"/>
                    </a:cubicBezTo>
                    <a:cubicBezTo>
                      <a:pt x="35784" y="210612"/>
                      <a:pt x="30450" y="221861"/>
                      <a:pt x="28995" y="225837"/>
                    </a:cubicBezTo>
                    <a:cubicBezTo>
                      <a:pt x="32002" y="229764"/>
                      <a:pt x="35444" y="233357"/>
                      <a:pt x="39226" y="236552"/>
                    </a:cubicBezTo>
                    <a:cubicBezTo>
                      <a:pt x="41748" y="238759"/>
                      <a:pt x="41990" y="242589"/>
                      <a:pt x="39808" y="245106"/>
                    </a:cubicBezTo>
                    <a:cubicBezTo>
                      <a:pt x="39226" y="245731"/>
                      <a:pt x="38547" y="246236"/>
                      <a:pt x="37820" y="246590"/>
                    </a:cubicBezTo>
                    <a:cubicBezTo>
                      <a:pt x="34280" y="248228"/>
                      <a:pt x="31565" y="251215"/>
                      <a:pt x="30256" y="254881"/>
                    </a:cubicBezTo>
                    <a:cubicBezTo>
                      <a:pt x="29723" y="257451"/>
                      <a:pt x="34475" y="262542"/>
                      <a:pt x="38111" y="265063"/>
                    </a:cubicBezTo>
                    <a:cubicBezTo>
                      <a:pt x="40439" y="266688"/>
                      <a:pt x="41360" y="269699"/>
                      <a:pt x="40293" y="272337"/>
                    </a:cubicBezTo>
                    <a:cubicBezTo>
                      <a:pt x="40293" y="272337"/>
                      <a:pt x="33699" y="289210"/>
                      <a:pt x="42087" y="301429"/>
                    </a:cubicBezTo>
                    <a:cubicBezTo>
                      <a:pt x="45579" y="306618"/>
                      <a:pt x="62404" y="307733"/>
                      <a:pt x="76028" y="308654"/>
                    </a:cubicBezTo>
                    <a:cubicBezTo>
                      <a:pt x="94260" y="309915"/>
                      <a:pt x="115756" y="317617"/>
                      <a:pt x="121898" y="321019"/>
                    </a:cubicBezTo>
                    <a:cubicBezTo>
                      <a:pt x="128040" y="324421"/>
                      <a:pt x="120662" y="329107"/>
                      <a:pt x="112880" y="329067"/>
                    </a:cubicBezTo>
                    <a:cubicBezTo>
                      <a:pt x="105098" y="329027"/>
                      <a:pt x="90284" y="321794"/>
                      <a:pt x="75205" y="320776"/>
                    </a:cubicBezTo>
                    <a:cubicBezTo>
                      <a:pt x="56537" y="319515"/>
                      <a:pt x="38936" y="318303"/>
                      <a:pt x="32147" y="308266"/>
                    </a:cubicBezTo>
                    <a:cubicBezTo>
                      <a:pt x="25553" y="297395"/>
                      <a:pt x="23953" y="284226"/>
                      <a:pt x="27735" y="272094"/>
                    </a:cubicBezTo>
                    <a:cubicBezTo>
                      <a:pt x="23322" y="268215"/>
                      <a:pt x="16776" y="260845"/>
                      <a:pt x="18473" y="252408"/>
                    </a:cubicBezTo>
                    <a:cubicBezTo>
                      <a:pt x="19541" y="247719"/>
                      <a:pt x="22061" y="243491"/>
                      <a:pt x="25698" y="240335"/>
                    </a:cubicBezTo>
                    <a:cubicBezTo>
                      <a:pt x="16000" y="230637"/>
                      <a:pt x="16534" y="226710"/>
                      <a:pt x="16776" y="224867"/>
                    </a:cubicBezTo>
                    <a:cubicBezTo>
                      <a:pt x="19298" y="217254"/>
                      <a:pt x="22547" y="209904"/>
                      <a:pt x="26474" y="202902"/>
                    </a:cubicBezTo>
                    <a:cubicBezTo>
                      <a:pt x="16195" y="200381"/>
                      <a:pt x="872" y="194562"/>
                      <a:pt x="0" y="181955"/>
                    </a:cubicBezTo>
                    <a:cubicBezTo>
                      <a:pt x="0" y="179288"/>
                      <a:pt x="-582" y="173761"/>
                      <a:pt x="46597" y="118582"/>
                    </a:cubicBezTo>
                    <a:cubicBezTo>
                      <a:pt x="43929" y="94522"/>
                      <a:pt x="47178" y="70176"/>
                      <a:pt x="56003" y="47644"/>
                    </a:cubicBezTo>
                    <a:cubicBezTo>
                      <a:pt x="67786" y="17242"/>
                      <a:pt x="89511" y="9328"/>
                      <a:pt x="96998" y="29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Freeform: Shape 377">
                <a:extLst>
                  <a:ext uri="{FF2B5EF4-FFF2-40B4-BE49-F238E27FC236}">
                    <a16:creationId xmlns:a16="http://schemas.microsoft.com/office/drawing/2014/main" id="{38B024D7-0B80-4FCD-9115-B644A0F60B30}"/>
                  </a:ext>
                </a:extLst>
              </p:cNvPr>
              <p:cNvSpPr/>
              <p:nvPr/>
            </p:nvSpPr>
            <p:spPr>
              <a:xfrm>
                <a:off x="2481668" y="1241572"/>
                <a:ext cx="25083" cy="25088"/>
              </a:xfrm>
              <a:custGeom>
                <a:avLst/>
                <a:gdLst>
                  <a:gd name="connsiteX0" fmla="*/ 9229 w 63010"/>
                  <a:gd name="connsiteY0" fmla="*/ 9240 h 63021"/>
                  <a:gd name="connsiteX1" fmla="*/ 9229 w 63010"/>
                  <a:gd name="connsiteY1" fmla="*/ 53804 h 63021"/>
                  <a:gd name="connsiteX2" fmla="*/ 53793 w 63010"/>
                  <a:gd name="connsiteY2" fmla="*/ 53804 h 63021"/>
                  <a:gd name="connsiteX3" fmla="*/ 53793 w 63010"/>
                  <a:gd name="connsiteY3" fmla="*/ 9240 h 63021"/>
                  <a:gd name="connsiteX4" fmla="*/ 9229 w 63010"/>
                  <a:gd name="connsiteY4" fmla="*/ 9240 h 6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010" h="63021">
                    <a:moveTo>
                      <a:pt x="9229" y="9240"/>
                    </a:moveTo>
                    <a:cubicBezTo>
                      <a:pt x="-3062" y="21530"/>
                      <a:pt x="-3091" y="41484"/>
                      <a:pt x="9229" y="53804"/>
                    </a:cubicBezTo>
                    <a:cubicBezTo>
                      <a:pt x="21519" y="66094"/>
                      <a:pt x="41473" y="66094"/>
                      <a:pt x="53793" y="53804"/>
                    </a:cubicBezTo>
                    <a:cubicBezTo>
                      <a:pt x="66083" y="41513"/>
                      <a:pt x="66083" y="21530"/>
                      <a:pt x="53793" y="9240"/>
                    </a:cubicBezTo>
                    <a:cubicBezTo>
                      <a:pt x="41473" y="-3080"/>
                      <a:pt x="21548" y="-3080"/>
                      <a:pt x="9229" y="92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48" name="Freeform: Shape 377">
                <a:extLst>
                  <a:ext uri="{FF2B5EF4-FFF2-40B4-BE49-F238E27FC236}">
                    <a16:creationId xmlns:a16="http://schemas.microsoft.com/office/drawing/2014/main" id="{AE89AA0F-8F4B-469E-91FD-8B9C1582EA21}"/>
                  </a:ext>
                </a:extLst>
              </p:cNvPr>
              <p:cNvSpPr/>
              <p:nvPr/>
            </p:nvSpPr>
            <p:spPr>
              <a:xfrm>
                <a:off x="2500439" y="1219954"/>
                <a:ext cx="10800" cy="10800"/>
              </a:xfrm>
              <a:custGeom>
                <a:avLst/>
                <a:gdLst>
                  <a:gd name="connsiteX0" fmla="*/ 9229 w 63010"/>
                  <a:gd name="connsiteY0" fmla="*/ 9240 h 63021"/>
                  <a:gd name="connsiteX1" fmla="*/ 9229 w 63010"/>
                  <a:gd name="connsiteY1" fmla="*/ 53804 h 63021"/>
                  <a:gd name="connsiteX2" fmla="*/ 53793 w 63010"/>
                  <a:gd name="connsiteY2" fmla="*/ 53804 h 63021"/>
                  <a:gd name="connsiteX3" fmla="*/ 53793 w 63010"/>
                  <a:gd name="connsiteY3" fmla="*/ 9240 h 63021"/>
                  <a:gd name="connsiteX4" fmla="*/ 9229 w 63010"/>
                  <a:gd name="connsiteY4" fmla="*/ 9240 h 6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010" h="63021">
                    <a:moveTo>
                      <a:pt x="9229" y="9240"/>
                    </a:moveTo>
                    <a:cubicBezTo>
                      <a:pt x="-3062" y="21530"/>
                      <a:pt x="-3091" y="41484"/>
                      <a:pt x="9229" y="53804"/>
                    </a:cubicBezTo>
                    <a:cubicBezTo>
                      <a:pt x="21519" y="66094"/>
                      <a:pt x="41473" y="66094"/>
                      <a:pt x="53793" y="53804"/>
                    </a:cubicBezTo>
                    <a:cubicBezTo>
                      <a:pt x="66083" y="41513"/>
                      <a:pt x="66083" y="21530"/>
                      <a:pt x="53793" y="9240"/>
                    </a:cubicBezTo>
                    <a:cubicBezTo>
                      <a:pt x="41473" y="-3080"/>
                      <a:pt x="21548" y="-3080"/>
                      <a:pt x="9229" y="92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49" name="Freeform: Shape 377">
                <a:extLst>
                  <a:ext uri="{FF2B5EF4-FFF2-40B4-BE49-F238E27FC236}">
                    <a16:creationId xmlns:a16="http://schemas.microsoft.com/office/drawing/2014/main" id="{30FFB9C0-7C6F-4DEB-A73D-B8C1A5BED179}"/>
                  </a:ext>
                </a:extLst>
              </p:cNvPr>
              <p:cNvSpPr/>
              <p:nvPr/>
            </p:nvSpPr>
            <p:spPr>
              <a:xfrm>
                <a:off x="2514726" y="1255673"/>
                <a:ext cx="10800" cy="10800"/>
              </a:xfrm>
              <a:custGeom>
                <a:avLst/>
                <a:gdLst>
                  <a:gd name="connsiteX0" fmla="*/ 9229 w 63010"/>
                  <a:gd name="connsiteY0" fmla="*/ 9240 h 63021"/>
                  <a:gd name="connsiteX1" fmla="*/ 9229 w 63010"/>
                  <a:gd name="connsiteY1" fmla="*/ 53804 h 63021"/>
                  <a:gd name="connsiteX2" fmla="*/ 53793 w 63010"/>
                  <a:gd name="connsiteY2" fmla="*/ 53804 h 63021"/>
                  <a:gd name="connsiteX3" fmla="*/ 53793 w 63010"/>
                  <a:gd name="connsiteY3" fmla="*/ 9240 h 63021"/>
                  <a:gd name="connsiteX4" fmla="*/ 9229 w 63010"/>
                  <a:gd name="connsiteY4" fmla="*/ 9240 h 6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010" h="63021">
                    <a:moveTo>
                      <a:pt x="9229" y="9240"/>
                    </a:moveTo>
                    <a:cubicBezTo>
                      <a:pt x="-3062" y="21530"/>
                      <a:pt x="-3091" y="41484"/>
                      <a:pt x="9229" y="53804"/>
                    </a:cubicBezTo>
                    <a:cubicBezTo>
                      <a:pt x="21519" y="66094"/>
                      <a:pt x="41473" y="66094"/>
                      <a:pt x="53793" y="53804"/>
                    </a:cubicBezTo>
                    <a:cubicBezTo>
                      <a:pt x="66083" y="41513"/>
                      <a:pt x="66083" y="21530"/>
                      <a:pt x="53793" y="9240"/>
                    </a:cubicBezTo>
                    <a:cubicBezTo>
                      <a:pt x="41473" y="-3080"/>
                      <a:pt x="21548" y="-3080"/>
                      <a:pt x="9229" y="92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0" name="Freeform: Shape 377">
                <a:extLst>
                  <a:ext uri="{FF2B5EF4-FFF2-40B4-BE49-F238E27FC236}">
                    <a16:creationId xmlns:a16="http://schemas.microsoft.com/office/drawing/2014/main" id="{C603001D-DB71-4614-98F5-5E6144EF3734}"/>
                  </a:ext>
                </a:extLst>
              </p:cNvPr>
              <p:cNvSpPr/>
              <p:nvPr/>
            </p:nvSpPr>
            <p:spPr>
              <a:xfrm>
                <a:off x="2509382" y="1231354"/>
                <a:ext cx="18000" cy="18000"/>
              </a:xfrm>
              <a:custGeom>
                <a:avLst/>
                <a:gdLst>
                  <a:gd name="connsiteX0" fmla="*/ 9229 w 63010"/>
                  <a:gd name="connsiteY0" fmla="*/ 9240 h 63021"/>
                  <a:gd name="connsiteX1" fmla="*/ 9229 w 63010"/>
                  <a:gd name="connsiteY1" fmla="*/ 53804 h 63021"/>
                  <a:gd name="connsiteX2" fmla="*/ 53793 w 63010"/>
                  <a:gd name="connsiteY2" fmla="*/ 53804 h 63021"/>
                  <a:gd name="connsiteX3" fmla="*/ 53793 w 63010"/>
                  <a:gd name="connsiteY3" fmla="*/ 9240 h 63021"/>
                  <a:gd name="connsiteX4" fmla="*/ 9229 w 63010"/>
                  <a:gd name="connsiteY4" fmla="*/ 9240 h 6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010" h="63021">
                    <a:moveTo>
                      <a:pt x="9229" y="9240"/>
                    </a:moveTo>
                    <a:cubicBezTo>
                      <a:pt x="-3062" y="21530"/>
                      <a:pt x="-3091" y="41484"/>
                      <a:pt x="9229" y="53804"/>
                    </a:cubicBezTo>
                    <a:cubicBezTo>
                      <a:pt x="21519" y="66094"/>
                      <a:pt x="41473" y="66094"/>
                      <a:pt x="53793" y="53804"/>
                    </a:cubicBezTo>
                    <a:cubicBezTo>
                      <a:pt x="66083" y="41513"/>
                      <a:pt x="66083" y="21530"/>
                      <a:pt x="53793" y="9240"/>
                    </a:cubicBezTo>
                    <a:cubicBezTo>
                      <a:pt x="41473" y="-3080"/>
                      <a:pt x="21548" y="-3080"/>
                      <a:pt x="9229" y="92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86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43" name="object 12">
              <a:extLst>
                <a:ext uri="{FF2B5EF4-FFF2-40B4-BE49-F238E27FC236}">
                  <a16:creationId xmlns:a16="http://schemas.microsoft.com/office/drawing/2014/main" id="{0790EB77-E687-4D40-A868-BDCDDFBE3509}"/>
                </a:ext>
              </a:extLst>
            </p:cNvPr>
            <p:cNvSpPr txBox="1"/>
            <p:nvPr/>
          </p:nvSpPr>
          <p:spPr>
            <a:xfrm>
              <a:off x="1600005" y="3820424"/>
              <a:ext cx="1014307" cy="42824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R="6773"/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Scalp: </a:t>
              </a:r>
              <a:br>
                <a:rPr lang="en-GB" sz="1100" b="1" spc="-7" dirty="0">
                  <a:latin typeface="Century Gothic" panose="020B0502020202020204" pitchFamily="34" charset="0"/>
                  <a:cs typeface="Verdana"/>
                </a:rPr>
              </a:br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45–56%</a:t>
              </a:r>
              <a:endParaRPr lang="en-GB" sz="1100" dirty="0">
                <a:latin typeface="Century Gothic" panose="020B0502020202020204" pitchFamily="34" charset="0"/>
                <a:cs typeface="Verdana"/>
              </a:endParaRPr>
            </a:p>
          </p:txBody>
        </p:sp>
        <p:sp>
          <p:nvSpPr>
            <p:cNvPr id="44" name="object 13">
              <a:extLst>
                <a:ext uri="{FF2B5EF4-FFF2-40B4-BE49-F238E27FC236}">
                  <a16:creationId xmlns:a16="http://schemas.microsoft.com/office/drawing/2014/main" id="{914E9776-498F-4EE2-ADF1-5E412417760A}"/>
                </a:ext>
              </a:extLst>
            </p:cNvPr>
            <p:cNvSpPr txBox="1"/>
            <p:nvPr/>
          </p:nvSpPr>
          <p:spPr>
            <a:xfrm>
              <a:off x="1604457" y="5105938"/>
              <a:ext cx="2394758" cy="42824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1100" b="1" dirty="0">
                  <a:latin typeface="Century Gothic" panose="020B0502020202020204" pitchFamily="34" charset="0"/>
                  <a:cs typeface="Verdana"/>
                </a:rPr>
                <a:t>Palms and </a:t>
              </a:r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soles of feet:</a:t>
              </a:r>
              <a:endParaRPr lang="en-GB" sz="1100" dirty="0">
                <a:latin typeface="Century Gothic" panose="020B0502020202020204" pitchFamily="34" charset="0"/>
                <a:cs typeface="Verdana"/>
              </a:endParaRPr>
            </a:p>
            <a:p>
              <a:pPr>
                <a:lnSpc>
                  <a:spcPct val="100000"/>
                </a:lnSpc>
              </a:pPr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12–16%</a:t>
              </a:r>
              <a:endParaRPr lang="en-GB" sz="1100" dirty="0">
                <a:latin typeface="Century Gothic" panose="020B0502020202020204" pitchFamily="34" charset="0"/>
                <a:cs typeface="Verdana"/>
              </a:endParaRPr>
            </a:p>
          </p:txBody>
        </p:sp>
        <p:sp>
          <p:nvSpPr>
            <p:cNvPr id="45" name="object 20">
              <a:extLst>
                <a:ext uri="{FF2B5EF4-FFF2-40B4-BE49-F238E27FC236}">
                  <a16:creationId xmlns:a16="http://schemas.microsoft.com/office/drawing/2014/main" id="{AFF3DB3A-9C8D-49B0-8750-F62357A2D944}"/>
                </a:ext>
              </a:extLst>
            </p:cNvPr>
            <p:cNvSpPr txBox="1"/>
            <p:nvPr/>
          </p:nvSpPr>
          <p:spPr>
            <a:xfrm>
              <a:off x="1600005" y="4463147"/>
              <a:ext cx="638387" cy="42824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R="6773"/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Fa</a:t>
              </a:r>
              <a:r>
                <a:rPr lang="en-GB" sz="1100" b="1" dirty="0">
                  <a:latin typeface="Century Gothic" panose="020B0502020202020204" pitchFamily="34" charset="0"/>
                  <a:cs typeface="Verdana"/>
                </a:rPr>
                <a:t>c</a:t>
              </a:r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e</a:t>
              </a:r>
              <a:r>
                <a:rPr lang="en-GB" sz="1100" b="1" dirty="0">
                  <a:latin typeface="Century Gothic" panose="020B0502020202020204" pitchFamily="34" charset="0"/>
                  <a:cs typeface="Verdana"/>
                </a:rPr>
                <a:t>: </a:t>
              </a:r>
              <a:r>
                <a:rPr lang="en-GB" sz="1100" b="1" spc="-7" dirty="0">
                  <a:latin typeface="Century Gothic" panose="020B0502020202020204" pitchFamily="34" charset="0"/>
                </a:rPr>
                <a:t>~50</a:t>
              </a:r>
              <a:r>
                <a:rPr lang="en-GB" sz="1100" b="1" spc="-7" dirty="0">
                  <a:latin typeface="Century Gothic" panose="020B0502020202020204" pitchFamily="34" charset="0"/>
                  <a:cs typeface="Verdana"/>
                </a:rPr>
                <a:t>%</a:t>
              </a:r>
              <a:endParaRPr lang="en-GB" sz="1100" dirty="0">
                <a:latin typeface="Century Gothic" panose="020B0502020202020204" pitchFamily="34" charset="0"/>
                <a:cs typeface="Verdana"/>
              </a:endParaRPr>
            </a:p>
          </p:txBody>
        </p:sp>
      </p:grpSp>
      <p:sp>
        <p:nvSpPr>
          <p:cNvPr id="55" name="object 17">
            <a:extLst>
              <a:ext uri="{FF2B5EF4-FFF2-40B4-BE49-F238E27FC236}">
                <a16:creationId xmlns:a16="http://schemas.microsoft.com/office/drawing/2014/main" id="{5497B0AE-AB95-4FAB-A845-364AEDD746BA}"/>
              </a:ext>
            </a:extLst>
          </p:cNvPr>
          <p:cNvSpPr txBox="1"/>
          <p:nvPr/>
        </p:nvSpPr>
        <p:spPr>
          <a:xfrm>
            <a:off x="3413719" y="1534314"/>
            <a:ext cx="2044018" cy="80408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126997">
              <a:spcBef>
                <a:spcPts val="600"/>
              </a:spcBef>
            </a:pPr>
            <a:r>
              <a:rPr lang="en-GB" sz="1000" b="1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Scalp:</a:t>
            </a:r>
            <a:r>
              <a:rPr lang="en-GB" sz="1000" b="1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A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pplication 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of</a:t>
            </a:r>
            <a:r>
              <a:rPr lang="en-GB" sz="1000" spc="-2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topical treatments can be difficult and 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UV</a:t>
            </a:r>
            <a:r>
              <a:rPr lang="en-GB" sz="1000" spc="-93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13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therapy may not penetrate the scalp</a:t>
            </a:r>
            <a:endParaRPr lang="en-GB" sz="1000" dirty="0">
              <a:solidFill>
                <a:srgbClr val="000000"/>
              </a:solidFill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56" name="object 22">
            <a:extLst>
              <a:ext uri="{FF2B5EF4-FFF2-40B4-BE49-F238E27FC236}">
                <a16:creationId xmlns:a16="http://schemas.microsoft.com/office/drawing/2014/main" id="{02739CD8-3D3A-49A4-8EE3-062E7646EE84}"/>
              </a:ext>
            </a:extLst>
          </p:cNvPr>
          <p:cNvSpPr txBox="1"/>
          <p:nvPr/>
        </p:nvSpPr>
        <p:spPr>
          <a:xfrm>
            <a:off x="6159014" y="1437850"/>
            <a:ext cx="3003059" cy="72754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161709">
              <a:spcBef>
                <a:spcPts val="393"/>
              </a:spcBef>
            </a:pPr>
            <a:r>
              <a:rPr lang="en-GB" sz="1000" b="1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Face:</a:t>
            </a:r>
            <a:r>
              <a:rPr lang="en-GB" sz="1000" b="1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33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Topical </a:t>
            </a:r>
            <a:r>
              <a:rPr lang="en-GB" sz="1000" spc="-13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therapies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and partial treatment </a:t>
            </a:r>
            <a:r>
              <a:rPr lang="en-GB" sz="1000" spc="-13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may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not be cosmetically</a:t>
            </a:r>
            <a:r>
              <a:rPr lang="en-GB" sz="1000" spc="2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acceptable to the patient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.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This delicate 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area is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susceptible to steroid atrophy and steroid-induced</a:t>
            </a:r>
            <a:r>
              <a:rPr lang="en-GB" sz="1000" spc="4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acne</a:t>
            </a:r>
            <a:endParaRPr lang="en-GB" sz="1000" dirty="0">
              <a:solidFill>
                <a:srgbClr val="000000"/>
              </a:solidFill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227FEAE-87CF-4A38-A661-52CC9B07C015}"/>
              </a:ext>
            </a:extLst>
          </p:cNvPr>
          <p:cNvSpPr txBox="1"/>
          <p:nvPr/>
        </p:nvSpPr>
        <p:spPr>
          <a:xfrm>
            <a:off x="6485368" y="2387469"/>
            <a:ext cx="235035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6789">
              <a:spcBef>
                <a:spcPts val="412"/>
              </a:spcBef>
            </a:pPr>
            <a:r>
              <a:rPr lang="en-GB" sz="1000" b="1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Genitals</a:t>
            </a:r>
            <a:r>
              <a:rPr lang="en-GB" sz="1000" b="1" spc="-7" dirty="0">
                <a:solidFill>
                  <a:srgbClr val="000000"/>
                </a:solidFill>
                <a:latin typeface="Century Gothic" panose="020B0502020202020204" pitchFamily="34" charset="0"/>
              </a:rPr>
              <a:t>: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Often misdiagnosed as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infection, delaying diagnosis and</a:t>
            </a:r>
            <a:r>
              <a:rPr lang="en-GB" sz="1000" spc="-6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treatment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.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Discussion is limited by embarrassment and low</a:t>
            </a:r>
            <a:r>
              <a:rPr lang="en-GB" sz="1000" spc="-4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awareness</a:t>
            </a:r>
            <a:endParaRPr lang="en-GB" sz="1000" dirty="0">
              <a:solidFill>
                <a:srgbClr val="000000"/>
              </a:solidFill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E8D19F-87E4-4B44-85AC-44D17FFE6C01}"/>
              </a:ext>
            </a:extLst>
          </p:cNvPr>
          <p:cNvSpPr txBox="1"/>
          <p:nvPr/>
        </p:nvSpPr>
        <p:spPr>
          <a:xfrm>
            <a:off x="3055724" y="3443003"/>
            <a:ext cx="229078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697">
              <a:spcBef>
                <a:spcPts val="180"/>
              </a:spcBef>
            </a:pPr>
            <a:r>
              <a:rPr lang="en-GB" sz="1000" b="1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Palmoplantar disease</a:t>
            </a:r>
            <a:r>
              <a:rPr lang="en-GB" sz="1000" b="1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: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These areas require functional 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as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well 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as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cosmetic treatment</a:t>
            </a:r>
            <a:r>
              <a:rPr lang="en-GB" sz="1000" spc="-4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goals</a:t>
            </a:r>
            <a:endParaRPr lang="en-GB" sz="1000" dirty="0">
              <a:solidFill>
                <a:srgbClr val="000000"/>
              </a:solidFill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E1B5EC-589B-4955-AF03-F258BCBA4A43}"/>
              </a:ext>
            </a:extLst>
          </p:cNvPr>
          <p:cNvSpPr txBox="1"/>
          <p:nvPr/>
        </p:nvSpPr>
        <p:spPr>
          <a:xfrm>
            <a:off x="6289399" y="3408031"/>
            <a:ext cx="211243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9441">
              <a:spcBef>
                <a:spcPts val="473"/>
              </a:spcBef>
            </a:pPr>
            <a:r>
              <a:rPr lang="en-GB" sz="1000" b="1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Nail</a:t>
            </a:r>
            <a:r>
              <a:rPr lang="en-GB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s:</a:t>
            </a:r>
            <a:r>
              <a:rPr lang="en-GB" sz="1000" b="1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Difficult to achieve effective concentrations of topical therapies. Slow nail growth </a:t>
            </a:r>
            <a:r>
              <a: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can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complicate </a:t>
            </a:r>
            <a:b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</a:b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effective</a:t>
            </a:r>
            <a:r>
              <a:rPr lang="en-GB" sz="1000" spc="-60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 </a:t>
            </a:r>
            <a:r>
              <a:rPr lang="en-GB" sz="1000" spc="-7" dirty="0">
                <a:solidFill>
                  <a:srgbClr val="000000"/>
                </a:solidFill>
                <a:latin typeface="Century Gothic" panose="020B0502020202020204" pitchFamily="34" charset="0"/>
                <a:cs typeface="Verdana"/>
              </a:rPr>
              <a:t>monitoring</a:t>
            </a:r>
            <a:endParaRPr lang="en-GB" sz="1000" dirty="0">
              <a:solidFill>
                <a:srgbClr val="000000"/>
              </a:solidFill>
              <a:latin typeface="Century Gothic" panose="020B0502020202020204" pitchFamily="34" charset="0"/>
              <a:cs typeface="Verdana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CBA96E4-2771-4115-8A8B-92CB488EE80F}"/>
              </a:ext>
            </a:extLst>
          </p:cNvPr>
          <p:cNvCxnSpPr>
            <a:cxnSpLocks/>
          </p:cNvCxnSpPr>
          <p:nvPr/>
        </p:nvCxnSpPr>
        <p:spPr>
          <a:xfrm>
            <a:off x="5457737" y="1875577"/>
            <a:ext cx="413224" cy="4588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100EED8-A822-437E-A909-951D84261574}"/>
              </a:ext>
            </a:extLst>
          </p:cNvPr>
          <p:cNvCxnSpPr>
            <a:cxnSpLocks/>
          </p:cNvCxnSpPr>
          <p:nvPr/>
        </p:nvCxnSpPr>
        <p:spPr>
          <a:xfrm flipH="1">
            <a:off x="5881968" y="1921460"/>
            <a:ext cx="407431" cy="1062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1A91FC8-E2E2-4ED8-9536-8CDBF0058813}"/>
              </a:ext>
            </a:extLst>
          </p:cNvPr>
          <p:cNvCxnSpPr>
            <a:cxnSpLocks/>
          </p:cNvCxnSpPr>
          <p:nvPr/>
        </p:nvCxnSpPr>
        <p:spPr>
          <a:xfrm flipH="1">
            <a:off x="5932994" y="2780451"/>
            <a:ext cx="715960" cy="1216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B03D18A-1B61-47B0-8FE6-BFEA48863584}"/>
              </a:ext>
            </a:extLst>
          </p:cNvPr>
          <p:cNvCxnSpPr>
            <a:cxnSpLocks/>
          </p:cNvCxnSpPr>
          <p:nvPr/>
        </p:nvCxnSpPr>
        <p:spPr>
          <a:xfrm flipH="1" flipV="1">
            <a:off x="6305162" y="3170392"/>
            <a:ext cx="146465" cy="65203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1ACA655-A326-40A1-88A2-02ACE50DF580}"/>
              </a:ext>
            </a:extLst>
          </p:cNvPr>
          <p:cNvCxnSpPr>
            <a:cxnSpLocks/>
          </p:cNvCxnSpPr>
          <p:nvPr/>
        </p:nvCxnSpPr>
        <p:spPr>
          <a:xfrm flipV="1">
            <a:off x="5278467" y="3064464"/>
            <a:ext cx="110638" cy="62460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995CC8F-B613-4024-A72B-86758D01769F}"/>
              </a:ext>
            </a:extLst>
          </p:cNvPr>
          <p:cNvCxnSpPr>
            <a:cxnSpLocks/>
          </p:cNvCxnSpPr>
          <p:nvPr/>
        </p:nvCxnSpPr>
        <p:spPr>
          <a:xfrm>
            <a:off x="5278467" y="3705969"/>
            <a:ext cx="380311" cy="36165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556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72696"/>
            <a:ext cx="8229600" cy="638319"/>
          </a:xfrm>
        </p:spPr>
        <p:txBody>
          <a:bodyPr>
            <a:normAutofit/>
          </a:bodyPr>
          <a:lstStyle/>
          <a:p>
            <a:r>
              <a:rPr lang="en-US" dirty="0"/>
              <a:t>Psoriasis – Scalp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108222D-C437-47BF-A917-493A5F6A0132}"/>
              </a:ext>
            </a:extLst>
          </p:cNvPr>
          <p:cNvSpPr txBox="1"/>
          <p:nvPr/>
        </p:nvSpPr>
        <p:spPr>
          <a:xfrm>
            <a:off x="495591" y="798270"/>
            <a:ext cx="288703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Scalp </a:t>
            </a:r>
            <a:r>
              <a:rPr lang="en-US" dirty="0" err="1">
                <a:latin typeface="Century Gothic" panose="020B0502020202020204" pitchFamily="34" charset="0"/>
              </a:rPr>
              <a:t>PsO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0F9852E-92E4-49BB-AE80-D046EC7DB57E}"/>
              </a:ext>
            </a:extLst>
          </p:cNvPr>
          <p:cNvSpPr txBox="1"/>
          <p:nvPr/>
        </p:nvSpPr>
        <p:spPr>
          <a:xfrm>
            <a:off x="495591" y="1167602"/>
            <a:ext cx="2887039" cy="2708434"/>
          </a:xfrm>
          <a:prstGeom prst="rect">
            <a:avLst/>
          </a:prstGeom>
          <a:noFill/>
          <a:ln>
            <a:solidFill>
              <a:srgbClr val="006199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IE" sz="1000" b="1" dirty="0">
                <a:latin typeface="Century Gothic" panose="020B0502020202020204" pitchFamily="34" charset="0"/>
              </a:rPr>
              <a:t>1. Topical corticosteroid monotherapy</a:t>
            </a:r>
            <a:r>
              <a:rPr lang="en-IE" sz="1000" dirty="0">
                <a:latin typeface="Century Gothic" panose="020B0502020202020204" pitchFamily="34" charset="0"/>
              </a:rPr>
              <a:t> — Anti-inflammatory; penetration limited by thick scale.</a:t>
            </a:r>
          </a:p>
          <a:p>
            <a:pPr lvl="0"/>
            <a:r>
              <a:rPr lang="en-IE" sz="1000" b="1" dirty="0">
                <a:latin typeface="Century Gothic" panose="020B0502020202020204" pitchFamily="34" charset="0"/>
              </a:rPr>
              <a:t>2. Corticosteroid + keratolytic</a:t>
            </a:r>
            <a:r>
              <a:rPr lang="en-IE" sz="1000" dirty="0">
                <a:latin typeface="Century Gothic" panose="020B0502020202020204" pitchFamily="34" charset="0"/>
              </a:rPr>
              <a:t> (e.g. </a:t>
            </a:r>
            <a:r>
              <a:rPr lang="en-IE" sz="1000" dirty="0" err="1">
                <a:latin typeface="Century Gothic" panose="020B0502020202020204" pitchFamily="34" charset="0"/>
              </a:rPr>
              <a:t>Diprosalic</a:t>
            </a:r>
            <a:r>
              <a:rPr lang="en-IE" sz="1000" dirty="0">
                <a:latin typeface="Century Gothic" panose="020B0502020202020204" pitchFamily="34" charset="0"/>
              </a:rPr>
              <a:t>) — combines anti-inflammatory and desquamating action</a:t>
            </a:r>
          </a:p>
          <a:p>
            <a:pPr lvl="0"/>
            <a:r>
              <a:rPr lang="en-IE" sz="1000" b="1" dirty="0">
                <a:latin typeface="Century Gothic" panose="020B0502020202020204" pitchFamily="34" charset="0"/>
              </a:rPr>
              <a:t>3. Corticosteroid + vitamin D analogue</a:t>
            </a:r>
            <a:r>
              <a:rPr lang="en-IE" sz="1000" dirty="0">
                <a:latin typeface="Century Gothic" panose="020B0502020202020204" pitchFamily="34" charset="0"/>
              </a:rPr>
              <a:t> (e.g. </a:t>
            </a:r>
            <a:r>
              <a:rPr lang="en-IE" sz="1000" dirty="0" err="1">
                <a:latin typeface="Century Gothic" panose="020B0502020202020204" pitchFamily="34" charset="0"/>
              </a:rPr>
              <a:t>Dovobet</a:t>
            </a:r>
            <a:r>
              <a:rPr lang="en-IE" sz="1000" dirty="0">
                <a:latin typeface="Century Gothic" panose="020B0502020202020204" pitchFamily="34" charset="0"/>
              </a:rPr>
              <a:t>, Enstilar) — synergistic anti-inflammatory/antiproliferative effect; strongest evidence base</a:t>
            </a:r>
          </a:p>
          <a:p>
            <a:pPr lvl="0"/>
            <a:r>
              <a:rPr lang="en-IE" sz="1000" b="1" dirty="0">
                <a:latin typeface="Century Gothic" panose="020B0502020202020204" pitchFamily="34" charset="0"/>
              </a:rPr>
              <a:t>4. Keratolytic monotherapy</a:t>
            </a:r>
            <a:r>
              <a:rPr lang="en-IE" sz="1000" dirty="0">
                <a:latin typeface="Century Gothic" panose="020B0502020202020204" pitchFamily="34" charset="0"/>
              </a:rPr>
              <a:t> (e.g. Cocois, </a:t>
            </a:r>
            <a:r>
              <a:rPr lang="en-IE" sz="1000" dirty="0" err="1">
                <a:latin typeface="Century Gothic" panose="020B0502020202020204" pitchFamily="34" charset="0"/>
              </a:rPr>
              <a:t>Sebco</a:t>
            </a:r>
            <a:r>
              <a:rPr lang="en-IE" sz="1000" dirty="0">
                <a:latin typeface="Century Gothic" panose="020B0502020202020204" pitchFamily="34" charset="0"/>
              </a:rPr>
              <a:t>) — coal tar, salicylic acid, sulphur; descales before definitive therapy</a:t>
            </a:r>
          </a:p>
          <a:p>
            <a:pPr lvl="0"/>
            <a:r>
              <a:rPr lang="en-IE" sz="1000" b="1" dirty="0">
                <a:latin typeface="Century Gothic" panose="020B0502020202020204" pitchFamily="34" charset="0"/>
              </a:rPr>
              <a:t>5. Medicated shampoos</a:t>
            </a:r>
            <a:r>
              <a:rPr lang="en-IE" sz="1000" dirty="0">
                <a:latin typeface="Century Gothic" panose="020B0502020202020204" pitchFamily="34" charset="0"/>
              </a:rPr>
              <a:t> (e.g. </a:t>
            </a:r>
            <a:r>
              <a:rPr lang="en-IE" sz="1000" dirty="0" err="1">
                <a:latin typeface="Century Gothic" panose="020B0502020202020204" pitchFamily="34" charset="0"/>
              </a:rPr>
              <a:t>Capasal</a:t>
            </a:r>
            <a:r>
              <a:rPr lang="en-IE" sz="1000" dirty="0">
                <a:latin typeface="Century Gothic" panose="020B0502020202020204" pitchFamily="34" charset="0"/>
              </a:rPr>
              <a:t>, ketoconazole) — adjunctive and maintenance therapy</a:t>
            </a:r>
          </a:p>
          <a:p>
            <a:pPr lvl="0"/>
            <a:endParaRPr lang="en-IE" sz="1000" dirty="0">
              <a:latin typeface="Century Gothic" panose="020B0502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B57519D-8C6F-4B5C-BF9C-A1194FFCB059}"/>
              </a:ext>
            </a:extLst>
          </p:cNvPr>
          <p:cNvSpPr txBox="1"/>
          <p:nvPr/>
        </p:nvSpPr>
        <p:spPr>
          <a:xfrm>
            <a:off x="495591" y="3991785"/>
            <a:ext cx="507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Century Gothic" panose="020B0502020202020204" pitchFamily="34" charset="0"/>
              </a:rPr>
              <a:t>References:</a:t>
            </a:r>
          </a:p>
          <a:p>
            <a:r>
              <a:rPr lang="en-GB" sz="500" dirty="0">
                <a:solidFill>
                  <a:srgbClr val="000000"/>
                </a:solidFill>
                <a:latin typeface="Century Gothic" panose="020B0502020202020204" pitchFamily="34" charset="0"/>
              </a:rPr>
              <a:t>1 </a:t>
            </a:r>
            <a:r>
              <a:rPr lang="en-IE" sz="500" dirty="0">
                <a:latin typeface="Century Gothic" panose="020B0502020202020204" pitchFamily="34" charset="0"/>
              </a:rPr>
              <a:t>Van de Kerkhof et al. A new scalp formulation of calcipotriol plus betamethasone dipropionate compared with each of its active ingredients in the same vehicle for the treatment of scalp psoriasis: a randomized, double-blind, controlled trial. </a:t>
            </a:r>
            <a:r>
              <a:rPr lang="en-IE" sz="500" i="1" dirty="0">
                <a:latin typeface="Century Gothic" panose="020B0502020202020204" pitchFamily="34" charset="0"/>
              </a:rPr>
              <a:t>Br J Dermatol.</a:t>
            </a:r>
            <a:r>
              <a:rPr lang="en-IE" sz="500" dirty="0">
                <a:latin typeface="Century Gothic" panose="020B0502020202020204" pitchFamily="34" charset="0"/>
              </a:rPr>
              <a:t> 2009;160(1):170–176.</a:t>
            </a:r>
          </a:p>
          <a:p>
            <a:r>
              <a:rPr lang="en-IE" sz="500" dirty="0">
                <a:latin typeface="Century Gothic" panose="020B0502020202020204" pitchFamily="34" charset="0"/>
              </a:rPr>
              <a:t>2. Vickers CFH, Norris T, Glover DR. A comparative study of betamethasone dipropionate with salicylic acid and betamethasone valerate for the treatment of steroid-responsive dermatoses of the scalp. </a:t>
            </a:r>
            <a:r>
              <a:rPr lang="en-IE" sz="500" i="1" dirty="0">
                <a:latin typeface="Century Gothic" panose="020B0502020202020204" pitchFamily="34" charset="0"/>
              </a:rPr>
              <a:t>J Dermatol Treat.</a:t>
            </a:r>
            <a:r>
              <a:rPr lang="en-IE" sz="500" dirty="0">
                <a:latin typeface="Century Gothic" panose="020B0502020202020204" pitchFamily="34" charset="0"/>
              </a:rPr>
              <a:t> 1990;1(4):193–195.</a:t>
            </a:r>
          </a:p>
          <a:p>
            <a:r>
              <a:rPr lang="en-IE" sz="500" dirty="0">
                <a:latin typeface="Century Gothic" panose="020B0502020202020204" pitchFamily="34" charset="0"/>
              </a:rPr>
              <a:t>3. Lebwohl M, </a:t>
            </a:r>
            <a:r>
              <a:rPr lang="en-IE" sz="500" dirty="0" err="1">
                <a:latin typeface="Century Gothic" panose="020B0502020202020204" pitchFamily="34" charset="0"/>
              </a:rPr>
              <a:t>Kircik</a:t>
            </a:r>
            <a:r>
              <a:rPr lang="en-IE" sz="500" dirty="0">
                <a:latin typeface="Century Gothic" panose="020B0502020202020204" pitchFamily="34" charset="0"/>
              </a:rPr>
              <a:t> L, Lacour JP, et al. Twice-weekly topical calcipotriene/betamethasone dipropionate foam as proactive management of plaque psoriasis increases time in remission and is well tolerated over 52 weeks (PSO-LONG trial). </a:t>
            </a:r>
            <a:r>
              <a:rPr lang="en-IE" sz="500" i="1" dirty="0">
                <a:latin typeface="Century Gothic" panose="020B0502020202020204" pitchFamily="34" charset="0"/>
              </a:rPr>
              <a:t>J Am </a:t>
            </a:r>
            <a:r>
              <a:rPr lang="en-IE" sz="500" i="1" dirty="0" err="1">
                <a:latin typeface="Century Gothic" panose="020B0502020202020204" pitchFamily="34" charset="0"/>
              </a:rPr>
              <a:t>Acad</a:t>
            </a:r>
            <a:r>
              <a:rPr lang="en-IE" sz="500" i="1" dirty="0">
                <a:latin typeface="Century Gothic" panose="020B0502020202020204" pitchFamily="34" charset="0"/>
              </a:rPr>
              <a:t> Dermatol.</a:t>
            </a:r>
            <a:r>
              <a:rPr lang="en-IE" sz="500" dirty="0">
                <a:latin typeface="Century Gothic" panose="020B0502020202020204" pitchFamily="34" charset="0"/>
              </a:rPr>
              <a:t> 2021;84(5):1269–1277.</a:t>
            </a:r>
          </a:p>
          <a:p>
            <a:endParaRPr lang="en-US" sz="500" dirty="0">
              <a:latin typeface="Century Gothic" panose="020B0502020202020204" pitchFamily="34" charset="0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4C886D05-D1EF-4765-8C10-3CF5A9532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133" y="798270"/>
            <a:ext cx="1836791" cy="1480913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E84EC85-4A96-49EC-AD70-62A655280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132" y="2395123"/>
            <a:ext cx="1836791" cy="1480913"/>
          </a:xfrm>
          <a:prstGeom prst="rect">
            <a:avLst/>
          </a:prstGeom>
        </p:spPr>
      </p:pic>
      <p:sp>
        <p:nvSpPr>
          <p:cNvPr id="71" name="Down Arrow 14">
            <a:extLst>
              <a:ext uri="{FF2B5EF4-FFF2-40B4-BE49-F238E27FC236}">
                <a16:creationId xmlns:a16="http://schemas.microsoft.com/office/drawing/2014/main" id="{D1670163-54CB-4EF4-8754-5B84B46F5AA0}"/>
              </a:ext>
            </a:extLst>
          </p:cNvPr>
          <p:cNvSpPr/>
          <p:nvPr/>
        </p:nvSpPr>
        <p:spPr>
          <a:xfrm>
            <a:off x="5862966" y="798270"/>
            <a:ext cx="308225" cy="307776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C93BC8F-7F99-4FD5-848F-3BA5B05AD5CD}"/>
              </a:ext>
            </a:extLst>
          </p:cNvPr>
          <p:cNvSpPr txBox="1"/>
          <p:nvPr/>
        </p:nvSpPr>
        <p:spPr>
          <a:xfrm>
            <a:off x="6389233" y="1732031"/>
            <a:ext cx="2525158" cy="1015663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sz="1000" b="1" dirty="0" err="1">
                <a:latin typeface="Century Gothic" panose="020B0502020202020204" pitchFamily="34" charset="0"/>
              </a:rPr>
              <a:t>Dovobet</a:t>
            </a:r>
            <a:r>
              <a:rPr lang="en-IE" sz="1000" b="1" dirty="0">
                <a:latin typeface="Century Gothic" panose="020B0502020202020204" pitchFamily="34" charset="0"/>
              </a:rPr>
              <a:t> (calcipotriol + betamethasone) vs. steroid alone </a:t>
            </a:r>
            <a:r>
              <a:rPr lang="en-IE" sz="1000" dirty="0">
                <a:latin typeface="Century Gothic" panose="020B0502020202020204" pitchFamily="34" charset="0"/>
              </a:rPr>
              <a:t>Combination gel achieved clear/almost clear scalp in 68.4% of patients vs. 41.0% with betamethasone (n=1,417).</a:t>
            </a:r>
            <a:r>
              <a:rPr lang="en-IE" sz="1000" baseline="30000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517E32C-9BAD-4127-8C24-B7616A6C346A}"/>
              </a:ext>
            </a:extLst>
          </p:cNvPr>
          <p:cNvSpPr txBox="1"/>
          <p:nvPr/>
        </p:nvSpPr>
        <p:spPr>
          <a:xfrm>
            <a:off x="6389233" y="778606"/>
            <a:ext cx="2525158" cy="877163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sz="900" b="1" dirty="0" err="1">
                <a:latin typeface="Century Gothic" panose="020B0502020202020204" pitchFamily="34" charset="0"/>
              </a:rPr>
              <a:t>Diprosalic</a:t>
            </a:r>
            <a:r>
              <a:rPr lang="en-IE" sz="900" b="1" dirty="0">
                <a:latin typeface="Century Gothic" panose="020B0502020202020204" pitchFamily="34" charset="0"/>
              </a:rPr>
              <a:t> (betamethasone dipropionate + salicylic acid) vs. steroid alone:</a:t>
            </a:r>
          </a:p>
          <a:p>
            <a:r>
              <a:rPr lang="en-IE" sz="900" dirty="0" err="1">
                <a:latin typeface="Century Gothic" panose="020B0502020202020204" pitchFamily="34" charset="0"/>
              </a:rPr>
              <a:t>Diprosalic</a:t>
            </a:r>
            <a:r>
              <a:rPr lang="en-IE" sz="900" dirty="0">
                <a:latin typeface="Century Gothic" panose="020B0502020202020204" pitchFamily="34" charset="0"/>
              </a:rPr>
              <a:t> was significantly better than betamethasone valerate alone.. (p=0.009).</a:t>
            </a:r>
            <a:r>
              <a:rPr lang="en-IE" sz="900" baseline="30000" dirty="0">
                <a:latin typeface="Century Gothic" panose="020B0502020202020204" pitchFamily="34" charset="0"/>
              </a:rPr>
              <a:t>2</a:t>
            </a:r>
          </a:p>
          <a:p>
            <a:endParaRPr lang="en-IE" sz="900" baseline="30000" dirty="0">
              <a:latin typeface="Century Gothic" panose="020B0502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B7B88B2-D8BF-4DC9-9A8B-AD65A0C99B28}"/>
              </a:ext>
            </a:extLst>
          </p:cNvPr>
          <p:cNvSpPr txBox="1"/>
          <p:nvPr/>
        </p:nvSpPr>
        <p:spPr>
          <a:xfrm>
            <a:off x="6389233" y="2947081"/>
            <a:ext cx="2525158" cy="1061829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sz="900" b="1" dirty="0">
                <a:latin typeface="Century Gothic" panose="020B0502020202020204" pitchFamily="34" charset="0"/>
              </a:rPr>
              <a:t>Best maintenance option — PSO-LONG trial: (Enstilar)</a:t>
            </a:r>
            <a:br>
              <a:rPr lang="en-IE" sz="900" dirty="0">
                <a:latin typeface="Century Gothic" panose="020B0502020202020204" pitchFamily="34" charset="0"/>
              </a:rPr>
            </a:br>
            <a:r>
              <a:rPr lang="en-IE" sz="900" dirty="0">
                <a:latin typeface="Century Gothic" panose="020B0502020202020204" pitchFamily="34" charset="0"/>
              </a:rPr>
              <a:t>Proactive twice-weekly application of </a:t>
            </a:r>
            <a:r>
              <a:rPr lang="en-IE" sz="900" dirty="0" err="1">
                <a:latin typeface="Century Gothic" panose="020B0502020202020204" pitchFamily="34" charset="0"/>
              </a:rPr>
              <a:t>Ensitlar</a:t>
            </a:r>
            <a:r>
              <a:rPr lang="en-IE" sz="900" dirty="0">
                <a:latin typeface="Century Gothic" panose="020B0502020202020204" pitchFamily="34" charset="0"/>
              </a:rPr>
              <a:t> foam significantly outperformed reactive (as-needed) treatment for keeping patients in remission. (p&lt;0.001), and fewer relapses per year (3.1 vs. 4.8).</a:t>
            </a:r>
            <a:r>
              <a:rPr lang="en-IE" sz="900" baseline="30000" dirty="0">
                <a:latin typeface="Century Gothic" panose="020B0502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04872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72696"/>
            <a:ext cx="8229600" cy="638319"/>
          </a:xfrm>
        </p:spPr>
        <p:txBody>
          <a:bodyPr>
            <a:normAutofit/>
          </a:bodyPr>
          <a:lstStyle/>
          <a:p>
            <a:r>
              <a:rPr lang="en-US" dirty="0"/>
              <a:t>Psoriasis - Genitals 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C06A59-A23D-43DF-94E9-96FABACEB72F}"/>
              </a:ext>
            </a:extLst>
          </p:cNvPr>
          <p:cNvSpPr txBox="1"/>
          <p:nvPr/>
        </p:nvSpPr>
        <p:spPr>
          <a:xfrm>
            <a:off x="919690" y="864355"/>
            <a:ext cx="288703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Genital </a:t>
            </a:r>
            <a:r>
              <a:rPr lang="en-US" dirty="0" err="1">
                <a:latin typeface="Century Gothic" panose="020B0502020202020204" pitchFamily="34" charset="0"/>
              </a:rPr>
              <a:t>PsO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C3B3A5-064C-479B-9195-8456FB974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588" y="1359455"/>
            <a:ext cx="2887038" cy="1965436"/>
          </a:xfrm>
          <a:prstGeom prst="rect">
            <a:avLst/>
          </a:prstGeom>
        </p:spPr>
      </p:pic>
      <p:pic>
        <p:nvPicPr>
          <p:cNvPr id="12" name="Content Placeholder 4" descr="Close-up of a person's skin&#10;&#10;Description automatically generated">
            <a:extLst>
              <a:ext uri="{FF2B5EF4-FFF2-40B4-BE49-F238E27FC236}">
                <a16:creationId xmlns:a16="http://schemas.microsoft.com/office/drawing/2014/main" id="{BF638F97-1F9A-4E08-A341-BD641FD9F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4713" r="21887" b="-2"/>
          <a:stretch>
            <a:fillRect/>
          </a:stretch>
        </p:blipFill>
        <p:spPr>
          <a:xfrm>
            <a:off x="919690" y="1343585"/>
            <a:ext cx="2887038" cy="20843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5E5DAB-96F9-4A43-9C3A-4F7CFC8DE7C5}"/>
              </a:ext>
            </a:extLst>
          </p:cNvPr>
          <p:cNvSpPr txBox="1"/>
          <p:nvPr/>
        </p:nvSpPr>
        <p:spPr>
          <a:xfrm>
            <a:off x="5407587" y="864355"/>
            <a:ext cx="288703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Tinea Cruris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418951-33FF-408C-B4C9-17678BFF0BDC}"/>
              </a:ext>
            </a:extLst>
          </p:cNvPr>
          <p:cNvSpPr txBox="1"/>
          <p:nvPr/>
        </p:nvSpPr>
        <p:spPr>
          <a:xfrm>
            <a:off x="4353831" y="880851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Vs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37CAAD-5D01-49EE-9BC1-204A518DFCAF}"/>
              </a:ext>
            </a:extLst>
          </p:cNvPr>
          <p:cNvSpPr txBox="1"/>
          <p:nvPr/>
        </p:nvSpPr>
        <p:spPr>
          <a:xfrm>
            <a:off x="919690" y="3444372"/>
            <a:ext cx="35104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Well demarcated plaques</a:t>
            </a: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Shiny, no scale</a:t>
            </a: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Bilateral</a:t>
            </a: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Natal cleft</a:t>
            </a: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Fissuring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04C78D-F47C-4824-A5D7-78641AA05537}"/>
              </a:ext>
            </a:extLst>
          </p:cNvPr>
          <p:cNvSpPr txBox="1"/>
          <p:nvPr/>
        </p:nvSpPr>
        <p:spPr>
          <a:xfrm>
            <a:off x="5407587" y="3424697"/>
            <a:ext cx="3510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Trailing edge scale</a:t>
            </a: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Central clearing</a:t>
            </a: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entury Gothic" panose="020B0502020202020204" pitchFamily="34" charset="0"/>
              </a:rPr>
              <a:t>Annular ring</a:t>
            </a:r>
          </a:p>
        </p:txBody>
      </p:sp>
    </p:spTree>
    <p:extLst>
      <p:ext uri="{BB962C8B-B14F-4D97-AF65-F5344CB8AC3E}">
        <p14:creationId xmlns:p14="http://schemas.microsoft.com/office/powerpoint/2010/main" val="2704349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72696"/>
            <a:ext cx="8229600" cy="638319"/>
          </a:xfrm>
        </p:spPr>
        <p:txBody>
          <a:bodyPr>
            <a:normAutofit/>
          </a:bodyPr>
          <a:lstStyle/>
          <a:p>
            <a:r>
              <a:rPr lang="en-US" dirty="0"/>
              <a:t>Psoriasis - Biologic treatment eligibility 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59">
            <a:extLst>
              <a:ext uri="{FF2B5EF4-FFF2-40B4-BE49-F238E27FC236}">
                <a16:creationId xmlns:a16="http://schemas.microsoft.com/office/drawing/2014/main" id="{8E8E9470-0C03-4900-8706-69994DEE57CC}"/>
              </a:ext>
            </a:extLst>
          </p:cNvPr>
          <p:cNvSpPr/>
          <p:nvPr/>
        </p:nvSpPr>
        <p:spPr>
          <a:xfrm>
            <a:off x="2876764" y="892631"/>
            <a:ext cx="3215811" cy="805914"/>
          </a:xfrm>
          <a:prstGeom prst="roundRect">
            <a:avLst/>
          </a:prstGeom>
          <a:solidFill>
            <a:srgbClr val="D5DDE5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60">
            <a:extLst>
              <a:ext uri="{FF2B5EF4-FFF2-40B4-BE49-F238E27FC236}">
                <a16:creationId xmlns:a16="http://schemas.microsoft.com/office/drawing/2014/main" id="{A43FE0E5-DC67-4719-86CA-AD06C5939073}"/>
              </a:ext>
            </a:extLst>
          </p:cNvPr>
          <p:cNvSpPr/>
          <p:nvPr/>
        </p:nvSpPr>
        <p:spPr>
          <a:xfrm>
            <a:off x="1789687" y="2628328"/>
            <a:ext cx="5812546" cy="1699116"/>
          </a:xfrm>
          <a:prstGeom prst="roundRect">
            <a:avLst/>
          </a:prstGeom>
          <a:solidFill>
            <a:schemeClr val="tx2">
              <a:lumMod val="20000"/>
              <a:lumOff val="80000"/>
              <a:alpha val="37612"/>
            </a:schemeClr>
          </a:solidFill>
          <a:ln>
            <a:solidFill>
              <a:srgbClr val="006199">
                <a:alpha val="84786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805886-B04F-45A1-99DD-177CD74310F2}"/>
              </a:ext>
            </a:extLst>
          </p:cNvPr>
          <p:cNvSpPr txBox="1"/>
          <p:nvPr/>
        </p:nvSpPr>
        <p:spPr>
          <a:xfrm>
            <a:off x="2380530" y="953143"/>
            <a:ext cx="43829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200" b="1" spc="-7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Definition of moderate-to-severe </a:t>
            </a:r>
            <a:r>
              <a:rPr lang="en-GB" sz="1200" b="1" spc="-7" dirty="0" err="1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PsO</a:t>
            </a:r>
            <a:r>
              <a:rPr lang="en-GB" sz="1200" b="1" spc="-7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algn="ctr">
              <a:defRPr/>
            </a:pPr>
            <a:endParaRPr lang="en-GB" sz="1200" b="1" spc="-7" dirty="0">
              <a:solidFill>
                <a:srgbClr val="00619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1200" b="1" spc="-7" dirty="0">
                <a:solidFill>
                  <a:srgbClr val="0061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BSA &gt;10% </a:t>
            </a:r>
            <a:r>
              <a:rPr lang="en-GB" sz="1200" spc="-7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or </a:t>
            </a:r>
            <a:r>
              <a:rPr lang="en-GB" sz="1200" b="1" spc="-7" dirty="0">
                <a:solidFill>
                  <a:srgbClr val="0061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PASI &gt;10</a:t>
            </a:r>
            <a:r>
              <a:rPr lang="en-GB" sz="1200" spc="-7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and </a:t>
            </a:r>
            <a:r>
              <a:rPr lang="en-GB" sz="1200" b="1" spc="-7" dirty="0">
                <a:solidFill>
                  <a:srgbClr val="00619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DLQI &gt;10</a:t>
            </a:r>
          </a:p>
          <a:p>
            <a:pPr algn="ctr">
              <a:defRPr/>
            </a:pPr>
            <a:r>
              <a:rPr lang="en-GB" sz="1200" b="1" spc="-7" dirty="0">
                <a:solidFill>
                  <a:srgbClr val="00000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Textfeld 3">
            <a:extLst>
              <a:ext uri="{FF2B5EF4-FFF2-40B4-BE49-F238E27FC236}">
                <a16:creationId xmlns:a16="http://schemas.microsoft.com/office/drawing/2014/main" id="{86549E67-23FA-4D5D-B920-1694EAD19A05}"/>
              </a:ext>
            </a:extLst>
          </p:cNvPr>
          <p:cNvSpPr txBox="1"/>
          <p:nvPr/>
        </p:nvSpPr>
        <p:spPr>
          <a:xfrm>
            <a:off x="1114602" y="1824566"/>
            <a:ext cx="68968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/>
            </a:pPr>
            <a:r>
              <a:rPr lang="en-GB" sz="1200" b="1" spc="-7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or</a:t>
            </a:r>
            <a:br>
              <a:rPr lang="en-GB" sz="1200" spc="-7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</a:br>
            <a:r>
              <a:rPr lang="en-GB" sz="1200" spc="-7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mild </a:t>
            </a:r>
            <a:r>
              <a:rPr lang="en-GB" sz="1200" spc="-7" dirty="0" err="1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PsO</a:t>
            </a:r>
            <a:r>
              <a:rPr lang="en-GB" sz="1200" spc="-7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* may be </a:t>
            </a:r>
            <a:r>
              <a:rPr lang="en-GB" sz="1200" spc="-7" dirty="0">
                <a:solidFill>
                  <a:srgbClr val="006199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‘</a:t>
            </a:r>
            <a:r>
              <a:rPr lang="en-GB" sz="1200" b="1" spc="-7" dirty="0">
                <a:solidFill>
                  <a:srgbClr val="006199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upgraded</a:t>
            </a:r>
            <a:r>
              <a:rPr lang="en-GB" sz="1200" spc="-7" dirty="0">
                <a:solidFill>
                  <a:srgbClr val="006199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’ </a:t>
            </a:r>
            <a:r>
              <a:rPr lang="en-GB" sz="1200" spc="-7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to moderate-to-severe disease if </a:t>
            </a:r>
            <a:r>
              <a:rPr lang="en-GB" sz="1200" b="1" spc="-7" dirty="0">
                <a:solidFill>
                  <a:srgbClr val="006199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one or more of the following criteria apply</a:t>
            </a:r>
            <a:r>
              <a:rPr lang="en-GB" sz="1200" spc="-7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:</a:t>
            </a:r>
            <a:r>
              <a:rPr lang="en-GB" sz="1200" b="1" spc="-7" baseline="30000" dirty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1</a:t>
            </a:r>
            <a:endParaRPr lang="en-GB" sz="1200" spc="-7" dirty="0">
              <a:solidFill>
                <a:srgbClr val="000000"/>
              </a:solidFill>
              <a:latin typeface="Century Gothic" panose="020B0502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57061D9-5348-4F4C-918B-49F068BB7A45}"/>
              </a:ext>
            </a:extLst>
          </p:cNvPr>
          <p:cNvGrpSpPr/>
          <p:nvPr/>
        </p:nvGrpSpPr>
        <p:grpSpPr>
          <a:xfrm>
            <a:off x="1897122" y="2762047"/>
            <a:ext cx="2735996" cy="371288"/>
            <a:chOff x="2137646" y="2968624"/>
            <a:chExt cx="3801817" cy="42688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46F8D8-6216-4825-A32B-B971B7B94636}"/>
                </a:ext>
              </a:extLst>
            </p:cNvPr>
            <p:cNvGrpSpPr/>
            <p:nvPr/>
          </p:nvGrpSpPr>
          <p:grpSpPr>
            <a:xfrm>
              <a:off x="2137646" y="2968624"/>
              <a:ext cx="426883" cy="426883"/>
              <a:chOff x="2137646" y="2978664"/>
              <a:chExt cx="426883" cy="426883"/>
            </a:xfrm>
          </p:grpSpPr>
          <p:sp>
            <p:nvSpPr>
              <p:cNvPr id="24" name="Ellipse 41">
                <a:extLst>
                  <a:ext uri="{FF2B5EF4-FFF2-40B4-BE49-F238E27FC236}">
                    <a16:creationId xmlns:a16="http://schemas.microsoft.com/office/drawing/2014/main" id="{EE3789FF-BD27-4913-886C-BB34E3DEA4E9}"/>
                  </a:ext>
                </a:extLst>
              </p:cNvPr>
              <p:cNvSpPr/>
              <p:nvPr/>
            </p:nvSpPr>
            <p:spPr>
              <a:xfrm>
                <a:off x="2137646" y="2978664"/>
                <a:ext cx="426883" cy="42688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6199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5" name="Grafik 75" descr="Fernglas Silhouette">
                <a:extLst>
                  <a:ext uri="{FF2B5EF4-FFF2-40B4-BE49-F238E27FC236}">
                    <a16:creationId xmlns:a16="http://schemas.microsoft.com/office/drawing/2014/main" id="{6A09D8AA-0CC8-428D-9964-7D47E4078C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80113" y="3003704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DFC9AAF-F184-4FD0-8120-41666BA3404E}"/>
                </a:ext>
              </a:extLst>
            </p:cNvPr>
            <p:cNvSpPr txBox="1"/>
            <p:nvPr/>
          </p:nvSpPr>
          <p:spPr>
            <a:xfrm>
              <a:off x="2547612" y="3028177"/>
              <a:ext cx="3391851" cy="283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Major involvement of </a:t>
              </a:r>
              <a:r>
                <a:rPr kumimoji="0" lang="en-GB" sz="10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visible areas</a:t>
              </a:r>
              <a:endPara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26BADF-E963-47BF-A2E2-DC677F8CF91D}"/>
              </a:ext>
            </a:extLst>
          </p:cNvPr>
          <p:cNvGrpSpPr/>
          <p:nvPr/>
        </p:nvGrpSpPr>
        <p:grpSpPr>
          <a:xfrm>
            <a:off x="1897122" y="3310633"/>
            <a:ext cx="2744890" cy="371288"/>
            <a:chOff x="2137646" y="3463524"/>
            <a:chExt cx="3814717" cy="426883"/>
          </a:xfrm>
        </p:grpSpPr>
        <p:sp>
          <p:nvSpPr>
            <p:cNvPr id="27" name="Ellipse 36">
              <a:extLst>
                <a:ext uri="{FF2B5EF4-FFF2-40B4-BE49-F238E27FC236}">
                  <a16:creationId xmlns:a16="http://schemas.microsoft.com/office/drawing/2014/main" id="{194E81AD-0753-476D-A6DE-76D9CE01EB0C}"/>
                </a:ext>
              </a:extLst>
            </p:cNvPr>
            <p:cNvSpPr/>
            <p:nvPr/>
          </p:nvSpPr>
          <p:spPr>
            <a:xfrm>
              <a:off x="2137646" y="3463524"/>
              <a:ext cx="426883" cy="42688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61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Graphic 10">
              <a:extLst>
                <a:ext uri="{FF2B5EF4-FFF2-40B4-BE49-F238E27FC236}">
                  <a16:creationId xmlns:a16="http://schemas.microsoft.com/office/drawing/2014/main" id="{2BAF0716-5DE0-4ABA-9A80-C974BAAE877B}"/>
                </a:ext>
              </a:extLst>
            </p:cNvPr>
            <p:cNvSpPr/>
            <p:nvPr/>
          </p:nvSpPr>
          <p:spPr>
            <a:xfrm>
              <a:off x="2219751" y="3528235"/>
              <a:ext cx="258895" cy="297460"/>
            </a:xfrm>
            <a:custGeom>
              <a:avLst/>
              <a:gdLst>
                <a:gd name="connsiteX0" fmla="*/ 291390 w 360992"/>
                <a:gd name="connsiteY0" fmla="*/ 414266 h 414765"/>
                <a:gd name="connsiteX1" fmla="*/ 285572 w 360992"/>
                <a:gd name="connsiteY1" fmla="*/ 409805 h 414765"/>
                <a:gd name="connsiteX2" fmla="*/ 279026 w 360992"/>
                <a:gd name="connsiteY2" fmla="*/ 308416 h 414765"/>
                <a:gd name="connsiteX3" fmla="*/ 302155 w 360992"/>
                <a:gd name="connsiteY3" fmla="*/ 264486 h 414765"/>
                <a:gd name="connsiteX4" fmla="*/ 347054 w 360992"/>
                <a:gd name="connsiteY4" fmla="*/ 140164 h 414765"/>
                <a:gd name="connsiteX5" fmla="*/ 194802 w 360992"/>
                <a:gd name="connsiteY5" fmla="*/ 11962 h 414765"/>
                <a:gd name="connsiteX6" fmla="*/ 65340 w 360992"/>
                <a:gd name="connsiteY6" fmla="*/ 86051 h 414765"/>
                <a:gd name="connsiteX7" fmla="*/ 57000 w 360992"/>
                <a:gd name="connsiteY7" fmla="*/ 153304 h 414765"/>
                <a:gd name="connsiteX8" fmla="*/ 55642 w 360992"/>
                <a:gd name="connsiteY8" fmla="*/ 158153 h 414765"/>
                <a:gd name="connsiteX9" fmla="*/ 10258 w 360992"/>
                <a:gd name="connsiteY9" fmla="*/ 215659 h 414765"/>
                <a:gd name="connsiteX10" fmla="*/ 34502 w 360992"/>
                <a:gd name="connsiteY10" fmla="*/ 226230 h 414765"/>
                <a:gd name="connsiteX11" fmla="*/ 39932 w 360992"/>
                <a:gd name="connsiteY11" fmla="*/ 232940 h 414765"/>
                <a:gd name="connsiteX12" fmla="*/ 39351 w 360992"/>
                <a:gd name="connsiteY12" fmla="*/ 235006 h 414765"/>
                <a:gd name="connsiteX13" fmla="*/ 27713 w 360992"/>
                <a:gd name="connsiteY13" fmla="*/ 259541 h 414765"/>
                <a:gd name="connsiteX14" fmla="*/ 37944 w 360992"/>
                <a:gd name="connsiteY14" fmla="*/ 270256 h 414765"/>
                <a:gd name="connsiteX15" fmla="*/ 38526 w 360992"/>
                <a:gd name="connsiteY15" fmla="*/ 278810 h 414765"/>
                <a:gd name="connsiteX16" fmla="*/ 36538 w 360992"/>
                <a:gd name="connsiteY16" fmla="*/ 280294 h 414765"/>
                <a:gd name="connsiteX17" fmla="*/ 28974 w 360992"/>
                <a:gd name="connsiteY17" fmla="*/ 288585 h 414765"/>
                <a:gd name="connsiteX18" fmla="*/ 36829 w 360992"/>
                <a:gd name="connsiteY18" fmla="*/ 298767 h 414765"/>
                <a:gd name="connsiteX19" fmla="*/ 39011 w 360992"/>
                <a:gd name="connsiteY19" fmla="*/ 306041 h 414765"/>
                <a:gd name="connsiteX20" fmla="*/ 40805 w 360992"/>
                <a:gd name="connsiteY20" fmla="*/ 335133 h 414765"/>
                <a:gd name="connsiteX21" fmla="*/ 74746 w 360992"/>
                <a:gd name="connsiteY21" fmla="*/ 342358 h 414765"/>
                <a:gd name="connsiteX22" fmla="*/ 120616 w 360992"/>
                <a:gd name="connsiteY22" fmla="*/ 354723 h 414765"/>
                <a:gd name="connsiteX23" fmla="*/ 130847 w 360992"/>
                <a:gd name="connsiteY23" fmla="*/ 408835 h 414765"/>
                <a:gd name="connsiteX24" fmla="*/ 123865 w 360992"/>
                <a:gd name="connsiteY24" fmla="*/ 413853 h 414765"/>
                <a:gd name="connsiteX25" fmla="*/ 118871 w 360992"/>
                <a:gd name="connsiteY25" fmla="*/ 406895 h 414765"/>
                <a:gd name="connsiteX26" fmla="*/ 111598 w 360992"/>
                <a:gd name="connsiteY26" fmla="*/ 362771 h 414765"/>
                <a:gd name="connsiteX27" fmla="*/ 73923 w 360992"/>
                <a:gd name="connsiteY27" fmla="*/ 354480 h 414765"/>
                <a:gd name="connsiteX28" fmla="*/ 30865 w 360992"/>
                <a:gd name="connsiteY28" fmla="*/ 341970 h 414765"/>
                <a:gd name="connsiteX29" fmla="*/ 26453 w 360992"/>
                <a:gd name="connsiteY29" fmla="*/ 305798 h 414765"/>
                <a:gd name="connsiteX30" fmla="*/ 17191 w 360992"/>
                <a:gd name="connsiteY30" fmla="*/ 286112 h 414765"/>
                <a:gd name="connsiteX31" fmla="*/ 24416 w 360992"/>
                <a:gd name="connsiteY31" fmla="*/ 274039 h 414765"/>
                <a:gd name="connsiteX32" fmla="*/ 15494 w 360992"/>
                <a:gd name="connsiteY32" fmla="*/ 258571 h 414765"/>
                <a:gd name="connsiteX33" fmla="*/ 25192 w 360992"/>
                <a:gd name="connsiteY33" fmla="*/ 236606 h 414765"/>
                <a:gd name="connsiteX34" fmla="*/ -1282 w 360992"/>
                <a:gd name="connsiteY34" fmla="*/ 215659 h 414765"/>
                <a:gd name="connsiteX35" fmla="*/ 45315 w 360992"/>
                <a:gd name="connsiteY35" fmla="*/ 152286 h 414765"/>
                <a:gd name="connsiteX36" fmla="*/ 54721 w 360992"/>
                <a:gd name="connsiteY36" fmla="*/ 81348 h 414765"/>
                <a:gd name="connsiteX37" fmla="*/ 195336 w 360992"/>
                <a:gd name="connsiteY37" fmla="*/ -500 h 414765"/>
                <a:gd name="connsiteX38" fmla="*/ 359710 w 360992"/>
                <a:gd name="connsiteY38" fmla="*/ 139824 h 414765"/>
                <a:gd name="connsiteX39" fmla="*/ 312871 w 360992"/>
                <a:gd name="connsiteY39" fmla="*/ 270742 h 414765"/>
                <a:gd name="connsiteX40" fmla="*/ 291245 w 360992"/>
                <a:gd name="connsiteY40" fmla="*/ 311229 h 414765"/>
                <a:gd name="connsiteX41" fmla="*/ 297790 w 360992"/>
                <a:gd name="connsiteY41" fmla="*/ 406362 h 414765"/>
                <a:gd name="connsiteX42" fmla="*/ 293572 w 360992"/>
                <a:gd name="connsiteY42" fmla="*/ 413757 h 414765"/>
                <a:gd name="connsiteX43" fmla="*/ 291924 w 360992"/>
                <a:gd name="connsiteY43" fmla="*/ 413975 h 41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0992" h="414765">
                  <a:moveTo>
                    <a:pt x="291390" y="414266"/>
                  </a:moveTo>
                  <a:cubicBezTo>
                    <a:pt x="288675" y="414251"/>
                    <a:pt x="286299" y="412428"/>
                    <a:pt x="285572" y="409805"/>
                  </a:cubicBezTo>
                  <a:cubicBezTo>
                    <a:pt x="284893" y="407235"/>
                    <a:pt x="268892" y="346771"/>
                    <a:pt x="279026" y="308416"/>
                  </a:cubicBezTo>
                  <a:cubicBezTo>
                    <a:pt x="282566" y="294985"/>
                    <a:pt x="291633" y="280827"/>
                    <a:pt x="302155" y="264486"/>
                  </a:cubicBezTo>
                  <a:cubicBezTo>
                    <a:pt x="322131" y="233309"/>
                    <a:pt x="347054" y="194518"/>
                    <a:pt x="347054" y="140164"/>
                  </a:cubicBezTo>
                  <a:cubicBezTo>
                    <a:pt x="347054" y="63456"/>
                    <a:pt x="285863" y="11962"/>
                    <a:pt x="194802" y="11962"/>
                  </a:cubicBezTo>
                  <a:cubicBezTo>
                    <a:pt x="95160" y="11962"/>
                    <a:pt x="66504" y="83045"/>
                    <a:pt x="65340" y="86051"/>
                  </a:cubicBezTo>
                  <a:cubicBezTo>
                    <a:pt x="56903" y="107405"/>
                    <a:pt x="54043" y="130544"/>
                    <a:pt x="57000" y="153304"/>
                  </a:cubicBezTo>
                  <a:cubicBezTo>
                    <a:pt x="57242" y="155040"/>
                    <a:pt x="56758" y="156800"/>
                    <a:pt x="55642" y="158153"/>
                  </a:cubicBezTo>
                  <a:cubicBezTo>
                    <a:pt x="35374" y="181766"/>
                    <a:pt x="13458" y="209065"/>
                    <a:pt x="10258" y="215659"/>
                  </a:cubicBezTo>
                  <a:cubicBezTo>
                    <a:pt x="11858" y="220508"/>
                    <a:pt x="25143" y="225018"/>
                    <a:pt x="34502" y="226230"/>
                  </a:cubicBezTo>
                  <a:cubicBezTo>
                    <a:pt x="37847" y="226579"/>
                    <a:pt x="40272" y="229580"/>
                    <a:pt x="39932" y="232940"/>
                  </a:cubicBezTo>
                  <a:cubicBezTo>
                    <a:pt x="39884" y="233658"/>
                    <a:pt x="39690" y="234356"/>
                    <a:pt x="39351" y="235006"/>
                  </a:cubicBezTo>
                  <a:cubicBezTo>
                    <a:pt x="34502" y="244316"/>
                    <a:pt x="29168" y="255565"/>
                    <a:pt x="27713" y="259541"/>
                  </a:cubicBezTo>
                  <a:cubicBezTo>
                    <a:pt x="30720" y="263468"/>
                    <a:pt x="34162" y="267061"/>
                    <a:pt x="37944" y="270256"/>
                  </a:cubicBezTo>
                  <a:cubicBezTo>
                    <a:pt x="40466" y="272463"/>
                    <a:pt x="40708" y="276293"/>
                    <a:pt x="38526" y="278810"/>
                  </a:cubicBezTo>
                  <a:cubicBezTo>
                    <a:pt x="37944" y="279435"/>
                    <a:pt x="37265" y="279940"/>
                    <a:pt x="36538" y="280294"/>
                  </a:cubicBezTo>
                  <a:cubicBezTo>
                    <a:pt x="32998" y="281932"/>
                    <a:pt x="30283" y="284919"/>
                    <a:pt x="28974" y="288585"/>
                  </a:cubicBezTo>
                  <a:cubicBezTo>
                    <a:pt x="28441" y="291155"/>
                    <a:pt x="33193" y="296246"/>
                    <a:pt x="36829" y="298767"/>
                  </a:cubicBezTo>
                  <a:cubicBezTo>
                    <a:pt x="39157" y="300392"/>
                    <a:pt x="40078" y="303403"/>
                    <a:pt x="39011" y="306041"/>
                  </a:cubicBezTo>
                  <a:cubicBezTo>
                    <a:pt x="39011" y="306041"/>
                    <a:pt x="32417" y="322914"/>
                    <a:pt x="40805" y="335133"/>
                  </a:cubicBezTo>
                  <a:cubicBezTo>
                    <a:pt x="44297" y="340322"/>
                    <a:pt x="61122" y="341437"/>
                    <a:pt x="74746" y="342358"/>
                  </a:cubicBezTo>
                  <a:cubicBezTo>
                    <a:pt x="92978" y="343619"/>
                    <a:pt x="111840" y="344928"/>
                    <a:pt x="120616" y="354723"/>
                  </a:cubicBezTo>
                  <a:cubicBezTo>
                    <a:pt x="136568" y="372469"/>
                    <a:pt x="131089" y="407380"/>
                    <a:pt x="130847" y="408835"/>
                  </a:cubicBezTo>
                  <a:cubicBezTo>
                    <a:pt x="130314" y="412142"/>
                    <a:pt x="127211" y="414387"/>
                    <a:pt x="123865" y="413853"/>
                  </a:cubicBezTo>
                  <a:cubicBezTo>
                    <a:pt x="120568" y="413320"/>
                    <a:pt x="118338" y="410202"/>
                    <a:pt x="118871" y="406895"/>
                  </a:cubicBezTo>
                  <a:cubicBezTo>
                    <a:pt x="120228" y="398410"/>
                    <a:pt x="121634" y="373972"/>
                    <a:pt x="111598" y="362771"/>
                  </a:cubicBezTo>
                  <a:cubicBezTo>
                    <a:pt x="106119" y="356662"/>
                    <a:pt x="89002" y="355498"/>
                    <a:pt x="73923" y="354480"/>
                  </a:cubicBezTo>
                  <a:cubicBezTo>
                    <a:pt x="55255" y="353219"/>
                    <a:pt x="37654" y="352007"/>
                    <a:pt x="30865" y="341970"/>
                  </a:cubicBezTo>
                  <a:cubicBezTo>
                    <a:pt x="24271" y="331099"/>
                    <a:pt x="22671" y="317930"/>
                    <a:pt x="26453" y="305798"/>
                  </a:cubicBezTo>
                  <a:cubicBezTo>
                    <a:pt x="22040" y="301919"/>
                    <a:pt x="15494" y="294549"/>
                    <a:pt x="17191" y="286112"/>
                  </a:cubicBezTo>
                  <a:cubicBezTo>
                    <a:pt x="18259" y="281423"/>
                    <a:pt x="20779" y="277195"/>
                    <a:pt x="24416" y="274039"/>
                  </a:cubicBezTo>
                  <a:cubicBezTo>
                    <a:pt x="14718" y="264341"/>
                    <a:pt x="15252" y="260414"/>
                    <a:pt x="15494" y="258571"/>
                  </a:cubicBezTo>
                  <a:cubicBezTo>
                    <a:pt x="18016" y="250958"/>
                    <a:pt x="21265" y="243608"/>
                    <a:pt x="25192" y="236606"/>
                  </a:cubicBezTo>
                  <a:cubicBezTo>
                    <a:pt x="14913" y="234085"/>
                    <a:pt x="-410" y="228266"/>
                    <a:pt x="-1282" y="215659"/>
                  </a:cubicBezTo>
                  <a:cubicBezTo>
                    <a:pt x="-1282" y="212992"/>
                    <a:pt x="-1864" y="207465"/>
                    <a:pt x="45315" y="152286"/>
                  </a:cubicBezTo>
                  <a:cubicBezTo>
                    <a:pt x="42647" y="128226"/>
                    <a:pt x="45896" y="103880"/>
                    <a:pt x="54721" y="81348"/>
                  </a:cubicBezTo>
                  <a:cubicBezTo>
                    <a:pt x="66504" y="50946"/>
                    <a:pt x="109367" y="-500"/>
                    <a:pt x="195336" y="-500"/>
                  </a:cubicBezTo>
                  <a:cubicBezTo>
                    <a:pt x="292311" y="-500"/>
                    <a:pt x="359710" y="57201"/>
                    <a:pt x="359710" y="139824"/>
                  </a:cubicBezTo>
                  <a:cubicBezTo>
                    <a:pt x="359710" y="197719"/>
                    <a:pt x="333720" y="238206"/>
                    <a:pt x="312871" y="270742"/>
                  </a:cubicBezTo>
                  <a:cubicBezTo>
                    <a:pt x="303173" y="286257"/>
                    <a:pt x="294300" y="299834"/>
                    <a:pt x="291245" y="311229"/>
                  </a:cubicBezTo>
                  <a:cubicBezTo>
                    <a:pt x="281935" y="346334"/>
                    <a:pt x="297645" y="405780"/>
                    <a:pt x="297790" y="406362"/>
                  </a:cubicBezTo>
                  <a:cubicBezTo>
                    <a:pt x="298664" y="409562"/>
                    <a:pt x="296772" y="412874"/>
                    <a:pt x="293572" y="413757"/>
                  </a:cubicBezTo>
                  <a:cubicBezTo>
                    <a:pt x="293039" y="413907"/>
                    <a:pt x="292505" y="413979"/>
                    <a:pt x="291924" y="413975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5CDDB3F-046D-411D-A3A7-BA3952D1B659}"/>
                </a:ext>
              </a:extLst>
            </p:cNvPr>
            <p:cNvSpPr txBox="1"/>
            <p:nvPr/>
          </p:nvSpPr>
          <p:spPr>
            <a:xfrm>
              <a:off x="2560512" y="3523077"/>
              <a:ext cx="3391851" cy="283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Major involvement of the scalp</a:t>
              </a:r>
              <a:endPara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D369D14-C074-4B61-8A21-25F6C7507615}"/>
              </a:ext>
            </a:extLst>
          </p:cNvPr>
          <p:cNvGrpSpPr/>
          <p:nvPr/>
        </p:nvGrpSpPr>
        <p:grpSpPr>
          <a:xfrm>
            <a:off x="1897122" y="3867302"/>
            <a:ext cx="2801890" cy="371288"/>
            <a:chOff x="2137646" y="3948384"/>
            <a:chExt cx="3897394" cy="426883"/>
          </a:xfrm>
        </p:grpSpPr>
        <p:sp>
          <p:nvSpPr>
            <p:cNvPr id="31" name="Ellipse 37">
              <a:extLst>
                <a:ext uri="{FF2B5EF4-FFF2-40B4-BE49-F238E27FC236}">
                  <a16:creationId xmlns:a16="http://schemas.microsoft.com/office/drawing/2014/main" id="{ABAD0A53-8D4A-4389-83E3-3507E3323168}"/>
                </a:ext>
              </a:extLst>
            </p:cNvPr>
            <p:cNvSpPr/>
            <p:nvPr/>
          </p:nvSpPr>
          <p:spPr>
            <a:xfrm>
              <a:off x="2137646" y="3948384"/>
              <a:ext cx="426883" cy="42688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61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2" name="Group 14">
              <a:extLst>
                <a:ext uri="{FF2B5EF4-FFF2-40B4-BE49-F238E27FC236}">
                  <a16:creationId xmlns:a16="http://schemas.microsoft.com/office/drawing/2014/main" id="{091B1AFD-F8AD-49B3-8033-4A5264DA5553}"/>
                </a:ext>
              </a:extLst>
            </p:cNvPr>
            <p:cNvGrpSpPr/>
            <p:nvPr/>
          </p:nvGrpSpPr>
          <p:grpSpPr>
            <a:xfrm>
              <a:off x="2223274" y="4018627"/>
              <a:ext cx="268421" cy="286396"/>
              <a:chOff x="7621956" y="1133071"/>
              <a:chExt cx="295272" cy="346540"/>
            </a:xfrm>
          </p:grpSpPr>
          <p:sp>
            <p:nvSpPr>
              <p:cNvPr id="34" name="Freeform: Shape 305">
                <a:extLst>
                  <a:ext uri="{FF2B5EF4-FFF2-40B4-BE49-F238E27FC236}">
                    <a16:creationId xmlns:a16="http://schemas.microsoft.com/office/drawing/2014/main" id="{70F39F69-308E-48FD-B019-737CEBD362B5}"/>
                  </a:ext>
                </a:extLst>
              </p:cNvPr>
              <p:cNvSpPr/>
              <p:nvPr/>
            </p:nvSpPr>
            <p:spPr>
              <a:xfrm>
                <a:off x="7762491" y="1379125"/>
                <a:ext cx="14229" cy="100486"/>
              </a:xfrm>
              <a:custGeom>
                <a:avLst/>
                <a:gdLst>
                  <a:gd name="connsiteX0" fmla="*/ 15538 w 25897"/>
                  <a:gd name="connsiteY0" fmla="*/ 80592 h 80591"/>
                  <a:gd name="connsiteX1" fmla="*/ 10359 w 25897"/>
                  <a:gd name="connsiteY1" fmla="*/ 80592 h 80591"/>
                  <a:gd name="connsiteX2" fmla="*/ 0 w 25897"/>
                  <a:gd name="connsiteY2" fmla="*/ 70233 h 80591"/>
                  <a:gd name="connsiteX3" fmla="*/ 0 w 25897"/>
                  <a:gd name="connsiteY3" fmla="*/ 0 h 80591"/>
                  <a:gd name="connsiteX4" fmla="*/ 25897 w 25897"/>
                  <a:gd name="connsiteY4" fmla="*/ 0 h 80591"/>
                  <a:gd name="connsiteX5" fmla="*/ 25897 w 25897"/>
                  <a:gd name="connsiteY5" fmla="*/ 70233 h 80591"/>
                  <a:gd name="connsiteX6" fmla="*/ 15538 w 25897"/>
                  <a:gd name="connsiteY6" fmla="*/ 80592 h 80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897" h="80591">
                    <a:moveTo>
                      <a:pt x="15538" y="80592"/>
                    </a:moveTo>
                    <a:lnTo>
                      <a:pt x="10359" y="80592"/>
                    </a:lnTo>
                    <a:cubicBezTo>
                      <a:pt x="4636" y="80592"/>
                      <a:pt x="0" y="75956"/>
                      <a:pt x="0" y="70233"/>
                    </a:cubicBezTo>
                    <a:lnTo>
                      <a:pt x="0" y="0"/>
                    </a:lnTo>
                    <a:lnTo>
                      <a:pt x="25897" y="0"/>
                    </a:lnTo>
                    <a:lnTo>
                      <a:pt x="25897" y="70233"/>
                    </a:lnTo>
                    <a:cubicBezTo>
                      <a:pt x="25897" y="75956"/>
                      <a:pt x="21262" y="80592"/>
                      <a:pt x="15538" y="80592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5" name="Graphic 41">
                <a:extLst>
                  <a:ext uri="{FF2B5EF4-FFF2-40B4-BE49-F238E27FC236}">
                    <a16:creationId xmlns:a16="http://schemas.microsoft.com/office/drawing/2014/main" id="{1B6ED0CF-F227-4C41-8F1E-6035BE4BC43D}"/>
                  </a:ext>
                </a:extLst>
              </p:cNvPr>
              <p:cNvGrpSpPr/>
              <p:nvPr/>
            </p:nvGrpSpPr>
            <p:grpSpPr>
              <a:xfrm>
                <a:off x="7621956" y="1133071"/>
                <a:ext cx="295272" cy="295711"/>
                <a:chOff x="7660250" y="1229149"/>
                <a:chExt cx="537378" cy="538179"/>
              </a:xfrm>
              <a:gradFill>
                <a:gsLst>
                  <a:gs pos="0">
                    <a:schemeClr val="accent1"/>
                  </a:gs>
                  <a:gs pos="100000">
                    <a:schemeClr val="accent4"/>
                  </a:gs>
                </a:gsLst>
                <a:lin ang="5400000" scaled="1"/>
              </a:gradFill>
            </p:grpSpPr>
            <p:sp>
              <p:nvSpPr>
                <p:cNvPr id="45" name="Freeform: Shape 317">
                  <a:extLst>
                    <a:ext uri="{FF2B5EF4-FFF2-40B4-BE49-F238E27FC236}">
                      <a16:creationId xmlns:a16="http://schemas.microsoft.com/office/drawing/2014/main" id="{236E62FD-ECB6-4BC1-9ABD-23C383F012D1}"/>
                    </a:ext>
                  </a:extLst>
                </p:cNvPr>
                <p:cNvSpPr/>
                <p:nvPr/>
              </p:nvSpPr>
              <p:spPr>
                <a:xfrm>
                  <a:off x="8067069" y="1229149"/>
                  <a:ext cx="130559" cy="538179"/>
                </a:xfrm>
                <a:custGeom>
                  <a:avLst/>
                  <a:gdLst>
                    <a:gd name="connsiteX0" fmla="*/ 111443 w 130560"/>
                    <a:gd name="connsiteY0" fmla="*/ 538147 h 538179"/>
                    <a:gd name="connsiteX1" fmla="*/ 106276 w 130560"/>
                    <a:gd name="connsiteY1" fmla="*/ 537745 h 538179"/>
                    <a:gd name="connsiteX2" fmla="*/ 96785 w 130560"/>
                    <a:gd name="connsiteY2" fmla="*/ 526610 h 538179"/>
                    <a:gd name="connsiteX3" fmla="*/ 98391 w 130560"/>
                    <a:gd name="connsiteY3" fmla="*/ 507718 h 538179"/>
                    <a:gd name="connsiteX4" fmla="*/ 90777 w 130560"/>
                    <a:gd name="connsiteY4" fmla="*/ 288214 h 538179"/>
                    <a:gd name="connsiteX5" fmla="*/ 46454 w 130560"/>
                    <a:gd name="connsiteY5" fmla="*/ 194001 h 538179"/>
                    <a:gd name="connsiteX6" fmla="*/ 1005 w 130560"/>
                    <a:gd name="connsiteY6" fmla="*/ 90568 h 538179"/>
                    <a:gd name="connsiteX7" fmla="*/ 5679 w 130560"/>
                    <a:gd name="connsiteY7" fmla="*/ 8642 h 538179"/>
                    <a:gd name="connsiteX8" fmla="*/ 17553 w 130560"/>
                    <a:gd name="connsiteY8" fmla="*/ 148 h 538179"/>
                    <a:gd name="connsiteX9" fmla="*/ 22655 w 130560"/>
                    <a:gd name="connsiteY9" fmla="*/ 1016 h 538179"/>
                    <a:gd name="connsiteX10" fmla="*/ 31201 w 130560"/>
                    <a:gd name="connsiteY10" fmla="*/ 12980 h 538179"/>
                    <a:gd name="connsiteX11" fmla="*/ 26733 w 130560"/>
                    <a:gd name="connsiteY11" fmla="*/ 87719 h 538179"/>
                    <a:gd name="connsiteX12" fmla="*/ 69399 w 130560"/>
                    <a:gd name="connsiteY12" fmla="*/ 182023 h 538179"/>
                    <a:gd name="connsiteX13" fmla="*/ 115483 w 130560"/>
                    <a:gd name="connsiteY13" fmla="*/ 280510 h 538179"/>
                    <a:gd name="connsiteX14" fmla="*/ 124171 w 130560"/>
                    <a:gd name="connsiteY14" fmla="*/ 509919 h 538179"/>
                    <a:gd name="connsiteX15" fmla="*/ 122591 w 130560"/>
                    <a:gd name="connsiteY15" fmla="*/ 528617 h 538179"/>
                    <a:gd name="connsiteX16" fmla="*/ 111443 w 130560"/>
                    <a:gd name="connsiteY16" fmla="*/ 538147 h 538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0560" h="538179">
                      <a:moveTo>
                        <a:pt x="111443" y="538147"/>
                      </a:moveTo>
                      <a:lnTo>
                        <a:pt x="106276" y="537745"/>
                      </a:lnTo>
                      <a:cubicBezTo>
                        <a:pt x="100579" y="537305"/>
                        <a:pt x="96306" y="532320"/>
                        <a:pt x="96785" y="526610"/>
                      </a:cubicBezTo>
                      <a:cubicBezTo>
                        <a:pt x="97290" y="520459"/>
                        <a:pt x="97834" y="514205"/>
                        <a:pt x="98391" y="507718"/>
                      </a:cubicBezTo>
                      <a:cubicBezTo>
                        <a:pt x="104541" y="436047"/>
                        <a:pt x="111507" y="354821"/>
                        <a:pt x="90777" y="288214"/>
                      </a:cubicBezTo>
                      <a:cubicBezTo>
                        <a:pt x="83720" y="265489"/>
                        <a:pt x="64776" y="229143"/>
                        <a:pt x="46454" y="194001"/>
                      </a:cubicBezTo>
                      <a:cubicBezTo>
                        <a:pt x="23289" y="149561"/>
                        <a:pt x="3283" y="111169"/>
                        <a:pt x="1005" y="90568"/>
                      </a:cubicBezTo>
                      <a:cubicBezTo>
                        <a:pt x="-1248" y="70213"/>
                        <a:pt x="279" y="43344"/>
                        <a:pt x="5679" y="8642"/>
                      </a:cubicBezTo>
                      <a:cubicBezTo>
                        <a:pt x="6559" y="2984"/>
                        <a:pt x="11920" y="-810"/>
                        <a:pt x="17553" y="148"/>
                      </a:cubicBezTo>
                      <a:lnTo>
                        <a:pt x="22655" y="1016"/>
                      </a:lnTo>
                      <a:cubicBezTo>
                        <a:pt x="28300" y="1974"/>
                        <a:pt x="32081" y="7321"/>
                        <a:pt x="31201" y="12980"/>
                      </a:cubicBezTo>
                      <a:cubicBezTo>
                        <a:pt x="26202" y="45183"/>
                        <a:pt x="24739" y="69695"/>
                        <a:pt x="26733" y="87719"/>
                      </a:cubicBezTo>
                      <a:cubicBezTo>
                        <a:pt x="28468" y="103503"/>
                        <a:pt x="50222" y="145223"/>
                        <a:pt x="69399" y="182023"/>
                      </a:cubicBezTo>
                      <a:cubicBezTo>
                        <a:pt x="88252" y="218188"/>
                        <a:pt x="107740" y="255571"/>
                        <a:pt x="115483" y="280510"/>
                      </a:cubicBezTo>
                      <a:cubicBezTo>
                        <a:pt x="137728" y="351947"/>
                        <a:pt x="130529" y="435879"/>
                        <a:pt x="124171" y="509919"/>
                      </a:cubicBezTo>
                      <a:cubicBezTo>
                        <a:pt x="123614" y="516341"/>
                        <a:pt x="123084" y="522544"/>
                        <a:pt x="122591" y="528617"/>
                      </a:cubicBezTo>
                      <a:cubicBezTo>
                        <a:pt x="122138" y="534340"/>
                        <a:pt x="117153" y="538600"/>
                        <a:pt x="111443" y="53814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8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Freeform: Shape 318">
                  <a:extLst>
                    <a:ext uri="{FF2B5EF4-FFF2-40B4-BE49-F238E27FC236}">
                      <a16:creationId xmlns:a16="http://schemas.microsoft.com/office/drawing/2014/main" id="{F88DE620-8E2B-4319-B735-011F4FE44F82}"/>
                    </a:ext>
                  </a:extLst>
                </p:cNvPr>
                <p:cNvSpPr/>
                <p:nvPr/>
              </p:nvSpPr>
              <p:spPr>
                <a:xfrm>
                  <a:off x="7660250" y="1229162"/>
                  <a:ext cx="130562" cy="538166"/>
                </a:xfrm>
                <a:custGeom>
                  <a:avLst/>
                  <a:gdLst>
                    <a:gd name="connsiteX0" fmla="*/ 7971 w 130562"/>
                    <a:gd name="connsiteY0" fmla="*/ 528616 h 538166"/>
                    <a:gd name="connsiteX1" fmla="*/ 6378 w 130562"/>
                    <a:gd name="connsiteY1" fmla="*/ 509789 h 538166"/>
                    <a:gd name="connsiteX2" fmla="*/ 15080 w 130562"/>
                    <a:gd name="connsiteY2" fmla="*/ 280496 h 538166"/>
                    <a:gd name="connsiteX3" fmla="*/ 61099 w 130562"/>
                    <a:gd name="connsiteY3" fmla="*/ 182152 h 538166"/>
                    <a:gd name="connsiteX4" fmla="*/ 103816 w 130562"/>
                    <a:gd name="connsiteY4" fmla="*/ 87719 h 538166"/>
                    <a:gd name="connsiteX5" fmla="*/ 99362 w 130562"/>
                    <a:gd name="connsiteY5" fmla="*/ 12967 h 538166"/>
                    <a:gd name="connsiteX6" fmla="*/ 107921 w 130562"/>
                    <a:gd name="connsiteY6" fmla="*/ 1015 h 538166"/>
                    <a:gd name="connsiteX7" fmla="*/ 113022 w 130562"/>
                    <a:gd name="connsiteY7" fmla="*/ 148 h 538166"/>
                    <a:gd name="connsiteX8" fmla="*/ 124896 w 130562"/>
                    <a:gd name="connsiteY8" fmla="*/ 8642 h 538166"/>
                    <a:gd name="connsiteX9" fmla="*/ 129558 w 130562"/>
                    <a:gd name="connsiteY9" fmla="*/ 90567 h 538166"/>
                    <a:gd name="connsiteX10" fmla="*/ 84057 w 130562"/>
                    <a:gd name="connsiteY10" fmla="*/ 194130 h 538166"/>
                    <a:gd name="connsiteX11" fmla="*/ 39798 w 130562"/>
                    <a:gd name="connsiteY11" fmla="*/ 288201 h 538166"/>
                    <a:gd name="connsiteX12" fmla="*/ 32185 w 130562"/>
                    <a:gd name="connsiteY12" fmla="*/ 507575 h 538166"/>
                    <a:gd name="connsiteX13" fmla="*/ 33790 w 130562"/>
                    <a:gd name="connsiteY13" fmla="*/ 526596 h 538166"/>
                    <a:gd name="connsiteX14" fmla="*/ 24299 w 130562"/>
                    <a:gd name="connsiteY14" fmla="*/ 537732 h 538166"/>
                    <a:gd name="connsiteX15" fmla="*/ 19132 w 130562"/>
                    <a:gd name="connsiteY15" fmla="*/ 538133 h 538166"/>
                    <a:gd name="connsiteX16" fmla="*/ 7971 w 130562"/>
                    <a:gd name="connsiteY16" fmla="*/ 528616 h 53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30562" h="538166">
                      <a:moveTo>
                        <a:pt x="7971" y="528616"/>
                      </a:moveTo>
                      <a:cubicBezTo>
                        <a:pt x="7466" y="522504"/>
                        <a:pt x="6935" y="516263"/>
                        <a:pt x="6378" y="509789"/>
                      </a:cubicBezTo>
                      <a:cubicBezTo>
                        <a:pt x="33" y="435788"/>
                        <a:pt x="-7166" y="351907"/>
                        <a:pt x="15080" y="280496"/>
                      </a:cubicBezTo>
                      <a:cubicBezTo>
                        <a:pt x="22836" y="255596"/>
                        <a:pt x="42284" y="218266"/>
                        <a:pt x="61099" y="182152"/>
                      </a:cubicBezTo>
                      <a:cubicBezTo>
                        <a:pt x="80301" y="145288"/>
                        <a:pt x="102081" y="103516"/>
                        <a:pt x="103816" y="87719"/>
                      </a:cubicBezTo>
                      <a:cubicBezTo>
                        <a:pt x="105810" y="69707"/>
                        <a:pt x="104347" y="45183"/>
                        <a:pt x="99362" y="12967"/>
                      </a:cubicBezTo>
                      <a:cubicBezTo>
                        <a:pt x="98481" y="7308"/>
                        <a:pt x="102275" y="1973"/>
                        <a:pt x="107921" y="1015"/>
                      </a:cubicBezTo>
                      <a:lnTo>
                        <a:pt x="113022" y="148"/>
                      </a:lnTo>
                      <a:cubicBezTo>
                        <a:pt x="118668" y="-811"/>
                        <a:pt x="124016" y="2996"/>
                        <a:pt x="124896" y="8642"/>
                      </a:cubicBezTo>
                      <a:cubicBezTo>
                        <a:pt x="130283" y="43357"/>
                        <a:pt x="131811" y="70238"/>
                        <a:pt x="129558" y="90567"/>
                      </a:cubicBezTo>
                      <a:cubicBezTo>
                        <a:pt x="127292" y="111181"/>
                        <a:pt x="107260" y="149626"/>
                        <a:pt x="84057" y="194130"/>
                      </a:cubicBezTo>
                      <a:cubicBezTo>
                        <a:pt x="65773" y="229220"/>
                        <a:pt x="46855" y="265515"/>
                        <a:pt x="39798" y="288201"/>
                      </a:cubicBezTo>
                      <a:cubicBezTo>
                        <a:pt x="19081" y="354756"/>
                        <a:pt x="26034" y="435944"/>
                        <a:pt x="32185" y="507575"/>
                      </a:cubicBezTo>
                      <a:cubicBezTo>
                        <a:pt x="32741" y="514101"/>
                        <a:pt x="33285" y="520407"/>
                        <a:pt x="33790" y="526596"/>
                      </a:cubicBezTo>
                      <a:cubicBezTo>
                        <a:pt x="34256" y="532294"/>
                        <a:pt x="29996" y="537279"/>
                        <a:pt x="24299" y="537732"/>
                      </a:cubicBezTo>
                      <a:lnTo>
                        <a:pt x="19132" y="538133"/>
                      </a:lnTo>
                      <a:cubicBezTo>
                        <a:pt x="13422" y="538587"/>
                        <a:pt x="8437" y="534326"/>
                        <a:pt x="7971" y="5286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8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Freeform: Shape 307">
                <a:extLst>
                  <a:ext uri="{FF2B5EF4-FFF2-40B4-BE49-F238E27FC236}">
                    <a16:creationId xmlns:a16="http://schemas.microsoft.com/office/drawing/2014/main" id="{98AC8EB7-B2C4-458A-9F93-A5A6F86783D2}"/>
                  </a:ext>
                </a:extLst>
              </p:cNvPr>
              <p:cNvSpPr/>
              <p:nvPr/>
            </p:nvSpPr>
            <p:spPr>
              <a:xfrm rot="18900000">
                <a:off x="7761894" y="1208655"/>
                <a:ext cx="14243" cy="14243"/>
              </a:xfrm>
              <a:custGeom>
                <a:avLst/>
                <a:gdLst>
                  <a:gd name="connsiteX0" fmla="*/ 25923 w 25922"/>
                  <a:gd name="connsiteY0" fmla="*/ 12961 h 25922"/>
                  <a:gd name="connsiteX1" fmla="*/ 12961 w 25922"/>
                  <a:gd name="connsiteY1" fmla="*/ 25923 h 25922"/>
                  <a:gd name="connsiteX2" fmla="*/ 0 w 25922"/>
                  <a:gd name="connsiteY2" fmla="*/ 12961 h 25922"/>
                  <a:gd name="connsiteX3" fmla="*/ 12961 w 25922"/>
                  <a:gd name="connsiteY3" fmla="*/ 0 h 25922"/>
                  <a:gd name="connsiteX4" fmla="*/ 25923 w 25922"/>
                  <a:gd name="connsiteY4" fmla="*/ 12961 h 25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922" h="25922">
                    <a:moveTo>
                      <a:pt x="25923" y="12961"/>
                    </a:moveTo>
                    <a:cubicBezTo>
                      <a:pt x="25923" y="20120"/>
                      <a:pt x="20120" y="25923"/>
                      <a:pt x="12961" y="25923"/>
                    </a:cubicBezTo>
                    <a:cubicBezTo>
                      <a:pt x="5803" y="25923"/>
                      <a:pt x="0" y="20120"/>
                      <a:pt x="0" y="12961"/>
                    </a:cubicBezTo>
                    <a:cubicBezTo>
                      <a:pt x="0" y="5803"/>
                      <a:pt x="5803" y="0"/>
                      <a:pt x="12961" y="0"/>
                    </a:cubicBezTo>
                    <a:cubicBezTo>
                      <a:pt x="20120" y="0"/>
                      <a:pt x="25923" y="5803"/>
                      <a:pt x="25923" y="129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8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7" name="Graphic 53">
                <a:extLst>
                  <a:ext uri="{FF2B5EF4-FFF2-40B4-BE49-F238E27FC236}">
                    <a16:creationId xmlns:a16="http://schemas.microsoft.com/office/drawing/2014/main" id="{5F0D5E64-9884-4F9A-BA1F-FDBCA528B73F}"/>
                  </a:ext>
                </a:extLst>
              </p:cNvPr>
              <p:cNvGrpSpPr/>
              <p:nvPr/>
            </p:nvGrpSpPr>
            <p:grpSpPr>
              <a:xfrm>
                <a:off x="7729563" y="1325247"/>
                <a:ext cx="66717" cy="68777"/>
                <a:chOff x="7451681" y="2980141"/>
                <a:chExt cx="167591" cy="172776"/>
              </a:xfrm>
              <a:solidFill>
                <a:srgbClr val="CC5E5E"/>
              </a:solidFill>
            </p:grpSpPr>
            <p:sp>
              <p:nvSpPr>
                <p:cNvPr id="38" name="Freeform: Shape 310">
                  <a:extLst>
                    <a:ext uri="{FF2B5EF4-FFF2-40B4-BE49-F238E27FC236}">
                      <a16:creationId xmlns:a16="http://schemas.microsoft.com/office/drawing/2014/main" id="{062C572D-A542-44A1-98E7-4E2FA086448D}"/>
                    </a:ext>
                  </a:extLst>
                </p:cNvPr>
                <p:cNvSpPr/>
                <p:nvPr/>
              </p:nvSpPr>
              <p:spPr>
                <a:xfrm>
                  <a:off x="7508022" y="3069909"/>
                  <a:ext cx="37811" cy="37822"/>
                </a:xfrm>
                <a:custGeom>
                  <a:avLst/>
                  <a:gdLst>
                    <a:gd name="connsiteX0" fmla="*/ 5531 w 37811"/>
                    <a:gd name="connsiteY0" fmla="*/ 5542 h 37822"/>
                    <a:gd name="connsiteX1" fmla="*/ 5531 w 37811"/>
                    <a:gd name="connsiteY1" fmla="*/ 32292 h 37822"/>
                    <a:gd name="connsiteX2" fmla="*/ 32281 w 37811"/>
                    <a:gd name="connsiteY2" fmla="*/ 32292 h 37822"/>
                    <a:gd name="connsiteX3" fmla="*/ 32281 w 37811"/>
                    <a:gd name="connsiteY3" fmla="*/ 5542 h 37822"/>
                    <a:gd name="connsiteX4" fmla="*/ 5531 w 37811"/>
                    <a:gd name="connsiteY4" fmla="*/ 5542 h 37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811" h="37822">
                      <a:moveTo>
                        <a:pt x="5531" y="5542"/>
                      </a:moveTo>
                      <a:cubicBezTo>
                        <a:pt x="-1844" y="12916"/>
                        <a:pt x="-1844" y="24917"/>
                        <a:pt x="5531" y="32292"/>
                      </a:cubicBezTo>
                      <a:cubicBezTo>
                        <a:pt x="12905" y="39666"/>
                        <a:pt x="24906" y="39666"/>
                        <a:pt x="32281" y="32292"/>
                      </a:cubicBezTo>
                      <a:cubicBezTo>
                        <a:pt x="39655" y="24917"/>
                        <a:pt x="39655" y="12945"/>
                        <a:pt x="32281" y="5542"/>
                      </a:cubicBezTo>
                      <a:cubicBezTo>
                        <a:pt x="24877" y="-1833"/>
                        <a:pt x="12905" y="-1862"/>
                        <a:pt x="5531" y="554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Freeform: Shape 311">
                  <a:extLst>
                    <a:ext uri="{FF2B5EF4-FFF2-40B4-BE49-F238E27FC236}">
                      <a16:creationId xmlns:a16="http://schemas.microsoft.com/office/drawing/2014/main" id="{3209E136-AC5C-4CE3-A936-0DCACF13767B}"/>
                    </a:ext>
                  </a:extLst>
                </p:cNvPr>
                <p:cNvSpPr/>
                <p:nvPr/>
              </p:nvSpPr>
              <p:spPr>
                <a:xfrm>
                  <a:off x="7529313" y="2980141"/>
                  <a:ext cx="26713" cy="26724"/>
                </a:xfrm>
                <a:custGeom>
                  <a:avLst/>
                  <a:gdLst>
                    <a:gd name="connsiteX0" fmla="*/ 3904 w 26713"/>
                    <a:gd name="connsiteY0" fmla="*/ 3926 h 26724"/>
                    <a:gd name="connsiteX1" fmla="*/ 3904 w 26713"/>
                    <a:gd name="connsiteY1" fmla="*/ 22810 h 26724"/>
                    <a:gd name="connsiteX2" fmla="*/ 22788 w 26713"/>
                    <a:gd name="connsiteY2" fmla="*/ 22810 h 26724"/>
                    <a:gd name="connsiteX3" fmla="*/ 22788 w 26713"/>
                    <a:gd name="connsiteY3" fmla="*/ 3926 h 26724"/>
                    <a:gd name="connsiteX4" fmla="*/ 3904 w 26713"/>
                    <a:gd name="connsiteY4" fmla="*/ 3926 h 26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713" h="26724">
                      <a:moveTo>
                        <a:pt x="3904" y="3926"/>
                      </a:moveTo>
                      <a:cubicBezTo>
                        <a:pt x="-1301" y="9131"/>
                        <a:pt x="-1301" y="17604"/>
                        <a:pt x="3904" y="22810"/>
                      </a:cubicBezTo>
                      <a:cubicBezTo>
                        <a:pt x="9109" y="28044"/>
                        <a:pt x="17583" y="28015"/>
                        <a:pt x="22788" y="22810"/>
                      </a:cubicBezTo>
                      <a:cubicBezTo>
                        <a:pt x="28022" y="17575"/>
                        <a:pt x="28022" y="9131"/>
                        <a:pt x="22788" y="3926"/>
                      </a:cubicBezTo>
                      <a:cubicBezTo>
                        <a:pt x="17583" y="-1309"/>
                        <a:pt x="9138" y="-1309"/>
                        <a:pt x="3904" y="392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Freeform: Shape 312">
                  <a:extLst>
                    <a:ext uri="{FF2B5EF4-FFF2-40B4-BE49-F238E27FC236}">
                      <a16:creationId xmlns:a16="http://schemas.microsoft.com/office/drawing/2014/main" id="{58258E3A-004E-42EB-8925-00BDDDD0631C}"/>
                    </a:ext>
                  </a:extLst>
                </p:cNvPr>
                <p:cNvSpPr/>
                <p:nvPr/>
              </p:nvSpPr>
              <p:spPr>
                <a:xfrm>
                  <a:off x="7556262" y="3007101"/>
                  <a:ext cx="63010" cy="63021"/>
                </a:xfrm>
                <a:custGeom>
                  <a:avLst/>
                  <a:gdLst>
                    <a:gd name="connsiteX0" fmla="*/ 9229 w 63010"/>
                    <a:gd name="connsiteY0" fmla="*/ 9240 h 63021"/>
                    <a:gd name="connsiteX1" fmla="*/ 9229 w 63010"/>
                    <a:gd name="connsiteY1" fmla="*/ 53804 h 63021"/>
                    <a:gd name="connsiteX2" fmla="*/ 53793 w 63010"/>
                    <a:gd name="connsiteY2" fmla="*/ 53804 h 63021"/>
                    <a:gd name="connsiteX3" fmla="*/ 53793 w 63010"/>
                    <a:gd name="connsiteY3" fmla="*/ 9240 h 63021"/>
                    <a:gd name="connsiteX4" fmla="*/ 9229 w 63010"/>
                    <a:gd name="connsiteY4" fmla="*/ 9240 h 63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010" h="63021">
                      <a:moveTo>
                        <a:pt x="9229" y="9240"/>
                      </a:moveTo>
                      <a:cubicBezTo>
                        <a:pt x="-3062" y="21530"/>
                        <a:pt x="-3091" y="41484"/>
                        <a:pt x="9229" y="53804"/>
                      </a:cubicBezTo>
                      <a:cubicBezTo>
                        <a:pt x="21519" y="66094"/>
                        <a:pt x="41473" y="66094"/>
                        <a:pt x="53793" y="53804"/>
                      </a:cubicBezTo>
                      <a:cubicBezTo>
                        <a:pt x="66083" y="41513"/>
                        <a:pt x="66083" y="21530"/>
                        <a:pt x="53793" y="9240"/>
                      </a:cubicBezTo>
                      <a:cubicBezTo>
                        <a:pt x="41473" y="-3080"/>
                        <a:pt x="21548" y="-3080"/>
                        <a:pt x="9229" y="924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Freeform: Shape 313">
                  <a:extLst>
                    <a:ext uri="{FF2B5EF4-FFF2-40B4-BE49-F238E27FC236}">
                      <a16:creationId xmlns:a16="http://schemas.microsoft.com/office/drawing/2014/main" id="{1B9B1496-67BA-455F-8EB2-9A618D260949}"/>
                    </a:ext>
                  </a:extLst>
                </p:cNvPr>
                <p:cNvSpPr/>
                <p:nvPr/>
              </p:nvSpPr>
              <p:spPr>
                <a:xfrm>
                  <a:off x="7486260" y="3021409"/>
                  <a:ext cx="22686" cy="22686"/>
                </a:xfrm>
                <a:custGeom>
                  <a:avLst/>
                  <a:gdLst>
                    <a:gd name="connsiteX0" fmla="*/ 3318 w 22686"/>
                    <a:gd name="connsiteY0" fmla="*/ 3318 h 22686"/>
                    <a:gd name="connsiteX1" fmla="*/ 3318 w 22686"/>
                    <a:gd name="connsiteY1" fmla="*/ 19368 h 22686"/>
                    <a:gd name="connsiteX2" fmla="*/ 19368 w 22686"/>
                    <a:gd name="connsiteY2" fmla="*/ 19368 h 22686"/>
                    <a:gd name="connsiteX3" fmla="*/ 19368 w 22686"/>
                    <a:gd name="connsiteY3" fmla="*/ 3318 h 22686"/>
                    <a:gd name="connsiteX4" fmla="*/ 3318 w 22686"/>
                    <a:gd name="connsiteY4" fmla="*/ 3318 h 22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686" h="22686">
                      <a:moveTo>
                        <a:pt x="3318" y="3318"/>
                      </a:moveTo>
                      <a:cubicBezTo>
                        <a:pt x="-1106" y="7743"/>
                        <a:pt x="-1106" y="14944"/>
                        <a:pt x="3318" y="19368"/>
                      </a:cubicBezTo>
                      <a:cubicBezTo>
                        <a:pt x="7743" y="23793"/>
                        <a:pt x="14944" y="23793"/>
                        <a:pt x="19368" y="19368"/>
                      </a:cubicBezTo>
                      <a:cubicBezTo>
                        <a:pt x="23793" y="14944"/>
                        <a:pt x="23793" y="7743"/>
                        <a:pt x="19368" y="3318"/>
                      </a:cubicBezTo>
                      <a:cubicBezTo>
                        <a:pt x="14915" y="-1106"/>
                        <a:pt x="7743" y="-1106"/>
                        <a:pt x="3318" y="331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Freeform: Shape 314">
                  <a:extLst>
                    <a:ext uri="{FF2B5EF4-FFF2-40B4-BE49-F238E27FC236}">
                      <a16:creationId xmlns:a16="http://schemas.microsoft.com/office/drawing/2014/main" id="{632A9085-2429-4DF2-B669-C7BC1EC96CB1}"/>
                    </a:ext>
                  </a:extLst>
                </p:cNvPr>
                <p:cNvSpPr/>
                <p:nvPr/>
              </p:nvSpPr>
              <p:spPr>
                <a:xfrm>
                  <a:off x="7499303" y="3130231"/>
                  <a:ext cx="22686" cy="22686"/>
                </a:xfrm>
                <a:custGeom>
                  <a:avLst/>
                  <a:gdLst>
                    <a:gd name="connsiteX0" fmla="*/ 3318 w 22686"/>
                    <a:gd name="connsiteY0" fmla="*/ 3318 h 22686"/>
                    <a:gd name="connsiteX1" fmla="*/ 3318 w 22686"/>
                    <a:gd name="connsiteY1" fmla="*/ 19369 h 22686"/>
                    <a:gd name="connsiteX2" fmla="*/ 19368 w 22686"/>
                    <a:gd name="connsiteY2" fmla="*/ 19369 h 22686"/>
                    <a:gd name="connsiteX3" fmla="*/ 19368 w 22686"/>
                    <a:gd name="connsiteY3" fmla="*/ 3318 h 22686"/>
                    <a:gd name="connsiteX4" fmla="*/ 3318 w 22686"/>
                    <a:gd name="connsiteY4" fmla="*/ 3318 h 22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686" h="22686">
                      <a:moveTo>
                        <a:pt x="3318" y="3318"/>
                      </a:moveTo>
                      <a:cubicBezTo>
                        <a:pt x="-1106" y="7743"/>
                        <a:pt x="-1106" y="14944"/>
                        <a:pt x="3318" y="19369"/>
                      </a:cubicBezTo>
                      <a:cubicBezTo>
                        <a:pt x="7743" y="23793"/>
                        <a:pt x="14944" y="23793"/>
                        <a:pt x="19368" y="19369"/>
                      </a:cubicBezTo>
                      <a:cubicBezTo>
                        <a:pt x="23793" y="14944"/>
                        <a:pt x="23793" y="7743"/>
                        <a:pt x="19368" y="3318"/>
                      </a:cubicBezTo>
                      <a:cubicBezTo>
                        <a:pt x="14915" y="-1106"/>
                        <a:pt x="7743" y="-1106"/>
                        <a:pt x="3318" y="331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Freeform: Shape 315">
                  <a:extLst>
                    <a:ext uri="{FF2B5EF4-FFF2-40B4-BE49-F238E27FC236}">
                      <a16:creationId xmlns:a16="http://schemas.microsoft.com/office/drawing/2014/main" id="{EDE93815-5531-4568-ADDE-A0623554D2E0}"/>
                    </a:ext>
                  </a:extLst>
                </p:cNvPr>
                <p:cNvSpPr/>
                <p:nvPr/>
              </p:nvSpPr>
              <p:spPr>
                <a:xfrm>
                  <a:off x="7564638" y="3099811"/>
                  <a:ext cx="41180" cy="41155"/>
                </a:xfrm>
                <a:custGeom>
                  <a:avLst/>
                  <a:gdLst>
                    <a:gd name="connsiteX0" fmla="*/ 6030 w 41180"/>
                    <a:gd name="connsiteY0" fmla="*/ 6033 h 41155"/>
                    <a:gd name="connsiteX1" fmla="*/ 6030 w 41180"/>
                    <a:gd name="connsiteY1" fmla="*/ 35126 h 41155"/>
                    <a:gd name="connsiteX2" fmla="*/ 35151 w 41180"/>
                    <a:gd name="connsiteY2" fmla="*/ 35126 h 41155"/>
                    <a:gd name="connsiteX3" fmla="*/ 35151 w 41180"/>
                    <a:gd name="connsiteY3" fmla="*/ 6004 h 41155"/>
                    <a:gd name="connsiteX4" fmla="*/ 6030 w 41180"/>
                    <a:gd name="connsiteY4" fmla="*/ 6033 h 41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180" h="41155">
                      <a:moveTo>
                        <a:pt x="6030" y="6033"/>
                      </a:moveTo>
                      <a:cubicBezTo>
                        <a:pt x="-2010" y="14073"/>
                        <a:pt x="-2010" y="27086"/>
                        <a:pt x="6030" y="35126"/>
                      </a:cubicBezTo>
                      <a:cubicBezTo>
                        <a:pt x="14069" y="43165"/>
                        <a:pt x="27112" y="43165"/>
                        <a:pt x="35151" y="35126"/>
                      </a:cubicBezTo>
                      <a:cubicBezTo>
                        <a:pt x="43190" y="27086"/>
                        <a:pt x="43190" y="14044"/>
                        <a:pt x="35151" y="6004"/>
                      </a:cubicBezTo>
                      <a:cubicBezTo>
                        <a:pt x="27112" y="-2006"/>
                        <a:pt x="14098" y="-2006"/>
                        <a:pt x="6030" y="60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Freeform: Shape 316">
                  <a:extLst>
                    <a:ext uri="{FF2B5EF4-FFF2-40B4-BE49-F238E27FC236}">
                      <a16:creationId xmlns:a16="http://schemas.microsoft.com/office/drawing/2014/main" id="{B9FC200E-7103-49F2-8742-3AC813682441}"/>
                    </a:ext>
                  </a:extLst>
                </p:cNvPr>
                <p:cNvSpPr/>
                <p:nvPr/>
              </p:nvSpPr>
              <p:spPr>
                <a:xfrm>
                  <a:off x="7451681" y="3053548"/>
                  <a:ext cx="41180" cy="41177"/>
                </a:xfrm>
                <a:custGeom>
                  <a:avLst/>
                  <a:gdLst>
                    <a:gd name="connsiteX0" fmla="*/ 6030 w 41180"/>
                    <a:gd name="connsiteY0" fmla="*/ 6026 h 41177"/>
                    <a:gd name="connsiteX1" fmla="*/ 6030 w 41180"/>
                    <a:gd name="connsiteY1" fmla="*/ 35147 h 41177"/>
                    <a:gd name="connsiteX2" fmla="*/ 35151 w 41180"/>
                    <a:gd name="connsiteY2" fmla="*/ 35147 h 41177"/>
                    <a:gd name="connsiteX3" fmla="*/ 35151 w 41180"/>
                    <a:gd name="connsiteY3" fmla="*/ 6055 h 41177"/>
                    <a:gd name="connsiteX4" fmla="*/ 6030 w 41180"/>
                    <a:gd name="connsiteY4" fmla="*/ 6026 h 41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180" h="41177">
                      <a:moveTo>
                        <a:pt x="6030" y="6026"/>
                      </a:moveTo>
                      <a:cubicBezTo>
                        <a:pt x="-2010" y="14065"/>
                        <a:pt x="-2010" y="27079"/>
                        <a:pt x="6030" y="35147"/>
                      </a:cubicBezTo>
                      <a:cubicBezTo>
                        <a:pt x="14069" y="43187"/>
                        <a:pt x="27083" y="43187"/>
                        <a:pt x="35151" y="35147"/>
                      </a:cubicBezTo>
                      <a:cubicBezTo>
                        <a:pt x="43190" y="27108"/>
                        <a:pt x="43190" y="14094"/>
                        <a:pt x="35151" y="6055"/>
                      </a:cubicBezTo>
                      <a:cubicBezTo>
                        <a:pt x="27112" y="-2013"/>
                        <a:pt x="14069" y="-2013"/>
                        <a:pt x="6030" y="602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286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84BE3D5-E79E-429F-953D-6ED1ECD5CFCB}"/>
                </a:ext>
              </a:extLst>
            </p:cNvPr>
            <p:cNvSpPr txBox="1"/>
            <p:nvPr/>
          </p:nvSpPr>
          <p:spPr>
            <a:xfrm>
              <a:off x="2643189" y="4007937"/>
              <a:ext cx="3391851" cy="283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Involvement of the genitals</a:t>
              </a:r>
              <a:endPara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2C4CECE-2F61-49CC-9C65-870AB1470BC5}"/>
              </a:ext>
            </a:extLst>
          </p:cNvPr>
          <p:cNvGrpSpPr/>
          <p:nvPr/>
        </p:nvGrpSpPr>
        <p:grpSpPr>
          <a:xfrm>
            <a:off x="4558079" y="2751737"/>
            <a:ext cx="3979858" cy="371288"/>
            <a:chOff x="6998571" y="2882036"/>
            <a:chExt cx="5624512" cy="426883"/>
          </a:xfrm>
        </p:grpSpPr>
        <p:sp>
          <p:nvSpPr>
            <p:cNvPr id="48" name="Ellipse 39">
              <a:extLst>
                <a:ext uri="{FF2B5EF4-FFF2-40B4-BE49-F238E27FC236}">
                  <a16:creationId xmlns:a16="http://schemas.microsoft.com/office/drawing/2014/main" id="{1ACC7DBE-7891-4C20-9CA0-6BA17BAEF4DA}"/>
                </a:ext>
              </a:extLst>
            </p:cNvPr>
            <p:cNvSpPr/>
            <p:nvPr/>
          </p:nvSpPr>
          <p:spPr>
            <a:xfrm>
              <a:off x="6998571" y="2882036"/>
              <a:ext cx="426883" cy="42688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61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9" name="Group 270">
              <a:extLst>
                <a:ext uri="{FF2B5EF4-FFF2-40B4-BE49-F238E27FC236}">
                  <a16:creationId xmlns:a16="http://schemas.microsoft.com/office/drawing/2014/main" id="{A9003A27-F3D4-45C9-9B4E-536132789C0A}"/>
                </a:ext>
              </a:extLst>
            </p:cNvPr>
            <p:cNvGrpSpPr/>
            <p:nvPr/>
          </p:nvGrpSpPr>
          <p:grpSpPr>
            <a:xfrm>
              <a:off x="7113123" y="2964192"/>
              <a:ext cx="193173" cy="262570"/>
              <a:chOff x="4395355" y="1750361"/>
              <a:chExt cx="292599" cy="397715"/>
            </a:xfrm>
            <a:gradFill>
              <a:gsLst>
                <a:gs pos="0">
                  <a:schemeClr val="accent4"/>
                </a:gs>
                <a:gs pos="100000">
                  <a:schemeClr val="accent1"/>
                </a:gs>
              </a:gsLst>
              <a:lin ang="18900000" scaled="1"/>
            </a:gradFill>
          </p:grpSpPr>
          <p:sp>
            <p:nvSpPr>
              <p:cNvPr id="51" name="Freeform: Shape 273">
                <a:extLst>
                  <a:ext uri="{FF2B5EF4-FFF2-40B4-BE49-F238E27FC236}">
                    <a16:creationId xmlns:a16="http://schemas.microsoft.com/office/drawing/2014/main" id="{4565109F-B0C7-47DB-B23B-7D12C90BD953}"/>
                  </a:ext>
                </a:extLst>
              </p:cNvPr>
              <p:cNvSpPr/>
              <p:nvPr/>
            </p:nvSpPr>
            <p:spPr>
              <a:xfrm>
                <a:off x="4395355" y="1750361"/>
                <a:ext cx="292599" cy="397715"/>
              </a:xfrm>
              <a:custGeom>
                <a:avLst/>
                <a:gdLst>
                  <a:gd name="connsiteX0" fmla="*/ 147454 w 292599"/>
                  <a:gd name="connsiteY0" fmla="*/ -365 h 397715"/>
                  <a:gd name="connsiteX1" fmla="*/ 1166 w 292599"/>
                  <a:gd name="connsiteY1" fmla="*/ 145947 h 397715"/>
                  <a:gd name="connsiteX2" fmla="*/ 1166 w 292599"/>
                  <a:gd name="connsiteY2" fmla="*/ 389140 h 397715"/>
                  <a:gd name="connsiteX3" fmla="*/ 9352 w 292599"/>
                  <a:gd name="connsiteY3" fmla="*/ 397350 h 397715"/>
                  <a:gd name="connsiteX4" fmla="*/ 17562 w 292599"/>
                  <a:gd name="connsiteY4" fmla="*/ 389140 h 397715"/>
                  <a:gd name="connsiteX5" fmla="*/ 17562 w 292599"/>
                  <a:gd name="connsiteY5" fmla="*/ 145947 h 397715"/>
                  <a:gd name="connsiteX6" fmla="*/ 147454 w 292599"/>
                  <a:gd name="connsiteY6" fmla="*/ 16031 h 397715"/>
                  <a:gd name="connsiteX7" fmla="*/ 277370 w 292599"/>
                  <a:gd name="connsiteY7" fmla="*/ 145947 h 397715"/>
                  <a:gd name="connsiteX8" fmla="*/ 277370 w 292599"/>
                  <a:gd name="connsiteY8" fmla="*/ 389140 h 397715"/>
                  <a:gd name="connsiteX9" fmla="*/ 285556 w 292599"/>
                  <a:gd name="connsiteY9" fmla="*/ 397350 h 397715"/>
                  <a:gd name="connsiteX10" fmla="*/ 293765 w 292599"/>
                  <a:gd name="connsiteY10" fmla="*/ 389140 h 397715"/>
                  <a:gd name="connsiteX11" fmla="*/ 293765 w 292599"/>
                  <a:gd name="connsiteY11" fmla="*/ 145947 h 397715"/>
                  <a:gd name="connsiteX12" fmla="*/ 147454 w 292599"/>
                  <a:gd name="connsiteY12" fmla="*/ -365 h 397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2599" h="397715">
                    <a:moveTo>
                      <a:pt x="147454" y="-365"/>
                    </a:moveTo>
                    <a:cubicBezTo>
                      <a:pt x="66699" y="-269"/>
                      <a:pt x="1240" y="65185"/>
                      <a:pt x="1166" y="145947"/>
                    </a:cubicBezTo>
                    <a:lnTo>
                      <a:pt x="1166" y="389140"/>
                    </a:lnTo>
                    <a:cubicBezTo>
                      <a:pt x="1166" y="393666"/>
                      <a:pt x="4831" y="397336"/>
                      <a:pt x="9352" y="397350"/>
                    </a:cubicBezTo>
                    <a:cubicBezTo>
                      <a:pt x="13872" y="397336"/>
                      <a:pt x="17537" y="393668"/>
                      <a:pt x="17562" y="389140"/>
                    </a:cubicBezTo>
                    <a:lnTo>
                      <a:pt x="17562" y="145947"/>
                    </a:lnTo>
                    <a:cubicBezTo>
                      <a:pt x="17635" y="74240"/>
                      <a:pt x="75739" y="16126"/>
                      <a:pt x="147454" y="16031"/>
                    </a:cubicBezTo>
                    <a:cubicBezTo>
                      <a:pt x="219168" y="16111"/>
                      <a:pt x="277297" y="74230"/>
                      <a:pt x="277370" y="145947"/>
                    </a:cubicBezTo>
                    <a:lnTo>
                      <a:pt x="277370" y="389140"/>
                    </a:lnTo>
                    <a:cubicBezTo>
                      <a:pt x="277370" y="393666"/>
                      <a:pt x="281035" y="397336"/>
                      <a:pt x="285556" y="397350"/>
                    </a:cubicBezTo>
                    <a:cubicBezTo>
                      <a:pt x="290076" y="397336"/>
                      <a:pt x="293741" y="393668"/>
                      <a:pt x="293765" y="389140"/>
                    </a:cubicBezTo>
                    <a:lnTo>
                      <a:pt x="293765" y="145947"/>
                    </a:lnTo>
                    <a:cubicBezTo>
                      <a:pt x="293595" y="65209"/>
                      <a:pt x="228184" y="-203"/>
                      <a:pt x="147454" y="-36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: Shape 274">
                <a:extLst>
                  <a:ext uri="{FF2B5EF4-FFF2-40B4-BE49-F238E27FC236}">
                    <a16:creationId xmlns:a16="http://schemas.microsoft.com/office/drawing/2014/main" id="{73B02BE1-373A-441F-9A47-6FD85B7C6EA7}"/>
                  </a:ext>
                </a:extLst>
              </p:cNvPr>
              <p:cNvSpPr/>
              <p:nvPr/>
            </p:nvSpPr>
            <p:spPr>
              <a:xfrm>
                <a:off x="4429856" y="1776030"/>
                <a:ext cx="223573" cy="279905"/>
              </a:xfrm>
              <a:custGeom>
                <a:avLst/>
                <a:gdLst>
                  <a:gd name="connsiteX0" fmla="*/ 201136 w 223573"/>
                  <a:gd name="connsiteY0" fmla="*/ 45583 h 279905"/>
                  <a:gd name="connsiteX1" fmla="*/ 183861 w 223573"/>
                  <a:gd name="connsiteY1" fmla="*/ 37910 h 279905"/>
                  <a:gd name="connsiteX2" fmla="*/ 176189 w 223573"/>
                  <a:gd name="connsiteY2" fmla="*/ 20636 h 279905"/>
                  <a:gd name="connsiteX3" fmla="*/ 172353 w 223573"/>
                  <a:gd name="connsiteY3" fmla="*/ 14112 h 279905"/>
                  <a:gd name="connsiteX4" fmla="*/ 137925 w 223573"/>
                  <a:gd name="connsiteY4" fmla="*/ -158 h 279905"/>
                  <a:gd name="connsiteX5" fmla="*/ 130595 w 223573"/>
                  <a:gd name="connsiteY5" fmla="*/ 1748 h 279905"/>
                  <a:gd name="connsiteX6" fmla="*/ 112953 w 223573"/>
                  <a:gd name="connsiteY6" fmla="*/ 8541 h 279905"/>
                  <a:gd name="connsiteX7" fmla="*/ 95312 w 223573"/>
                  <a:gd name="connsiteY7" fmla="*/ 1748 h 279905"/>
                  <a:gd name="connsiteX8" fmla="*/ 87981 w 223573"/>
                  <a:gd name="connsiteY8" fmla="*/ -158 h 279905"/>
                  <a:gd name="connsiteX9" fmla="*/ 53554 w 223573"/>
                  <a:gd name="connsiteY9" fmla="*/ 14112 h 279905"/>
                  <a:gd name="connsiteX10" fmla="*/ 49742 w 223573"/>
                  <a:gd name="connsiteY10" fmla="*/ 20636 h 279905"/>
                  <a:gd name="connsiteX11" fmla="*/ 42069 w 223573"/>
                  <a:gd name="connsiteY11" fmla="*/ 37910 h 279905"/>
                  <a:gd name="connsiteX12" fmla="*/ 24795 w 223573"/>
                  <a:gd name="connsiteY12" fmla="*/ 45583 h 279905"/>
                  <a:gd name="connsiteX13" fmla="*/ 18271 w 223573"/>
                  <a:gd name="connsiteY13" fmla="*/ 49419 h 279905"/>
                  <a:gd name="connsiteX14" fmla="*/ 1167 w 223573"/>
                  <a:gd name="connsiteY14" fmla="*/ 108818 h 279905"/>
                  <a:gd name="connsiteX15" fmla="*/ 1167 w 223573"/>
                  <a:gd name="connsiteY15" fmla="*/ 167754 h 279905"/>
                  <a:gd name="connsiteX16" fmla="*/ 35008 w 223573"/>
                  <a:gd name="connsiteY16" fmla="*/ 247800 h 279905"/>
                  <a:gd name="connsiteX17" fmla="*/ 36303 w 223573"/>
                  <a:gd name="connsiteY17" fmla="*/ 249046 h 279905"/>
                  <a:gd name="connsiteX18" fmla="*/ 112928 w 223573"/>
                  <a:gd name="connsiteY18" fmla="*/ 279540 h 279905"/>
                  <a:gd name="connsiteX19" fmla="*/ 189701 w 223573"/>
                  <a:gd name="connsiteY19" fmla="*/ 249119 h 279905"/>
                  <a:gd name="connsiteX20" fmla="*/ 190996 w 223573"/>
                  <a:gd name="connsiteY20" fmla="*/ 247873 h 279905"/>
                  <a:gd name="connsiteX21" fmla="*/ 224739 w 223573"/>
                  <a:gd name="connsiteY21" fmla="*/ 167754 h 279905"/>
                  <a:gd name="connsiteX22" fmla="*/ 224739 w 223573"/>
                  <a:gd name="connsiteY22" fmla="*/ 108770 h 279905"/>
                  <a:gd name="connsiteX23" fmla="*/ 207635 w 223573"/>
                  <a:gd name="connsiteY23" fmla="*/ 49370 h 279905"/>
                  <a:gd name="connsiteX24" fmla="*/ 201136 w 223573"/>
                  <a:gd name="connsiteY24" fmla="*/ 45583 h 279905"/>
                  <a:gd name="connsiteX25" fmla="*/ 112953 w 223573"/>
                  <a:gd name="connsiteY25" fmla="*/ 205724 h 279905"/>
                  <a:gd name="connsiteX26" fmla="*/ 83094 w 223573"/>
                  <a:gd name="connsiteY26" fmla="*/ 209756 h 279905"/>
                  <a:gd name="connsiteX27" fmla="*/ 78208 w 223573"/>
                  <a:gd name="connsiteY27" fmla="*/ 213617 h 279905"/>
                  <a:gd name="connsiteX28" fmla="*/ 77450 w 223573"/>
                  <a:gd name="connsiteY28" fmla="*/ 219847 h 279905"/>
                  <a:gd name="connsiteX29" fmla="*/ 87541 w 223573"/>
                  <a:gd name="connsiteY29" fmla="*/ 225565 h 279905"/>
                  <a:gd name="connsiteX30" fmla="*/ 113026 w 223573"/>
                  <a:gd name="connsiteY30" fmla="*/ 222120 h 279905"/>
                  <a:gd name="connsiteX31" fmla="*/ 172157 w 223573"/>
                  <a:gd name="connsiteY31" fmla="*/ 242669 h 279905"/>
                  <a:gd name="connsiteX32" fmla="*/ 113026 w 223573"/>
                  <a:gd name="connsiteY32" fmla="*/ 263267 h 279905"/>
                  <a:gd name="connsiteX33" fmla="*/ 53896 w 223573"/>
                  <a:gd name="connsiteY33" fmla="*/ 242669 h 279905"/>
                  <a:gd name="connsiteX34" fmla="*/ 67872 w 223573"/>
                  <a:gd name="connsiteY34" fmla="*/ 233482 h 279905"/>
                  <a:gd name="connsiteX35" fmla="*/ 71855 w 223573"/>
                  <a:gd name="connsiteY35" fmla="*/ 228595 h 279905"/>
                  <a:gd name="connsiteX36" fmla="*/ 71219 w 223573"/>
                  <a:gd name="connsiteY36" fmla="*/ 222364 h 279905"/>
                  <a:gd name="connsiteX37" fmla="*/ 66333 w 223573"/>
                  <a:gd name="connsiteY37" fmla="*/ 218406 h 279905"/>
                  <a:gd name="connsiteX38" fmla="*/ 60077 w 223573"/>
                  <a:gd name="connsiteY38" fmla="*/ 219041 h 279905"/>
                  <a:gd name="connsiteX39" fmla="*/ 41850 w 223573"/>
                  <a:gd name="connsiteY39" fmla="*/ 231258 h 279905"/>
                  <a:gd name="connsiteX40" fmla="*/ 17635 w 223573"/>
                  <a:gd name="connsiteY40" fmla="*/ 167729 h 279905"/>
                  <a:gd name="connsiteX41" fmla="*/ 17635 w 223573"/>
                  <a:gd name="connsiteY41" fmla="*/ 108770 h 279905"/>
                  <a:gd name="connsiteX42" fmla="*/ 30194 w 223573"/>
                  <a:gd name="connsiteY42" fmla="*/ 61441 h 279905"/>
                  <a:gd name="connsiteX43" fmla="*/ 53700 w 223573"/>
                  <a:gd name="connsiteY43" fmla="*/ 49468 h 279905"/>
                  <a:gd name="connsiteX44" fmla="*/ 65697 w 223573"/>
                  <a:gd name="connsiteY44" fmla="*/ 25938 h 279905"/>
                  <a:gd name="connsiteX45" fmla="*/ 87883 w 223573"/>
                  <a:gd name="connsiteY45" fmla="*/ 16726 h 279905"/>
                  <a:gd name="connsiteX46" fmla="*/ 113002 w 223573"/>
                  <a:gd name="connsiteY46" fmla="*/ 24887 h 279905"/>
                  <a:gd name="connsiteX47" fmla="*/ 138120 w 223573"/>
                  <a:gd name="connsiteY47" fmla="*/ 16726 h 279905"/>
                  <a:gd name="connsiteX48" fmla="*/ 160380 w 223573"/>
                  <a:gd name="connsiteY48" fmla="*/ 26035 h 279905"/>
                  <a:gd name="connsiteX49" fmla="*/ 172353 w 223573"/>
                  <a:gd name="connsiteY49" fmla="*/ 49566 h 279905"/>
                  <a:gd name="connsiteX50" fmla="*/ 195883 w 223573"/>
                  <a:gd name="connsiteY50" fmla="*/ 61538 h 279905"/>
                  <a:gd name="connsiteX51" fmla="*/ 208442 w 223573"/>
                  <a:gd name="connsiteY51" fmla="*/ 108867 h 279905"/>
                  <a:gd name="connsiteX52" fmla="*/ 208442 w 223573"/>
                  <a:gd name="connsiteY52" fmla="*/ 167754 h 279905"/>
                  <a:gd name="connsiteX53" fmla="*/ 184227 w 223573"/>
                  <a:gd name="connsiteY53" fmla="*/ 231282 h 279905"/>
                  <a:gd name="connsiteX54" fmla="*/ 112953 w 223573"/>
                  <a:gd name="connsiteY54" fmla="*/ 205675 h 279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23573" h="279905">
                    <a:moveTo>
                      <a:pt x="201136" y="45583"/>
                    </a:moveTo>
                    <a:cubicBezTo>
                      <a:pt x="194612" y="45265"/>
                      <a:pt x="188455" y="42529"/>
                      <a:pt x="183861" y="37910"/>
                    </a:cubicBezTo>
                    <a:cubicBezTo>
                      <a:pt x="179243" y="33307"/>
                      <a:pt x="176506" y="27147"/>
                      <a:pt x="176189" y="20636"/>
                    </a:cubicBezTo>
                    <a:cubicBezTo>
                      <a:pt x="176042" y="17965"/>
                      <a:pt x="174625" y="15531"/>
                      <a:pt x="172353" y="14112"/>
                    </a:cubicBezTo>
                    <a:cubicBezTo>
                      <a:pt x="161772" y="7451"/>
                      <a:pt x="150117" y="2625"/>
                      <a:pt x="137925" y="-158"/>
                    </a:cubicBezTo>
                    <a:cubicBezTo>
                      <a:pt x="135310" y="-754"/>
                      <a:pt x="132574" y="-43"/>
                      <a:pt x="130595" y="1748"/>
                    </a:cubicBezTo>
                    <a:cubicBezTo>
                      <a:pt x="125756" y="6124"/>
                      <a:pt x="119477" y="8545"/>
                      <a:pt x="112953" y="8541"/>
                    </a:cubicBezTo>
                    <a:cubicBezTo>
                      <a:pt x="106429" y="8543"/>
                      <a:pt x="100149" y="6122"/>
                      <a:pt x="95312" y="1748"/>
                    </a:cubicBezTo>
                    <a:cubicBezTo>
                      <a:pt x="93333" y="-36"/>
                      <a:pt x="90596" y="-747"/>
                      <a:pt x="87981" y="-158"/>
                    </a:cubicBezTo>
                    <a:cubicBezTo>
                      <a:pt x="75789" y="2635"/>
                      <a:pt x="64158" y="7458"/>
                      <a:pt x="53554" y="14112"/>
                    </a:cubicBezTo>
                    <a:cubicBezTo>
                      <a:pt x="51306" y="15534"/>
                      <a:pt x="49864" y="17970"/>
                      <a:pt x="49742" y="20636"/>
                    </a:cubicBezTo>
                    <a:cubicBezTo>
                      <a:pt x="49424" y="27145"/>
                      <a:pt x="46687" y="33302"/>
                      <a:pt x="42069" y="37910"/>
                    </a:cubicBezTo>
                    <a:cubicBezTo>
                      <a:pt x="37476" y="42529"/>
                      <a:pt x="31319" y="45265"/>
                      <a:pt x="24795" y="45583"/>
                    </a:cubicBezTo>
                    <a:cubicBezTo>
                      <a:pt x="22131" y="45722"/>
                      <a:pt x="19688" y="47154"/>
                      <a:pt x="18271" y="49419"/>
                    </a:cubicBezTo>
                    <a:cubicBezTo>
                      <a:pt x="7080" y="67212"/>
                      <a:pt x="1167" y="87803"/>
                      <a:pt x="1167" y="108818"/>
                    </a:cubicBezTo>
                    <a:lnTo>
                      <a:pt x="1167" y="167754"/>
                    </a:lnTo>
                    <a:cubicBezTo>
                      <a:pt x="1094" y="197927"/>
                      <a:pt x="13311" y="226833"/>
                      <a:pt x="35008" y="247800"/>
                    </a:cubicBezTo>
                    <a:cubicBezTo>
                      <a:pt x="35423" y="248240"/>
                      <a:pt x="35839" y="248655"/>
                      <a:pt x="36303" y="249046"/>
                    </a:cubicBezTo>
                    <a:cubicBezTo>
                      <a:pt x="56999" y="268652"/>
                      <a:pt x="84414" y="279567"/>
                      <a:pt x="112928" y="279540"/>
                    </a:cubicBezTo>
                    <a:cubicBezTo>
                      <a:pt x="141468" y="279623"/>
                      <a:pt x="168956" y="268733"/>
                      <a:pt x="189701" y="249119"/>
                    </a:cubicBezTo>
                    <a:cubicBezTo>
                      <a:pt x="190165" y="248736"/>
                      <a:pt x="190605" y="248318"/>
                      <a:pt x="190996" y="247873"/>
                    </a:cubicBezTo>
                    <a:cubicBezTo>
                      <a:pt x="212669" y="226872"/>
                      <a:pt x="224862" y="197940"/>
                      <a:pt x="224739" y="167754"/>
                    </a:cubicBezTo>
                    <a:lnTo>
                      <a:pt x="224739" y="108770"/>
                    </a:lnTo>
                    <a:cubicBezTo>
                      <a:pt x="224739" y="87754"/>
                      <a:pt x="218826" y="67163"/>
                      <a:pt x="207635" y="49370"/>
                    </a:cubicBezTo>
                    <a:cubicBezTo>
                      <a:pt x="206218" y="47132"/>
                      <a:pt x="203799" y="45720"/>
                      <a:pt x="201136" y="45583"/>
                    </a:cubicBezTo>
                    <a:close/>
                    <a:moveTo>
                      <a:pt x="112953" y="205724"/>
                    </a:moveTo>
                    <a:cubicBezTo>
                      <a:pt x="102862" y="205722"/>
                      <a:pt x="92819" y="207078"/>
                      <a:pt x="83094" y="209756"/>
                    </a:cubicBezTo>
                    <a:cubicBezTo>
                      <a:pt x="81018" y="210345"/>
                      <a:pt x="79258" y="211733"/>
                      <a:pt x="78208" y="213617"/>
                    </a:cubicBezTo>
                    <a:cubicBezTo>
                      <a:pt x="77133" y="215510"/>
                      <a:pt x="76864" y="217753"/>
                      <a:pt x="77450" y="219847"/>
                    </a:cubicBezTo>
                    <a:cubicBezTo>
                      <a:pt x="78672" y="224209"/>
                      <a:pt x="83168" y="226767"/>
                      <a:pt x="87541" y="225565"/>
                    </a:cubicBezTo>
                    <a:cubicBezTo>
                      <a:pt x="95849" y="223268"/>
                      <a:pt x="104425" y="222110"/>
                      <a:pt x="113026" y="222120"/>
                    </a:cubicBezTo>
                    <a:cubicBezTo>
                      <a:pt x="134480" y="222115"/>
                      <a:pt x="155322" y="229355"/>
                      <a:pt x="172157" y="242669"/>
                    </a:cubicBezTo>
                    <a:cubicBezTo>
                      <a:pt x="155322" y="256000"/>
                      <a:pt x="134504" y="263257"/>
                      <a:pt x="113026" y="263267"/>
                    </a:cubicBezTo>
                    <a:cubicBezTo>
                      <a:pt x="91573" y="263240"/>
                      <a:pt x="70731" y="255983"/>
                      <a:pt x="53896" y="242669"/>
                    </a:cubicBezTo>
                    <a:cubicBezTo>
                      <a:pt x="58269" y="239202"/>
                      <a:pt x="62961" y="236128"/>
                      <a:pt x="67872" y="233482"/>
                    </a:cubicBezTo>
                    <a:cubicBezTo>
                      <a:pt x="69802" y="232443"/>
                      <a:pt x="71219" y="230686"/>
                      <a:pt x="71855" y="228595"/>
                    </a:cubicBezTo>
                    <a:cubicBezTo>
                      <a:pt x="72466" y="226515"/>
                      <a:pt x="72246" y="224277"/>
                      <a:pt x="71219" y="222364"/>
                    </a:cubicBezTo>
                    <a:cubicBezTo>
                      <a:pt x="70193" y="220443"/>
                      <a:pt x="68434" y="219019"/>
                      <a:pt x="66333" y="218406"/>
                    </a:cubicBezTo>
                    <a:cubicBezTo>
                      <a:pt x="64256" y="217765"/>
                      <a:pt x="61983" y="217995"/>
                      <a:pt x="60077" y="219041"/>
                    </a:cubicBezTo>
                    <a:cubicBezTo>
                      <a:pt x="53603" y="222498"/>
                      <a:pt x="47494" y="226591"/>
                      <a:pt x="41850" y="231258"/>
                    </a:cubicBezTo>
                    <a:cubicBezTo>
                      <a:pt x="26212" y="213795"/>
                      <a:pt x="17587" y="191169"/>
                      <a:pt x="17635" y="167729"/>
                    </a:cubicBezTo>
                    <a:lnTo>
                      <a:pt x="17635" y="108770"/>
                    </a:lnTo>
                    <a:cubicBezTo>
                      <a:pt x="17635" y="92169"/>
                      <a:pt x="21960" y="75854"/>
                      <a:pt x="30194" y="61441"/>
                    </a:cubicBezTo>
                    <a:cubicBezTo>
                      <a:pt x="39088" y="60021"/>
                      <a:pt x="47323" y="55833"/>
                      <a:pt x="53700" y="49468"/>
                    </a:cubicBezTo>
                    <a:cubicBezTo>
                      <a:pt x="60053" y="43073"/>
                      <a:pt x="64256" y="34844"/>
                      <a:pt x="65697" y="25938"/>
                    </a:cubicBezTo>
                    <a:cubicBezTo>
                      <a:pt x="72661" y="21933"/>
                      <a:pt x="80114" y="18837"/>
                      <a:pt x="87883" y="16726"/>
                    </a:cubicBezTo>
                    <a:cubicBezTo>
                      <a:pt x="95189" y="22021"/>
                      <a:pt x="103986" y="24877"/>
                      <a:pt x="113002" y="24887"/>
                    </a:cubicBezTo>
                    <a:cubicBezTo>
                      <a:pt x="122018" y="24877"/>
                      <a:pt x="130814" y="22021"/>
                      <a:pt x="138120" y="16726"/>
                    </a:cubicBezTo>
                    <a:cubicBezTo>
                      <a:pt x="145915" y="18864"/>
                      <a:pt x="153392" y="21992"/>
                      <a:pt x="160380" y="26035"/>
                    </a:cubicBezTo>
                    <a:cubicBezTo>
                      <a:pt x="161797" y="34942"/>
                      <a:pt x="166000" y="43174"/>
                      <a:pt x="172353" y="49566"/>
                    </a:cubicBezTo>
                    <a:cubicBezTo>
                      <a:pt x="178754" y="55931"/>
                      <a:pt x="186964" y="60119"/>
                      <a:pt x="195883" y="61538"/>
                    </a:cubicBezTo>
                    <a:cubicBezTo>
                      <a:pt x="204117" y="75954"/>
                      <a:pt x="208442" y="92267"/>
                      <a:pt x="208442" y="108867"/>
                    </a:cubicBezTo>
                    <a:lnTo>
                      <a:pt x="208442" y="167754"/>
                    </a:lnTo>
                    <a:cubicBezTo>
                      <a:pt x="208490" y="191193"/>
                      <a:pt x="199865" y="213822"/>
                      <a:pt x="184227" y="231282"/>
                    </a:cubicBezTo>
                    <a:cubicBezTo>
                      <a:pt x="164167" y="214706"/>
                      <a:pt x="138975" y="205649"/>
                      <a:pt x="112953" y="2056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: Shape 275">
                <a:extLst>
                  <a:ext uri="{FF2B5EF4-FFF2-40B4-BE49-F238E27FC236}">
                    <a16:creationId xmlns:a16="http://schemas.microsoft.com/office/drawing/2014/main" id="{714D5405-8F85-4A4A-8D51-69C2D31D5DC6}"/>
                  </a:ext>
                </a:extLst>
              </p:cNvPr>
              <p:cNvSpPr/>
              <p:nvPr/>
            </p:nvSpPr>
            <p:spPr>
              <a:xfrm>
                <a:off x="4464491" y="2047701"/>
                <a:ext cx="154508" cy="42832"/>
              </a:xfrm>
              <a:custGeom>
                <a:avLst/>
                <a:gdLst>
                  <a:gd name="connsiteX0" fmla="*/ 141895 w 154508"/>
                  <a:gd name="connsiteY0" fmla="*/ 1785 h 42832"/>
                  <a:gd name="connsiteX1" fmla="*/ 78367 w 154508"/>
                  <a:gd name="connsiteY1" fmla="*/ 26072 h 42832"/>
                  <a:gd name="connsiteX2" fmla="*/ 14838 w 154508"/>
                  <a:gd name="connsiteY2" fmla="*/ 1785 h 42832"/>
                  <a:gd name="connsiteX3" fmla="*/ 3280 w 154508"/>
                  <a:gd name="connsiteY3" fmla="*/ 2396 h 42832"/>
                  <a:gd name="connsiteX4" fmla="*/ 3256 w 154508"/>
                  <a:gd name="connsiteY4" fmla="*/ 2420 h 42832"/>
                  <a:gd name="connsiteX5" fmla="*/ 1179 w 154508"/>
                  <a:gd name="connsiteY5" fmla="*/ 8333 h 42832"/>
                  <a:gd name="connsiteX6" fmla="*/ 3916 w 154508"/>
                  <a:gd name="connsiteY6" fmla="*/ 13977 h 42832"/>
                  <a:gd name="connsiteX7" fmla="*/ 78415 w 154508"/>
                  <a:gd name="connsiteY7" fmla="*/ 42468 h 42832"/>
                  <a:gd name="connsiteX8" fmla="*/ 152940 w 154508"/>
                  <a:gd name="connsiteY8" fmla="*/ 13977 h 42832"/>
                  <a:gd name="connsiteX9" fmla="*/ 153599 w 154508"/>
                  <a:gd name="connsiteY9" fmla="*/ 2454 h 42832"/>
                  <a:gd name="connsiteX10" fmla="*/ 153575 w 154508"/>
                  <a:gd name="connsiteY10" fmla="*/ 2420 h 42832"/>
                  <a:gd name="connsiteX11" fmla="*/ 142018 w 154508"/>
                  <a:gd name="connsiteY11" fmla="*/ 1670 h 42832"/>
                  <a:gd name="connsiteX12" fmla="*/ 141895 w 154508"/>
                  <a:gd name="connsiteY12" fmla="*/ 1785 h 4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4508" h="42832">
                    <a:moveTo>
                      <a:pt x="141895" y="1785"/>
                    </a:moveTo>
                    <a:cubicBezTo>
                      <a:pt x="124425" y="17420"/>
                      <a:pt x="101799" y="26068"/>
                      <a:pt x="78367" y="26072"/>
                    </a:cubicBezTo>
                    <a:cubicBezTo>
                      <a:pt x="54934" y="26068"/>
                      <a:pt x="32308" y="17420"/>
                      <a:pt x="14838" y="1785"/>
                    </a:cubicBezTo>
                    <a:cubicBezTo>
                      <a:pt x="11466" y="-1238"/>
                      <a:pt x="6310" y="-964"/>
                      <a:pt x="3280" y="2396"/>
                    </a:cubicBezTo>
                    <a:cubicBezTo>
                      <a:pt x="3280" y="2403"/>
                      <a:pt x="3256" y="2413"/>
                      <a:pt x="3256" y="2420"/>
                    </a:cubicBezTo>
                    <a:cubicBezTo>
                      <a:pt x="1814" y="4040"/>
                      <a:pt x="1057" y="6166"/>
                      <a:pt x="1179" y="8333"/>
                    </a:cubicBezTo>
                    <a:cubicBezTo>
                      <a:pt x="1301" y="10508"/>
                      <a:pt x="2279" y="12543"/>
                      <a:pt x="3916" y="13977"/>
                    </a:cubicBezTo>
                    <a:cubicBezTo>
                      <a:pt x="24392" y="32337"/>
                      <a:pt x="50927" y="42485"/>
                      <a:pt x="78415" y="42468"/>
                    </a:cubicBezTo>
                    <a:cubicBezTo>
                      <a:pt x="105928" y="42490"/>
                      <a:pt x="132464" y="32342"/>
                      <a:pt x="152940" y="13977"/>
                    </a:cubicBezTo>
                    <a:cubicBezTo>
                      <a:pt x="156312" y="10979"/>
                      <a:pt x="156605" y="5821"/>
                      <a:pt x="153599" y="2454"/>
                    </a:cubicBezTo>
                    <a:cubicBezTo>
                      <a:pt x="153599" y="2445"/>
                      <a:pt x="153575" y="2432"/>
                      <a:pt x="153575" y="2420"/>
                    </a:cubicBezTo>
                    <a:cubicBezTo>
                      <a:pt x="150594" y="-976"/>
                      <a:pt x="145414" y="-1313"/>
                      <a:pt x="142018" y="1670"/>
                    </a:cubicBezTo>
                    <a:cubicBezTo>
                      <a:pt x="141969" y="1709"/>
                      <a:pt x="141944" y="1746"/>
                      <a:pt x="141895" y="17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24227D4-EB30-42AC-B155-035FDE616A43}"/>
                </a:ext>
              </a:extLst>
            </p:cNvPr>
            <p:cNvSpPr txBox="1"/>
            <p:nvPr/>
          </p:nvSpPr>
          <p:spPr>
            <a:xfrm>
              <a:off x="7519987" y="2948567"/>
              <a:ext cx="5103096" cy="283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Onycholysis of at least two fingernails</a:t>
              </a:r>
              <a:endPara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04E054B-D5C8-4873-B921-9FD1234F8E16}"/>
              </a:ext>
            </a:extLst>
          </p:cNvPr>
          <p:cNvGrpSpPr/>
          <p:nvPr/>
        </p:nvGrpSpPr>
        <p:grpSpPr>
          <a:xfrm>
            <a:off x="4563041" y="3300741"/>
            <a:ext cx="3039192" cy="371288"/>
            <a:chOff x="6998572" y="3712735"/>
            <a:chExt cx="4408241" cy="42688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295B24-35F6-44E8-897E-6CB0DB008858}"/>
                </a:ext>
              </a:extLst>
            </p:cNvPr>
            <p:cNvGrpSpPr/>
            <p:nvPr/>
          </p:nvGrpSpPr>
          <p:grpSpPr>
            <a:xfrm>
              <a:off x="6998572" y="3712735"/>
              <a:ext cx="426883" cy="426883"/>
              <a:chOff x="6998571" y="3718559"/>
              <a:chExt cx="426883" cy="426883"/>
            </a:xfrm>
          </p:grpSpPr>
          <p:sp>
            <p:nvSpPr>
              <p:cNvPr id="57" name="Ellipse 40">
                <a:extLst>
                  <a:ext uri="{FF2B5EF4-FFF2-40B4-BE49-F238E27FC236}">
                    <a16:creationId xmlns:a16="http://schemas.microsoft.com/office/drawing/2014/main" id="{64DF63CC-6F40-4732-B3DF-C4A533263E22}"/>
                  </a:ext>
                </a:extLst>
              </p:cNvPr>
              <p:cNvSpPr/>
              <p:nvPr/>
            </p:nvSpPr>
            <p:spPr>
              <a:xfrm>
                <a:off x="6998571" y="3718559"/>
                <a:ext cx="426883" cy="42688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6199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8" name="Graphic 5">
                <a:extLst>
                  <a:ext uri="{FF2B5EF4-FFF2-40B4-BE49-F238E27FC236}">
                    <a16:creationId xmlns:a16="http://schemas.microsoft.com/office/drawing/2014/main" id="{3B556FB7-08AC-46DE-B88B-A1902EE4D3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066919" y="3799051"/>
                <a:ext cx="316355" cy="270432"/>
              </a:xfrm>
              <a:prstGeom prst="rect">
                <a:avLst/>
              </a:prstGeom>
            </p:spPr>
          </p:pic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FC38B4A-7ADA-463F-AB1D-AD4261C06128}"/>
                </a:ext>
              </a:extLst>
            </p:cNvPr>
            <p:cNvSpPr txBox="1"/>
            <p:nvPr/>
          </p:nvSpPr>
          <p:spPr>
            <a:xfrm>
              <a:off x="7539031" y="3772288"/>
              <a:ext cx="3867782" cy="2830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Presence of itch leading to scratching</a:t>
              </a:r>
              <a:endPara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28CF416-2E97-451A-85FD-EF59BFF93E13}"/>
              </a:ext>
            </a:extLst>
          </p:cNvPr>
          <p:cNvGrpSpPr/>
          <p:nvPr/>
        </p:nvGrpSpPr>
        <p:grpSpPr>
          <a:xfrm>
            <a:off x="4572000" y="3848295"/>
            <a:ext cx="2845624" cy="451907"/>
            <a:chOff x="6998571" y="4534889"/>
            <a:chExt cx="3662127" cy="519574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755E186-8C51-4D98-BE62-B03814C037CD}"/>
                </a:ext>
              </a:extLst>
            </p:cNvPr>
            <p:cNvGrpSpPr/>
            <p:nvPr/>
          </p:nvGrpSpPr>
          <p:grpSpPr>
            <a:xfrm>
              <a:off x="6998571" y="4534889"/>
              <a:ext cx="426883" cy="426883"/>
              <a:chOff x="6998571" y="4203419"/>
              <a:chExt cx="426883" cy="426883"/>
            </a:xfrm>
          </p:grpSpPr>
          <p:sp>
            <p:nvSpPr>
              <p:cNvPr id="62" name="Ellipse 42">
                <a:extLst>
                  <a:ext uri="{FF2B5EF4-FFF2-40B4-BE49-F238E27FC236}">
                    <a16:creationId xmlns:a16="http://schemas.microsoft.com/office/drawing/2014/main" id="{0A614E9F-9DE8-4E91-9761-04FDDAEF9A58}"/>
                  </a:ext>
                </a:extLst>
              </p:cNvPr>
              <p:cNvSpPr/>
              <p:nvPr/>
            </p:nvSpPr>
            <p:spPr>
              <a:xfrm>
                <a:off x="6998571" y="4203419"/>
                <a:ext cx="426883" cy="42688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6199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Ellipse 7">
                <a:extLst>
                  <a:ext uri="{FF2B5EF4-FFF2-40B4-BE49-F238E27FC236}">
                    <a16:creationId xmlns:a16="http://schemas.microsoft.com/office/drawing/2014/main" id="{A2A44744-8542-44A6-AE10-06FA5C8C6CCE}"/>
                  </a:ext>
                </a:extLst>
              </p:cNvPr>
              <p:cNvSpPr/>
              <p:nvPr/>
            </p:nvSpPr>
            <p:spPr>
              <a:xfrm>
                <a:off x="7114326" y="4328473"/>
                <a:ext cx="52471" cy="4571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Ellipse 43">
                <a:extLst>
                  <a:ext uri="{FF2B5EF4-FFF2-40B4-BE49-F238E27FC236}">
                    <a16:creationId xmlns:a16="http://schemas.microsoft.com/office/drawing/2014/main" id="{44F9D767-1F29-41CE-A08D-67990BEAE872}"/>
                  </a:ext>
                </a:extLst>
              </p:cNvPr>
              <p:cNvSpPr/>
              <p:nvPr/>
            </p:nvSpPr>
            <p:spPr>
              <a:xfrm>
                <a:off x="7191074" y="4374192"/>
                <a:ext cx="52471" cy="7727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Ellipse 44">
                <a:extLst>
                  <a:ext uri="{FF2B5EF4-FFF2-40B4-BE49-F238E27FC236}">
                    <a16:creationId xmlns:a16="http://schemas.microsoft.com/office/drawing/2014/main" id="{C65E9225-DFA6-4D56-8E92-64957518932E}"/>
                  </a:ext>
                </a:extLst>
              </p:cNvPr>
              <p:cNvSpPr/>
              <p:nvPr/>
            </p:nvSpPr>
            <p:spPr>
              <a:xfrm flipH="1" flipV="1">
                <a:off x="7091145" y="4405747"/>
                <a:ext cx="75652" cy="4571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Ellipse 45">
                <a:extLst>
                  <a:ext uri="{FF2B5EF4-FFF2-40B4-BE49-F238E27FC236}">
                    <a16:creationId xmlns:a16="http://schemas.microsoft.com/office/drawing/2014/main" id="{B8BBD81D-57F6-441E-81DC-6CCC4B0BFDE7}"/>
                  </a:ext>
                </a:extLst>
              </p:cNvPr>
              <p:cNvSpPr/>
              <p:nvPr/>
            </p:nvSpPr>
            <p:spPr>
              <a:xfrm rot="2261313">
                <a:off x="7277850" y="4418115"/>
                <a:ext cx="58472" cy="52763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Ellipse 46">
                <a:extLst>
                  <a:ext uri="{FF2B5EF4-FFF2-40B4-BE49-F238E27FC236}">
                    <a16:creationId xmlns:a16="http://schemas.microsoft.com/office/drawing/2014/main" id="{AE1C7A3A-1D8A-4D0F-949E-F0C68A74613D}"/>
                  </a:ext>
                </a:extLst>
              </p:cNvPr>
              <p:cNvSpPr/>
              <p:nvPr/>
            </p:nvSpPr>
            <p:spPr>
              <a:xfrm>
                <a:off x="7166797" y="4483248"/>
                <a:ext cx="52471" cy="4571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Ellipse 47">
                <a:extLst>
                  <a:ext uri="{FF2B5EF4-FFF2-40B4-BE49-F238E27FC236}">
                    <a16:creationId xmlns:a16="http://schemas.microsoft.com/office/drawing/2014/main" id="{2B51345E-DD01-48E7-99DA-36F793976C67}"/>
                  </a:ext>
                </a:extLst>
              </p:cNvPr>
              <p:cNvSpPr/>
              <p:nvPr/>
            </p:nvSpPr>
            <p:spPr>
              <a:xfrm>
                <a:off x="7260115" y="4327033"/>
                <a:ext cx="52471" cy="45719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A565974-F71D-4264-8E6E-08FAC0DA2794}"/>
                </a:ext>
              </a:extLst>
            </p:cNvPr>
            <p:cNvSpPr txBox="1"/>
            <p:nvPr/>
          </p:nvSpPr>
          <p:spPr>
            <a:xfrm>
              <a:off x="7548563" y="4594442"/>
              <a:ext cx="3112135" cy="460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Presence of recalcitrant plaques</a:t>
              </a:r>
              <a:endParaRPr lang="en-GB" sz="100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60A4AD90-54B5-4045-9CBE-E0B2F3774572}"/>
              </a:ext>
            </a:extLst>
          </p:cNvPr>
          <p:cNvSpPr txBox="1"/>
          <p:nvPr/>
        </p:nvSpPr>
        <p:spPr>
          <a:xfrm>
            <a:off x="338858" y="4388210"/>
            <a:ext cx="5075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entury Gothic" panose="020B0502020202020204" pitchFamily="34" charset="0"/>
              </a:rPr>
              <a:t>References</a:t>
            </a:r>
            <a:r>
              <a:rPr lang="en-US" sz="600" dirty="0">
                <a:latin typeface="Century Gothic" panose="020B0502020202020204" pitchFamily="34" charset="0"/>
              </a:rPr>
              <a:t>:</a:t>
            </a:r>
            <a:r>
              <a:rPr lang="en-GB" sz="800" dirty="0"/>
              <a:t> </a:t>
            </a:r>
          </a:p>
          <a:p>
            <a:r>
              <a:rPr lang="en-GB" sz="800" dirty="0"/>
              <a:t>1. Nast A, et al. </a:t>
            </a:r>
            <a:r>
              <a:rPr lang="en-GB" sz="800" i="1" dirty="0"/>
              <a:t>J </a:t>
            </a:r>
            <a:r>
              <a:rPr lang="en-GB" sz="800" i="1" dirty="0" err="1"/>
              <a:t>Eur</a:t>
            </a:r>
            <a:r>
              <a:rPr lang="en-GB" sz="800" i="1" dirty="0"/>
              <a:t> </a:t>
            </a:r>
            <a:r>
              <a:rPr lang="en-GB" sz="800" i="1" dirty="0" err="1"/>
              <a:t>Acad</a:t>
            </a:r>
            <a:r>
              <a:rPr lang="en-GB" sz="800" i="1" dirty="0"/>
              <a:t> Dermatol Venereol </a:t>
            </a:r>
            <a:r>
              <a:rPr lang="en-GB" sz="800" dirty="0"/>
              <a:t>2020;34:2461–2498; </a:t>
            </a:r>
            <a:endParaRPr lang="en-US" sz="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65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9</a:t>
            </a:fld>
            <a:endParaRPr lang="en-US"/>
          </a:p>
        </p:txBody>
      </p:sp>
      <p:sp>
        <p:nvSpPr>
          <p:cNvPr id="66" name="Title 3">
            <a:extLst>
              <a:ext uri="{FF2B5EF4-FFF2-40B4-BE49-F238E27FC236}">
                <a16:creationId xmlns:a16="http://schemas.microsoft.com/office/drawing/2014/main" id="{CC52763D-BA17-4D31-B875-BD2A89C1E8F5}"/>
              </a:ext>
            </a:extLst>
          </p:cNvPr>
          <p:cNvSpPr txBox="1">
            <a:spLocks/>
          </p:cNvSpPr>
          <p:nvPr/>
        </p:nvSpPr>
        <p:spPr>
          <a:xfrm>
            <a:off x="509443" y="57154"/>
            <a:ext cx="8229600" cy="638319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Psoriasis – A treatment revolution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216BB831-4AEE-4FAF-9F7C-F46EAEB53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964" y="1112578"/>
            <a:ext cx="5007244" cy="1620156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CBC0AF9B-DC70-4CC2-B507-1065904B1390}"/>
              </a:ext>
            </a:extLst>
          </p:cNvPr>
          <p:cNvSpPr txBox="1"/>
          <p:nvPr/>
        </p:nvSpPr>
        <p:spPr>
          <a:xfrm>
            <a:off x="8171570" y="1631517"/>
            <a:ext cx="9724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75% achieving PASI 90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96A4F7B1-28F6-445F-8BBF-F7B18A5EE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583" y="3097529"/>
            <a:ext cx="3062729" cy="1484281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C7AFA468-080F-4FB7-9156-4E90707BC2FA}"/>
              </a:ext>
            </a:extLst>
          </p:cNvPr>
          <p:cNvSpPr txBox="1"/>
          <p:nvPr/>
        </p:nvSpPr>
        <p:spPr>
          <a:xfrm>
            <a:off x="8171570" y="3345485"/>
            <a:ext cx="9724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85% achieving PASI 90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C3C00E2D-6B96-4AEB-86B1-1483CBB02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933" y="929846"/>
            <a:ext cx="2825413" cy="4030922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2B07FF2C-999B-4748-A8D3-5817DB282957}"/>
              </a:ext>
            </a:extLst>
          </p:cNvPr>
          <p:cNvSpPr/>
          <p:nvPr/>
        </p:nvSpPr>
        <p:spPr>
          <a:xfrm>
            <a:off x="5837144" y="2343137"/>
            <a:ext cx="2677682" cy="4647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2" name="Content Placeholder 4" descr="A diagram of a stress trigger&#10;&#10;Description automatically generated">
            <a:extLst>
              <a:ext uri="{FF2B5EF4-FFF2-40B4-BE49-F238E27FC236}">
                <a16:creationId xmlns:a16="http://schemas.microsoft.com/office/drawing/2014/main" id="{95020C16-AE01-4EBD-B84D-13E7B7E484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7172" y="1047281"/>
            <a:ext cx="4082974" cy="30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2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0" grpId="0"/>
      <p:bldP spid="7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089F-A43B-D3ED-FB1A-7DC7A0B4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517EFD0-F33A-78D1-2723-D152908F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23E898-E37B-298C-702A-66E3BE3B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Psoriasis – High impact site disease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80E674-CF54-4AF2-A5F5-FFCC58D09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67" y="1277914"/>
            <a:ext cx="3425612" cy="16184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7DD4BE-CC35-43F8-83E3-1956FB851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76" y="3007744"/>
            <a:ext cx="3421815" cy="16184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0D88CA-5CCC-4212-9AFA-FC06D1A46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8978" y="1341560"/>
            <a:ext cx="2497159" cy="19846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25F13A-8DCA-4C02-A804-B1AEFCA2EF38}"/>
              </a:ext>
            </a:extLst>
          </p:cNvPr>
          <p:cNvSpPr txBox="1"/>
          <p:nvPr/>
        </p:nvSpPr>
        <p:spPr>
          <a:xfrm>
            <a:off x="3538951" y="1680277"/>
            <a:ext cx="1911490" cy="92333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900" dirty="0">
                <a:latin typeface="Century Gothic" panose="020B0502020202020204" pitchFamily="34" charset="0"/>
              </a:rPr>
              <a:t>Bimekizumab achieved </a:t>
            </a:r>
            <a:r>
              <a:rPr lang="en-IE" sz="900" b="1" u="sng" dirty="0">
                <a:latin typeface="Century Gothic" panose="020B0502020202020204" pitchFamily="34" charset="0"/>
              </a:rPr>
              <a:t>completely</a:t>
            </a:r>
            <a:r>
              <a:rPr lang="en-IE" sz="900" dirty="0">
                <a:latin typeface="Century Gothic" panose="020B0502020202020204" pitchFamily="34" charset="0"/>
              </a:rPr>
              <a:t> </a:t>
            </a:r>
            <a:r>
              <a:rPr lang="en-IE" sz="900" b="1" u="sng" dirty="0">
                <a:latin typeface="Century Gothic" panose="020B0502020202020204" pitchFamily="34" charset="0"/>
              </a:rPr>
              <a:t>clear scalp</a:t>
            </a:r>
            <a:r>
              <a:rPr lang="en-IE" sz="900" dirty="0">
                <a:latin typeface="Century Gothic" panose="020B0502020202020204" pitchFamily="34" charset="0"/>
              </a:rPr>
              <a:t> skin in roughly 85-90% of patients with moderate-to-severe scalp psoriasis, and that response held for two years</a:t>
            </a:r>
            <a:r>
              <a:rPr lang="en-IE" sz="900" dirty="0"/>
              <a:t>.</a:t>
            </a:r>
            <a:endParaRPr lang="en-US" sz="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D46391-3E74-46C1-98F6-2B53230B4706}"/>
              </a:ext>
            </a:extLst>
          </p:cNvPr>
          <p:cNvSpPr txBox="1"/>
          <p:nvPr/>
        </p:nvSpPr>
        <p:spPr>
          <a:xfrm>
            <a:off x="3538951" y="3519979"/>
            <a:ext cx="1911490" cy="1061829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900" dirty="0">
                <a:latin typeface="Century Gothic" panose="020B0502020202020204" pitchFamily="34" charset="0"/>
              </a:rPr>
              <a:t>Bimekizumab achieved </a:t>
            </a:r>
            <a:r>
              <a:rPr lang="en-IE" sz="900" b="1" u="sng" dirty="0">
                <a:latin typeface="Century Gothic" panose="020B0502020202020204" pitchFamily="34" charset="0"/>
              </a:rPr>
              <a:t>completely clear nails</a:t>
            </a:r>
            <a:r>
              <a:rPr lang="en-IE" sz="900" dirty="0">
                <a:latin typeface="Century Gothic" panose="020B0502020202020204" pitchFamily="34" charset="0"/>
              </a:rPr>
              <a:t> in about two-thirds of patients with significant baseline nail psoriasis, rising steadily from roughly 23% at 16 weeks to 65-72% by two years.</a:t>
            </a:r>
            <a:endParaRPr lang="en-US" sz="900" dirty="0">
              <a:latin typeface="Century Gothic" panose="020B0502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6C93F0-D8E3-484A-AAD8-50E9D0BF6BAC}"/>
              </a:ext>
            </a:extLst>
          </p:cNvPr>
          <p:cNvCxnSpPr>
            <a:cxnSpLocks/>
          </p:cNvCxnSpPr>
          <p:nvPr/>
        </p:nvCxnSpPr>
        <p:spPr>
          <a:xfrm>
            <a:off x="539058" y="1126908"/>
            <a:ext cx="37077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C60DF9-8046-4047-8890-DB3DD3399E09}"/>
              </a:ext>
            </a:extLst>
          </p:cNvPr>
          <p:cNvCxnSpPr>
            <a:cxnSpLocks/>
          </p:cNvCxnSpPr>
          <p:nvPr/>
        </p:nvCxnSpPr>
        <p:spPr>
          <a:xfrm>
            <a:off x="4963207" y="1115535"/>
            <a:ext cx="37077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49CDC3-65AE-4693-8216-6422B7D39811}"/>
              </a:ext>
            </a:extLst>
          </p:cNvPr>
          <p:cNvSpPr txBox="1"/>
          <p:nvPr/>
        </p:nvSpPr>
        <p:spPr>
          <a:xfrm>
            <a:off x="1903197" y="78390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1C73BE"/>
                </a:solidFill>
                <a:latin typeface="Century Gothic" panose="020B0502020202020204" pitchFamily="34" charset="0"/>
              </a:rPr>
              <a:t>Anti IL-17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919F81-B9C6-48DC-A0CC-096117E79813}"/>
              </a:ext>
            </a:extLst>
          </p:cNvPr>
          <p:cNvSpPr txBox="1"/>
          <p:nvPr/>
        </p:nvSpPr>
        <p:spPr>
          <a:xfrm>
            <a:off x="6477472" y="78390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1C73BE"/>
                </a:solidFill>
                <a:latin typeface="Century Gothic" panose="020B0502020202020204" pitchFamily="34" charset="0"/>
              </a:rPr>
              <a:t>Anti IL-23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186B52-BC79-47CA-BC34-F0D39242E68B}"/>
              </a:ext>
            </a:extLst>
          </p:cNvPr>
          <p:cNvSpPr txBox="1"/>
          <p:nvPr/>
        </p:nvSpPr>
        <p:spPr>
          <a:xfrm>
            <a:off x="6282392" y="3423647"/>
            <a:ext cx="2010330" cy="646331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E" sz="900" dirty="0">
                <a:latin typeface="Century Gothic" panose="020B0502020202020204" pitchFamily="34" charset="0"/>
              </a:rPr>
              <a:t>Guselkumab; 75% of patients with significant scalp involvement achieved an </a:t>
            </a:r>
            <a:r>
              <a:rPr lang="en-IE" sz="900" b="1" u="sng" dirty="0">
                <a:latin typeface="Century Gothic" panose="020B0502020202020204" pitchFamily="34" charset="0"/>
              </a:rPr>
              <a:t>almost-clear scalp</a:t>
            </a:r>
            <a:r>
              <a:rPr lang="en-IE" sz="900" dirty="0">
                <a:latin typeface="Century Gothic" panose="020B0502020202020204" pitchFamily="34" charset="0"/>
              </a:rPr>
              <a:t> by week 16.</a:t>
            </a:r>
            <a:endParaRPr lang="en-US" sz="9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16C5FB-5238-47DA-AEE3-834D901F4D37}"/>
              </a:ext>
            </a:extLst>
          </p:cNvPr>
          <p:cNvSpPr txBox="1"/>
          <p:nvPr/>
        </p:nvSpPr>
        <p:spPr>
          <a:xfrm>
            <a:off x="3913383" y="1425107"/>
            <a:ext cx="1383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C73BE"/>
                </a:solidFill>
                <a:latin typeface="Century Gothic" panose="020B0502020202020204" pitchFamily="34" charset="0"/>
              </a:rPr>
              <a:t>Scalp Disease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648C93-3E0B-4DFE-BAA5-4EE3EE69CFCD}"/>
              </a:ext>
            </a:extLst>
          </p:cNvPr>
          <p:cNvSpPr txBox="1"/>
          <p:nvPr/>
        </p:nvSpPr>
        <p:spPr>
          <a:xfrm>
            <a:off x="3959934" y="3269759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C73BE"/>
                </a:solidFill>
                <a:latin typeface="Century Gothic" panose="020B0502020202020204" pitchFamily="34" charset="0"/>
              </a:rPr>
              <a:t>Nail Disease</a:t>
            </a:r>
          </a:p>
        </p:txBody>
      </p:sp>
    </p:spTree>
    <p:extLst>
      <p:ext uri="{BB962C8B-B14F-4D97-AF65-F5344CB8AC3E}">
        <p14:creationId xmlns:p14="http://schemas.microsoft.com/office/powerpoint/2010/main" val="2088269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089F-A43B-D3ED-FB1A-7DC7A0B4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E2D2CE-6A24-6024-69E9-320FE5E5A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43" y="993992"/>
            <a:ext cx="4249193" cy="2825713"/>
          </a:xfrm>
          <a:prstGeom prst="rect">
            <a:avLst/>
          </a:prstGeom>
          <a:noFill/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0C386DC2-900B-5656-3FB5-06EBDE1A80A2}"/>
              </a:ext>
            </a:extLst>
          </p:cNvPr>
          <p:cNvSpPr txBox="1">
            <a:spLocks/>
          </p:cNvSpPr>
          <p:nvPr/>
        </p:nvSpPr>
        <p:spPr>
          <a:xfrm>
            <a:off x="5004516" y="968165"/>
            <a:ext cx="3734527" cy="33944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1C73BE"/>
              </a:buClr>
              <a:buFont typeface="Arial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Early intervention with biologics shows a reduced disease severity and progression to </a:t>
            </a:r>
            <a:r>
              <a:rPr lang="en-US" sz="1500" dirty="0" err="1">
                <a:solidFill>
                  <a:schemeClr val="tx1"/>
                </a:solidFill>
              </a:rPr>
              <a:t>PsA.</a:t>
            </a:r>
            <a:endParaRPr lang="en-US" sz="15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1C73BE"/>
              </a:buClr>
              <a:buFont typeface="Arial"/>
              <a:buChar char="•"/>
            </a:pPr>
            <a:endParaRPr lang="en-US" sz="15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1C73BE"/>
              </a:buClr>
              <a:buFont typeface="Arial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Early biologic therapy in moderate-to-severe psoriasis is associated with a ~34% lower incidence of psoriatic arthritis compared with continued phototherapy (adjusted HR 0.66, 95% CI 0.53–0.83) — a large US cohort that specifically excluded PsA cases in the first year post-biologic to guard against protopathic bias.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517EFD0-F33A-78D1-2723-D152908F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23E898-E37B-298C-702A-66E3BE3B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Psoriasis – Early biologic intervention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6E1E7-8677-E9B5-19D3-29CFB68D64F8}"/>
              </a:ext>
            </a:extLst>
          </p:cNvPr>
          <p:cNvSpPr txBox="1"/>
          <p:nvPr/>
        </p:nvSpPr>
        <p:spPr>
          <a:xfrm>
            <a:off x="509443" y="3993305"/>
            <a:ext cx="5075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Century Gothic" panose="020B0502020202020204" pitchFamily="34" charset="0"/>
              </a:rPr>
              <a:t>References</a:t>
            </a:r>
          </a:p>
          <a:p>
            <a:pPr marL="228600" indent="-228600">
              <a:buAutoNum type="arabicPeriod"/>
            </a:pPr>
            <a:r>
              <a:rPr lang="en-IE" sz="600" dirty="0">
                <a:latin typeface="Century Gothic" panose="020B0502020202020204" pitchFamily="34" charset="0"/>
              </a:rPr>
              <a:t>Miao KL,  Huang MY,  Guo L,  Lung K,  Armstrong AW.  Effect of biologic use on the development of psoriatic arthritis: A population-based study. </a:t>
            </a:r>
            <a:r>
              <a:rPr lang="en-IE" sz="600" i="1" dirty="0">
                <a:latin typeface="Century Gothic" panose="020B0502020202020204" pitchFamily="34" charset="0"/>
              </a:rPr>
              <a:t>J </a:t>
            </a:r>
            <a:r>
              <a:rPr lang="en-IE" sz="600" i="1" dirty="0" err="1">
                <a:latin typeface="Century Gothic" panose="020B0502020202020204" pitchFamily="34" charset="0"/>
              </a:rPr>
              <a:t>Eur</a:t>
            </a:r>
            <a:r>
              <a:rPr lang="en-IE" sz="600" i="1" dirty="0">
                <a:latin typeface="Century Gothic" panose="020B0502020202020204" pitchFamily="34" charset="0"/>
              </a:rPr>
              <a:t> </a:t>
            </a:r>
            <a:r>
              <a:rPr lang="en-IE" sz="600" i="1" dirty="0" err="1">
                <a:latin typeface="Century Gothic" panose="020B0502020202020204" pitchFamily="34" charset="0"/>
              </a:rPr>
              <a:t>Acad</a:t>
            </a:r>
            <a:r>
              <a:rPr lang="en-IE" sz="600" i="1" dirty="0">
                <a:latin typeface="Century Gothic" panose="020B0502020202020204" pitchFamily="34" charset="0"/>
              </a:rPr>
              <a:t> Dermatol Venereol</a:t>
            </a:r>
            <a:r>
              <a:rPr lang="en-IE" sz="600" dirty="0">
                <a:latin typeface="Century Gothic" panose="020B0502020202020204" pitchFamily="34" charset="0"/>
              </a:rPr>
              <a:t>.  2026; 40: 900–907.</a:t>
            </a:r>
            <a:endParaRPr lang="en-US" sz="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36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089F-A43B-D3ED-FB1A-7DC7A0B4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12">
            <a:extLst>
              <a:ext uri="{FF2B5EF4-FFF2-40B4-BE49-F238E27FC236}">
                <a16:creationId xmlns:a16="http://schemas.microsoft.com/office/drawing/2014/main" id="{D62434E9-3624-45F2-B882-2EBF0FD027DE}"/>
              </a:ext>
            </a:extLst>
          </p:cNvPr>
          <p:cNvSpPr/>
          <p:nvPr/>
        </p:nvSpPr>
        <p:spPr>
          <a:xfrm>
            <a:off x="480060" y="3230118"/>
            <a:ext cx="582930" cy="582930"/>
          </a:xfrm>
          <a:prstGeom prst="ellipse">
            <a:avLst/>
          </a:prstGeom>
          <a:solidFill>
            <a:srgbClr val="1B3A5C"/>
          </a:solidFill>
          <a:ln/>
        </p:spPr>
        <p:txBody>
          <a:bodyPr/>
          <a:lstStyle/>
          <a:p>
            <a:endParaRPr lang="en-US" sz="1350">
              <a:latin typeface="Century Gothic" panose="020B0502020202020204" pitchFamily="34" charset="0"/>
            </a:endParaRPr>
          </a:p>
        </p:txBody>
      </p:sp>
      <p:sp>
        <p:nvSpPr>
          <p:cNvPr id="25" name="Shape 7">
            <a:extLst>
              <a:ext uri="{FF2B5EF4-FFF2-40B4-BE49-F238E27FC236}">
                <a16:creationId xmlns:a16="http://schemas.microsoft.com/office/drawing/2014/main" id="{384063C0-6485-4F55-8D21-25F6929C4AC3}"/>
              </a:ext>
            </a:extLst>
          </p:cNvPr>
          <p:cNvSpPr/>
          <p:nvPr/>
        </p:nvSpPr>
        <p:spPr>
          <a:xfrm>
            <a:off x="480060" y="2167128"/>
            <a:ext cx="582930" cy="582930"/>
          </a:xfrm>
          <a:prstGeom prst="ellipse">
            <a:avLst/>
          </a:prstGeom>
          <a:solidFill>
            <a:srgbClr val="1B3A5C"/>
          </a:solidFill>
          <a:ln/>
        </p:spPr>
        <p:txBody>
          <a:bodyPr/>
          <a:lstStyle/>
          <a:p>
            <a:endParaRPr lang="en-US" sz="1350">
              <a:latin typeface="Century Gothic" panose="020B0502020202020204" pitchFamily="34" charset="0"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517EFD0-F33A-78D1-2723-D152908F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23E898-E37B-298C-702A-66E3BE3B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Psoriasis – </a:t>
            </a:r>
            <a:r>
              <a:rPr lang="en-US" dirty="0">
                <a:ea typeface="Cambria" pitchFamily="34" charset="-122"/>
                <a:cs typeface="Cambria" pitchFamily="34" charset="-120"/>
              </a:rPr>
              <a:t>Cardiovascular Risk</a:t>
            </a:r>
            <a:endParaRPr lang="en-US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6491BFBD-C65C-482B-8143-FFD4D637DD7F}"/>
              </a:ext>
            </a:extLst>
          </p:cNvPr>
          <p:cNvSpPr/>
          <p:nvPr/>
        </p:nvSpPr>
        <p:spPr>
          <a:xfrm>
            <a:off x="480060" y="688169"/>
            <a:ext cx="81815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An independent, severity-graded cardiovascular risk factor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BC94A172-E6D6-41D3-A3D8-B5079DA2FD42}"/>
              </a:ext>
            </a:extLst>
          </p:cNvPr>
          <p:cNvSpPr/>
          <p:nvPr/>
        </p:nvSpPr>
        <p:spPr>
          <a:xfrm>
            <a:off x="480060" y="1104138"/>
            <a:ext cx="582930" cy="582930"/>
          </a:xfrm>
          <a:prstGeom prst="ellipse">
            <a:avLst/>
          </a:prstGeom>
          <a:solidFill>
            <a:srgbClr val="1B3A5C"/>
          </a:solidFill>
          <a:ln/>
        </p:spPr>
        <p:txBody>
          <a:bodyPr/>
          <a:lstStyle/>
          <a:p>
            <a:endParaRPr lang="en-US" sz="1350">
              <a:latin typeface="Century Gothic" panose="020B0502020202020204" pitchFamily="34" charset="0"/>
            </a:endParaRP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60DF3698-6F2F-4A67-AD51-00CCF8AD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3" y="1249871"/>
            <a:ext cx="291465" cy="291465"/>
          </a:xfrm>
          <a:prstGeom prst="rect">
            <a:avLst/>
          </a:prstGeom>
        </p:spPr>
      </p:pic>
      <p:sp>
        <p:nvSpPr>
          <p:cNvPr id="10" name="Text 3">
            <a:extLst>
              <a:ext uri="{FF2B5EF4-FFF2-40B4-BE49-F238E27FC236}">
                <a16:creationId xmlns:a16="http://schemas.microsoft.com/office/drawing/2014/main" id="{6E7643DD-7115-4EA8-AF1A-020050170B75}"/>
              </a:ext>
            </a:extLst>
          </p:cNvPr>
          <p:cNvSpPr/>
          <p:nvPr/>
        </p:nvSpPr>
        <p:spPr>
          <a:xfrm>
            <a:off x="1371601" y="1056132"/>
            <a:ext cx="729211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5000"/>
              </a:lnSpc>
            </a:pPr>
            <a:r>
              <a:rPr lang="en-US" sz="1200" b="1" dirty="0">
                <a:solidFill>
                  <a:srgbClr val="1B3A5C"/>
                </a:solidFill>
                <a:latin typeface="Century Gothic" panose="020B0502020202020204" pitchFamily="34" charset="0"/>
                <a:ea typeface="Cambria" pitchFamily="34" charset="-122"/>
                <a:cs typeface="Cambria" pitchFamily="34" charset="-120"/>
              </a:rPr>
              <a:t>Psoriasis carries a significantly increased cardiovascular risk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EC3D9630-8ADC-45C3-BD61-58C00B25BB67}"/>
              </a:ext>
            </a:extLst>
          </p:cNvPr>
          <p:cNvSpPr/>
          <p:nvPr/>
        </p:nvSpPr>
        <p:spPr>
          <a:xfrm>
            <a:off x="1371601" y="1380981"/>
            <a:ext cx="75160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00" dirty="0">
                <a:solidFill>
                  <a:srgbClr val="3A3A3A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Higher rates of myocardial infarction, stroke and cardiovascular death compared with the general population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4FBC0190-274A-418B-BE1C-C803CC08C938}"/>
              </a:ext>
            </a:extLst>
          </p:cNvPr>
          <p:cNvSpPr/>
          <p:nvPr/>
        </p:nvSpPr>
        <p:spPr>
          <a:xfrm>
            <a:off x="1371601" y="1741932"/>
            <a:ext cx="729211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88" i="1" dirty="0">
                <a:solidFill>
                  <a:srgbClr val="6B6B6B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Armstrong EJ, Harskamp CT, Armstrong AW. J Am Heart Assoc. 2013;2(2):e000062</a:t>
            </a:r>
            <a:endParaRPr lang="en-US" sz="788" dirty="0">
              <a:latin typeface="Century Gothic" panose="020B0502020202020204" pitchFamily="34" charset="0"/>
            </a:endParaRPr>
          </a:p>
        </p:txBody>
      </p:sp>
      <p:sp>
        <p:nvSpPr>
          <p:cNvPr id="14" name="Shape 6">
            <a:extLst>
              <a:ext uri="{FF2B5EF4-FFF2-40B4-BE49-F238E27FC236}">
                <a16:creationId xmlns:a16="http://schemas.microsoft.com/office/drawing/2014/main" id="{F06F3082-A229-4ADA-ACED-8C95CC692940}"/>
              </a:ext>
            </a:extLst>
          </p:cNvPr>
          <p:cNvSpPr/>
          <p:nvPr/>
        </p:nvSpPr>
        <p:spPr>
          <a:xfrm>
            <a:off x="480061" y="2009394"/>
            <a:ext cx="8183651" cy="0"/>
          </a:xfrm>
          <a:prstGeom prst="line">
            <a:avLst/>
          </a:prstGeom>
          <a:noFill/>
          <a:ln w="12700">
            <a:solidFill>
              <a:srgbClr val="E3E9F0"/>
            </a:solidFill>
            <a:prstDash val="solid"/>
          </a:ln>
        </p:spPr>
        <p:txBody>
          <a:bodyPr/>
          <a:lstStyle/>
          <a:p>
            <a:endParaRPr lang="en-US" sz="1350">
              <a:latin typeface="Century Gothic" panose="020B0502020202020204" pitchFamily="34" charset="0"/>
            </a:endParaRPr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DC18AA9D-F6BA-4BE6-976D-54A58E2DC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3" y="2312861"/>
            <a:ext cx="291465" cy="291465"/>
          </a:xfrm>
          <a:prstGeom prst="rect">
            <a:avLst/>
          </a:prstGeom>
        </p:spPr>
      </p:pic>
      <p:sp>
        <p:nvSpPr>
          <p:cNvPr id="16" name="Text 8">
            <a:extLst>
              <a:ext uri="{FF2B5EF4-FFF2-40B4-BE49-F238E27FC236}">
                <a16:creationId xmlns:a16="http://schemas.microsoft.com/office/drawing/2014/main" id="{34FFDA99-C39B-475A-A4A3-6846D1200BC1}"/>
              </a:ext>
            </a:extLst>
          </p:cNvPr>
          <p:cNvSpPr/>
          <p:nvPr/>
        </p:nvSpPr>
        <p:spPr>
          <a:xfrm>
            <a:off x="1371601" y="2119122"/>
            <a:ext cx="729211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5000"/>
              </a:lnSpc>
            </a:pPr>
            <a:r>
              <a:rPr lang="en-US" sz="1200" b="1" dirty="0">
                <a:solidFill>
                  <a:srgbClr val="1B3A5C"/>
                </a:solidFill>
                <a:latin typeface="Century Gothic" panose="020B0502020202020204" pitchFamily="34" charset="0"/>
                <a:ea typeface="Cambria" pitchFamily="34" charset="-122"/>
                <a:cs typeface="Cambria" pitchFamily="34" charset="-120"/>
              </a:rPr>
              <a:t>Risk rises with disease severity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55B40DE4-7AC4-43D9-A3C1-FC2A3E08F826}"/>
              </a:ext>
            </a:extLst>
          </p:cNvPr>
          <p:cNvSpPr/>
          <p:nvPr/>
        </p:nvSpPr>
        <p:spPr>
          <a:xfrm>
            <a:off x="1371601" y="2427732"/>
            <a:ext cx="729211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00" dirty="0">
                <a:solidFill>
                  <a:srgbClr val="3A3A3A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Moderate-to-severe psoriasis carries the greatest cardiovascular burden of all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1EA0955F-90A0-420A-BA15-58BEB2686544}"/>
              </a:ext>
            </a:extLst>
          </p:cNvPr>
          <p:cNvSpPr/>
          <p:nvPr/>
        </p:nvSpPr>
        <p:spPr>
          <a:xfrm>
            <a:off x="1371601" y="2804922"/>
            <a:ext cx="729211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88" i="1" dirty="0">
                <a:solidFill>
                  <a:srgbClr val="6B6B6B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Armstrong EJ, Harskamp CT, Armstrong AW. J Am Heart Assoc. 2013;2(2):e000062</a:t>
            </a:r>
            <a:endParaRPr lang="en-US" sz="788" dirty="0">
              <a:latin typeface="Century Gothic" panose="020B0502020202020204" pitchFamily="34" charset="0"/>
            </a:endParaRPr>
          </a:p>
        </p:txBody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8C205A13-D214-4E54-BA67-A9FF3CB1957F}"/>
              </a:ext>
            </a:extLst>
          </p:cNvPr>
          <p:cNvSpPr/>
          <p:nvPr/>
        </p:nvSpPr>
        <p:spPr>
          <a:xfrm>
            <a:off x="480061" y="3072384"/>
            <a:ext cx="8183651" cy="0"/>
          </a:xfrm>
          <a:prstGeom prst="line">
            <a:avLst/>
          </a:prstGeom>
          <a:noFill/>
          <a:ln w="12700">
            <a:solidFill>
              <a:srgbClr val="E3E9F0"/>
            </a:solidFill>
            <a:prstDash val="solid"/>
          </a:ln>
        </p:spPr>
        <p:txBody>
          <a:bodyPr/>
          <a:lstStyle/>
          <a:p>
            <a:endParaRPr lang="en-US" sz="1350">
              <a:latin typeface="Century Gothic" panose="020B0502020202020204" pitchFamily="34" charset="0"/>
            </a:endParaRP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77B6A3D5-D2A9-474D-B23A-72D7B3A9B209}"/>
              </a:ext>
            </a:extLst>
          </p:cNvPr>
          <p:cNvSpPr/>
          <p:nvPr/>
        </p:nvSpPr>
        <p:spPr>
          <a:xfrm>
            <a:off x="1371601" y="3182112"/>
            <a:ext cx="729211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5000"/>
              </a:lnSpc>
            </a:pPr>
            <a:r>
              <a:rPr lang="en-US" sz="1200" b="1" dirty="0">
                <a:solidFill>
                  <a:srgbClr val="1B3A5C"/>
                </a:solidFill>
                <a:latin typeface="Century Gothic" panose="020B0502020202020204" pitchFamily="34" charset="0"/>
                <a:ea typeface="Cambria" pitchFamily="34" charset="-122"/>
                <a:cs typeface="Cambria" pitchFamily="34" charset="-120"/>
              </a:rPr>
              <a:t>Now formally recognised by cardiology guidelines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D562E809-C9CE-4F61-A615-157BE66A8F3B}"/>
              </a:ext>
            </a:extLst>
          </p:cNvPr>
          <p:cNvSpPr/>
          <p:nvPr/>
        </p:nvSpPr>
        <p:spPr>
          <a:xfrm>
            <a:off x="1371601" y="3511297"/>
            <a:ext cx="729211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100" dirty="0">
                <a:solidFill>
                  <a:srgbClr val="3A3A3A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ACC/AHA (2019) lists psoriasis as a </a:t>
            </a:r>
            <a:r>
              <a:rPr lang="en-US" sz="1100" u="sng" dirty="0">
                <a:solidFill>
                  <a:srgbClr val="3A3A3A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cardiovascular risk-enhancing factor</a:t>
            </a:r>
            <a:endParaRPr lang="en-US" sz="1100" u="sng" dirty="0">
              <a:latin typeface="Century Gothic" panose="020B0502020202020204" pitchFamily="34" charset="0"/>
            </a:endParaRPr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40561767-B17F-474D-A848-5C592478FF09}"/>
              </a:ext>
            </a:extLst>
          </p:cNvPr>
          <p:cNvSpPr/>
          <p:nvPr/>
        </p:nvSpPr>
        <p:spPr>
          <a:xfrm>
            <a:off x="1371601" y="3867912"/>
            <a:ext cx="7292111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88" i="1" dirty="0">
                <a:solidFill>
                  <a:srgbClr val="6B6B6B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Arnett DK et al. J Am Coll Cardiol. 2019;74:1376–1414</a:t>
            </a:r>
            <a:endParaRPr lang="en-US" sz="788" dirty="0">
              <a:latin typeface="Century Gothic" panose="020B0502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75A650-A8C8-4E1F-9B8E-CF91D421A090}"/>
              </a:ext>
            </a:extLst>
          </p:cNvPr>
          <p:cNvSpPr txBox="1"/>
          <p:nvPr/>
        </p:nvSpPr>
        <p:spPr>
          <a:xfrm>
            <a:off x="509443" y="4073652"/>
            <a:ext cx="50758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Century Gothic" panose="020B0502020202020204" pitchFamily="34" charset="0"/>
              </a:rPr>
              <a:t>References</a:t>
            </a:r>
          </a:p>
          <a:p>
            <a:pPr lvl="0"/>
            <a:r>
              <a:rPr lang="en-IE" sz="600" dirty="0">
                <a:latin typeface="Century Gothic" panose="020B0502020202020204" pitchFamily="34" charset="0"/>
              </a:rPr>
              <a:t>1. Armstrong EJ, </a:t>
            </a:r>
            <a:r>
              <a:rPr lang="en-IE" sz="600" dirty="0" err="1">
                <a:latin typeface="Century Gothic" panose="020B0502020202020204" pitchFamily="34" charset="0"/>
              </a:rPr>
              <a:t>Harskamp</a:t>
            </a:r>
            <a:r>
              <a:rPr lang="en-IE" sz="600" dirty="0">
                <a:latin typeface="Century Gothic" panose="020B0502020202020204" pitchFamily="34" charset="0"/>
              </a:rPr>
              <a:t> CT, Armstrong AW. Psoriasis and Major Adverse Cardiovascular Events: A Systematic Review and Meta-Analysis of Observational Studies. </a:t>
            </a:r>
            <a:r>
              <a:rPr lang="en-IE" sz="600" i="1" dirty="0">
                <a:latin typeface="Century Gothic" panose="020B0502020202020204" pitchFamily="34" charset="0"/>
              </a:rPr>
              <a:t>J Am Heart Assoc.</a:t>
            </a:r>
            <a:r>
              <a:rPr lang="en-IE" sz="600" dirty="0">
                <a:latin typeface="Century Gothic" panose="020B0502020202020204" pitchFamily="34" charset="0"/>
              </a:rPr>
              <a:t> 2013;2(2):e000062.</a:t>
            </a:r>
          </a:p>
          <a:p>
            <a:pPr lvl="0"/>
            <a:r>
              <a:rPr lang="en-IE" sz="600" dirty="0">
                <a:latin typeface="Century Gothic" panose="020B0502020202020204" pitchFamily="34" charset="0"/>
              </a:rPr>
              <a:t>2. Arnett DK, Blumenthal RS, Albert MA, et al. 2019 ACC/AHA Guideline on the Primary Prevention of Cardiovascular Disease: Executive Summary. </a:t>
            </a:r>
            <a:r>
              <a:rPr lang="en-IE" sz="600" i="1" dirty="0">
                <a:latin typeface="Century Gothic" panose="020B0502020202020204" pitchFamily="34" charset="0"/>
              </a:rPr>
              <a:t>J Am Coll </a:t>
            </a:r>
            <a:r>
              <a:rPr lang="en-IE" sz="600" i="1" dirty="0" err="1">
                <a:latin typeface="Century Gothic" panose="020B0502020202020204" pitchFamily="34" charset="0"/>
              </a:rPr>
              <a:t>Cardiol</a:t>
            </a:r>
            <a:r>
              <a:rPr lang="en-IE" sz="600" i="1" dirty="0">
                <a:latin typeface="Century Gothic" panose="020B0502020202020204" pitchFamily="34" charset="0"/>
              </a:rPr>
              <a:t>.</a:t>
            </a:r>
            <a:r>
              <a:rPr lang="en-IE" sz="600" dirty="0">
                <a:latin typeface="Century Gothic" panose="020B0502020202020204" pitchFamily="34" charset="0"/>
              </a:rPr>
              <a:t> 2019;74(10):1376–1414.</a:t>
            </a:r>
          </a:p>
        </p:txBody>
      </p:sp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6B0596A3-C057-4166-A434-ADD4FF039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93" y="3375851"/>
            <a:ext cx="291465" cy="29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73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089F-A43B-D3ED-FB1A-7DC7A0B4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517EFD0-F33A-78D1-2723-D152908F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23E898-E37B-298C-702A-66E3BE3B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Psoriasis – Obesity</a:t>
            </a: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60DF3698-6F2F-4A67-AD51-00CCF8AD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3" y="1249871"/>
            <a:ext cx="291465" cy="291465"/>
          </a:xfrm>
          <a:prstGeom prst="rect">
            <a:avLst/>
          </a:prstGeom>
        </p:spPr>
      </p:pic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6B0596A3-C057-4166-A434-ADD4FF039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3" y="3375851"/>
            <a:ext cx="291465" cy="291465"/>
          </a:xfrm>
          <a:prstGeom prst="rect">
            <a:avLst/>
          </a:prstGeom>
        </p:spPr>
      </p:pic>
      <p:sp>
        <p:nvSpPr>
          <p:cNvPr id="27" name="Title 3">
            <a:extLst>
              <a:ext uri="{FF2B5EF4-FFF2-40B4-BE49-F238E27FC236}">
                <a16:creationId xmlns:a16="http://schemas.microsoft.com/office/drawing/2014/main" id="{5B4939A4-FA74-4FC7-B229-DCB2337E5EF9}"/>
              </a:ext>
            </a:extLst>
          </p:cNvPr>
          <p:cNvSpPr txBox="1">
            <a:spLocks/>
          </p:cNvSpPr>
          <p:nvPr/>
        </p:nvSpPr>
        <p:spPr>
          <a:xfrm>
            <a:off x="509444" y="816660"/>
            <a:ext cx="3190886" cy="3371849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Overweight and obesity affect 60–78% of people with psoriasis.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Patients with psoriasis have over 50% increased odds of developing obesity.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Higher BMI is linked to poorer biologic response, higher treatment discontinuation, and greater risk of psoriatic arthritis.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</a:rPr>
              <a:t>GLP-1/GIP receptor agonists don't just reduce weight — they improve cardiometabolic parameters and attenuate the same inflammatory mediators implicated in psoriasis.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4727DD7-7C2E-49E2-94AE-BD7C569A9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3390" y="1168723"/>
            <a:ext cx="4475653" cy="28903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3DF9DA8-FA3A-4114-A450-F37DE8B0DAAF}"/>
              </a:ext>
            </a:extLst>
          </p:cNvPr>
          <p:cNvSpPr txBox="1"/>
          <p:nvPr/>
        </p:nvSpPr>
        <p:spPr>
          <a:xfrm>
            <a:off x="509444" y="4215644"/>
            <a:ext cx="5075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Century Gothic" panose="020B0502020202020204" pitchFamily="34" charset="0"/>
              </a:rPr>
              <a:t>References</a:t>
            </a:r>
          </a:p>
          <a:p>
            <a:pPr marL="228600" indent="-228600">
              <a:buAutoNum type="arabicPeriod"/>
            </a:pPr>
            <a:r>
              <a:rPr lang="en-IE" sz="600" dirty="0">
                <a:latin typeface="Century Gothic" panose="020B0502020202020204" pitchFamily="34" charset="0"/>
              </a:rPr>
              <a:t>Lebwohl M, Blauvelt A, Kartman CE, et al. </a:t>
            </a:r>
            <a:r>
              <a:rPr lang="en-IE" sz="600" dirty="0" err="1">
                <a:latin typeface="Century Gothic" panose="020B0502020202020204" pitchFamily="34" charset="0"/>
              </a:rPr>
              <a:t>Ixekizumab</a:t>
            </a:r>
            <a:r>
              <a:rPr lang="en-IE" sz="600" dirty="0">
                <a:latin typeface="Century Gothic" panose="020B0502020202020204" pitchFamily="34" charset="0"/>
              </a:rPr>
              <a:t> With or Without Tirzepatide in Adults With Psoriasis and Overweight or Obesity: A Phase 3b Randomized Clinical Trial. </a:t>
            </a:r>
            <a:r>
              <a:rPr lang="en-IE" sz="600" i="1" dirty="0">
                <a:latin typeface="Century Gothic" panose="020B0502020202020204" pitchFamily="34" charset="0"/>
              </a:rPr>
              <a:t>JAMA Dermatol.</a:t>
            </a:r>
            <a:r>
              <a:rPr lang="en-IE" sz="600" dirty="0">
                <a:latin typeface="Century Gothic" panose="020B0502020202020204" pitchFamily="34" charset="0"/>
              </a:rPr>
              <a:t> 2026;162(7):709–719.</a:t>
            </a:r>
            <a:endParaRPr lang="en-US" sz="600" dirty="0">
              <a:latin typeface="Century Gothic" panose="020B0502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070D65-57AC-4503-AEF9-5BD2BF62C047}"/>
              </a:ext>
            </a:extLst>
          </p:cNvPr>
          <p:cNvSpPr txBox="1"/>
          <p:nvPr/>
        </p:nvSpPr>
        <p:spPr>
          <a:xfrm>
            <a:off x="5346092" y="642841"/>
            <a:ext cx="2310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D6E40"/>
                </a:solidFill>
                <a:latin typeface="Century Gothic" panose="020B0502020202020204" pitchFamily="34" charset="0"/>
              </a:rPr>
              <a:t>TOGETHER-</a:t>
            </a:r>
            <a:r>
              <a:rPr lang="en-US" dirty="0" err="1">
                <a:solidFill>
                  <a:srgbClr val="3D6E40"/>
                </a:solidFill>
                <a:latin typeface="Century Gothic" panose="020B0502020202020204" pitchFamily="34" charset="0"/>
              </a:rPr>
              <a:t>PsO</a:t>
            </a:r>
            <a:r>
              <a:rPr lang="en-US" dirty="0">
                <a:solidFill>
                  <a:srgbClr val="3D6E40"/>
                </a:solidFill>
                <a:latin typeface="Century Gothic" panose="020B0502020202020204" pitchFamily="34" charset="0"/>
              </a:rPr>
              <a:t> Trial</a:t>
            </a:r>
          </a:p>
        </p:txBody>
      </p:sp>
    </p:spTree>
    <p:extLst>
      <p:ext uri="{BB962C8B-B14F-4D97-AF65-F5344CB8AC3E}">
        <p14:creationId xmlns:p14="http://schemas.microsoft.com/office/powerpoint/2010/main" val="3718358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ECFDF-4086-157C-3844-1ABA12107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D37BB-8D63-640D-01C3-A6872689C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62CCB1-1CEF-609A-C265-EFA1F5B8590D}"/>
              </a:ext>
            </a:extLst>
          </p:cNvPr>
          <p:cNvSpPr txBox="1"/>
          <p:nvPr/>
        </p:nvSpPr>
        <p:spPr>
          <a:xfrm>
            <a:off x="5007935" y="2033141"/>
            <a:ext cx="28264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HIDRADENITIS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SUPPURATIVA</a:t>
            </a:r>
          </a:p>
        </p:txBody>
      </p:sp>
    </p:spTree>
    <p:extLst>
      <p:ext uri="{BB962C8B-B14F-4D97-AF65-F5344CB8AC3E}">
        <p14:creationId xmlns:p14="http://schemas.microsoft.com/office/powerpoint/2010/main" val="115794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089F-A43B-D3ED-FB1A-7DC7A0B4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517EFD0-F33A-78D1-2723-D152908F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23E898-E37B-298C-702A-66E3BE3B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Hidradenitis Suppurativa</a:t>
            </a: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60DF3698-6F2F-4A67-AD51-00CCF8AD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3" y="1249871"/>
            <a:ext cx="291465" cy="291465"/>
          </a:xfrm>
          <a:prstGeom prst="rect">
            <a:avLst/>
          </a:prstGeom>
        </p:spPr>
      </p:pic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6B0596A3-C057-4166-A434-ADD4FF039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3" y="3375851"/>
            <a:ext cx="291465" cy="291465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5BCE6F28-3021-4C47-BC76-D0AB7B964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912040"/>
            <a:ext cx="7591970" cy="304776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Chronic inflammatory skin disease affecting apocrine gland bearing skin.</a:t>
            </a:r>
          </a:p>
          <a:p>
            <a:pPr marL="1200150" lvl="1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dirty="0"/>
              <a:t>Axillae, sub-mammary region, groin, perianal region, buttocks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Characterized by inflammatory nodules, abscesses -&gt; progress to sinus tract formation.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Global prevalence: varies from 0.4 -&gt; 4%. In Ireland: 1.4%</a:t>
            </a:r>
            <a:r>
              <a:rPr lang="en-US" baseline="30000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CC302A-3D12-4B50-9CB2-C590A3075323}"/>
              </a:ext>
            </a:extLst>
          </p:cNvPr>
          <p:cNvSpPr txBox="1"/>
          <p:nvPr/>
        </p:nvSpPr>
        <p:spPr>
          <a:xfrm>
            <a:off x="509443" y="3916667"/>
            <a:ext cx="5075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entury Gothic" panose="020B0502020202020204" pitchFamily="34" charset="0"/>
              </a:rPr>
              <a:t>References</a:t>
            </a:r>
            <a:r>
              <a:rPr lang="en-US" sz="600" dirty="0">
                <a:latin typeface="Century Gothic" panose="020B0502020202020204" pitchFamily="34" charset="0"/>
              </a:rPr>
              <a:t>:</a:t>
            </a:r>
          </a:p>
          <a:p>
            <a:r>
              <a:rPr lang="en-IE" sz="600" dirty="0">
                <a:latin typeface="Century Gothic" panose="020B0502020202020204" pitchFamily="34" charset="0"/>
              </a:rPr>
              <a:t>1. Delany E, Hughes R, Kirby B. A cross-sectional epidemiological study of hidradenitis suppurativa in an Irish population (SHIP). J </a:t>
            </a:r>
            <a:r>
              <a:rPr lang="en-IE" sz="600" dirty="0" err="1">
                <a:latin typeface="Century Gothic" panose="020B0502020202020204" pitchFamily="34" charset="0"/>
              </a:rPr>
              <a:t>Eur</a:t>
            </a:r>
            <a:r>
              <a:rPr lang="en-IE" sz="600" dirty="0">
                <a:latin typeface="Century Gothic" panose="020B0502020202020204" pitchFamily="34" charset="0"/>
              </a:rPr>
              <a:t> </a:t>
            </a:r>
            <a:r>
              <a:rPr lang="en-IE" sz="600" dirty="0" err="1">
                <a:latin typeface="Century Gothic" panose="020B0502020202020204" pitchFamily="34" charset="0"/>
              </a:rPr>
              <a:t>Acad</a:t>
            </a:r>
            <a:r>
              <a:rPr lang="en-IE" sz="600" dirty="0">
                <a:latin typeface="Century Gothic" panose="020B0502020202020204" pitchFamily="34" charset="0"/>
              </a:rPr>
              <a:t> Dermatol Venereol. 2018 Mar;32(3):467-473.</a:t>
            </a:r>
            <a:endParaRPr lang="en-US" sz="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797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089F-A43B-D3ED-FB1A-7DC7A0B4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517EFD0-F33A-78D1-2723-D152908F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23E898-E37B-298C-702A-66E3BE3B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Hidradenitis Suppurativa</a:t>
            </a: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60DF3698-6F2F-4A67-AD51-00CCF8AD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3" y="1249871"/>
            <a:ext cx="291465" cy="291465"/>
          </a:xfrm>
          <a:prstGeom prst="rect">
            <a:avLst/>
          </a:prstGeom>
        </p:spPr>
      </p:pic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6B0596A3-C057-4166-A434-ADD4FF039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3" y="3375851"/>
            <a:ext cx="291465" cy="291465"/>
          </a:xfrm>
          <a:prstGeom prst="rect">
            <a:avLst/>
          </a:prstGeom>
        </p:spPr>
      </p:pic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D1FCCE6B-8A97-4ED5-8C50-2F969ED73F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076224" y="1108760"/>
            <a:ext cx="4773800" cy="25940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30CB722-658D-4F71-B87F-60AB0CDEC5C7}"/>
              </a:ext>
            </a:extLst>
          </p:cNvPr>
          <p:cNvSpPr txBox="1"/>
          <p:nvPr/>
        </p:nvSpPr>
        <p:spPr>
          <a:xfrm>
            <a:off x="509443" y="4322818"/>
            <a:ext cx="5075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entury Gothic" panose="020B0502020202020204" pitchFamily="34" charset="0"/>
              </a:rPr>
              <a:t>References</a:t>
            </a:r>
            <a:r>
              <a:rPr lang="en-US" sz="600" dirty="0">
                <a:latin typeface="Century Gothic" panose="020B0502020202020204" pitchFamily="34" charset="0"/>
              </a:rPr>
              <a:t>:</a:t>
            </a:r>
          </a:p>
          <a:p>
            <a:r>
              <a:rPr lang="en-IE" sz="600" dirty="0">
                <a:latin typeface="Century Gothic" panose="020B0502020202020204" pitchFamily="34" charset="0"/>
              </a:rPr>
              <a:t>Vossen ARJV, van der Zee HH and </a:t>
            </a:r>
            <a:r>
              <a:rPr lang="en-IE" sz="600" dirty="0" err="1">
                <a:latin typeface="Century Gothic" panose="020B0502020202020204" pitchFamily="34" charset="0"/>
              </a:rPr>
              <a:t>Prens</a:t>
            </a:r>
            <a:r>
              <a:rPr lang="en-IE" sz="600" dirty="0">
                <a:latin typeface="Century Gothic" panose="020B0502020202020204" pitchFamily="34" charset="0"/>
              </a:rPr>
              <a:t> EP (2018) Hidradenitis Suppurativa: A Systematic Review Integrating Inflammatory Pathways Into a Cohesive Pathogenic Model. Front. Immunol. 9:2965. doi: 10.3389/fimmu.2018.02965</a:t>
            </a:r>
            <a:endParaRPr lang="en-US" sz="600" dirty="0">
              <a:latin typeface="Century Gothic" panose="020B0502020202020204" pitchFamily="34" charset="0"/>
            </a:endParaRP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7C1401AA-BD95-4F1A-84F6-BF3D41CC8D5C}"/>
              </a:ext>
            </a:extLst>
          </p:cNvPr>
          <p:cNvSpPr/>
          <p:nvPr/>
        </p:nvSpPr>
        <p:spPr>
          <a:xfrm>
            <a:off x="497397" y="745497"/>
            <a:ext cx="3284890" cy="33603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8000"/>
              </a:lnSpc>
              <a:buSzPct val="100000"/>
              <a:buChar char="•"/>
            </a:pPr>
            <a:r>
              <a:rPr lang="en-US" sz="1200" dirty="0">
                <a:solidFill>
                  <a:srgbClr val="1C73BE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Not an infection: </a:t>
            </a:r>
            <a:r>
              <a:rPr lang="en-US" sz="12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an autoinflammatory condition — not caused by poor hygiene, and not contagious</a:t>
            </a:r>
            <a:endParaRPr lang="en-US" sz="1200" dirty="0">
              <a:latin typeface="Century Gothic" panose="020B0502020202020204" pitchFamily="34" charset="0"/>
            </a:endParaRPr>
          </a:p>
          <a:p>
            <a:pPr marL="177800" indent="-177800">
              <a:lnSpc>
                <a:spcPct val="118000"/>
              </a:lnSpc>
              <a:buSzPct val="100000"/>
              <a:buChar char="•"/>
            </a:pPr>
            <a:r>
              <a:rPr lang="en-US" sz="1200" dirty="0">
                <a:solidFill>
                  <a:srgbClr val="1C73BE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Multifactorial: </a:t>
            </a:r>
            <a:r>
              <a:rPr lang="en-US" sz="12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genetic, immune, hormonal, microbial, mechanical and lifestyle factors (smoking, obesity, friction) all contribute</a:t>
            </a:r>
            <a:endParaRPr lang="en-US" sz="1200" dirty="0">
              <a:latin typeface="Century Gothic" panose="020B0502020202020204" pitchFamily="34" charset="0"/>
            </a:endParaRPr>
          </a:p>
          <a:p>
            <a:pPr lvl="1">
              <a:lnSpc>
                <a:spcPct val="118000"/>
              </a:lnSpc>
              <a:buSzPct val="100000"/>
            </a:pPr>
            <a:r>
              <a:rPr lang="en-US" sz="1200" dirty="0">
                <a:solidFill>
                  <a:srgbClr val="1C73BE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1. Blocked follicle: </a:t>
            </a:r>
            <a:r>
              <a:rPr lang="en-US" sz="12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hair follicles become occluded and dilated</a:t>
            </a:r>
            <a:endParaRPr lang="en-US" sz="1200" dirty="0">
              <a:latin typeface="Century Gothic" panose="020B0502020202020204" pitchFamily="34" charset="0"/>
            </a:endParaRPr>
          </a:p>
          <a:p>
            <a:pPr>
              <a:lnSpc>
                <a:spcPct val="118000"/>
              </a:lnSpc>
              <a:buSzPct val="100000"/>
            </a:pPr>
            <a:r>
              <a:rPr lang="en-US" sz="1200" dirty="0">
                <a:solidFill>
                  <a:srgbClr val="1C73BE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	2. Rupture &amp; inflammation: </a:t>
            </a:r>
            <a:r>
              <a:rPr lang="en-US" sz="12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the follicle 	ruptures, triggering an abnormal 	immune response, bacterial 	imbalance and abscess formation</a:t>
            </a:r>
            <a:endParaRPr lang="en-US" sz="1200" dirty="0">
              <a:latin typeface="Century Gothic" panose="020B0502020202020204" pitchFamily="34" charset="0"/>
            </a:endParaRPr>
          </a:p>
          <a:p>
            <a:pPr>
              <a:lnSpc>
                <a:spcPct val="118000"/>
              </a:lnSpc>
              <a:buSzPct val="100000"/>
            </a:pPr>
            <a:r>
              <a:rPr lang="en-US" sz="1200" dirty="0">
                <a:solidFill>
                  <a:srgbClr val="1C73BE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	3. Chronic disease: </a:t>
            </a:r>
            <a:r>
              <a:rPr lang="en-US" sz="12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persistent 	inflammation drives fibrosis and deep, 	pus-draining tunnels (sinus tracts)</a:t>
            </a:r>
            <a:endParaRPr lang="en-US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201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089F-A43B-D3ED-FB1A-7DC7A0B4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517EFD0-F33A-78D1-2723-D152908F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23E898-E37B-298C-702A-66E3BE3B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Hidradenitis Suppurativa</a:t>
            </a: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60DF3698-6F2F-4A67-AD51-00CCF8AD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3" y="1249871"/>
            <a:ext cx="291465" cy="291465"/>
          </a:xfrm>
          <a:prstGeom prst="rect">
            <a:avLst/>
          </a:prstGeom>
        </p:spPr>
      </p:pic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6B0596A3-C057-4166-A434-ADD4FF039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3" y="3375851"/>
            <a:ext cx="291465" cy="2914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0AF258-4566-4D3B-853E-0F10B56C91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801" y="852424"/>
            <a:ext cx="1087632" cy="1089478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FCCACC-D1A6-4CA3-9B25-161F84307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801" y="2064163"/>
            <a:ext cx="1087632" cy="109234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B7A69D-F071-4E2F-8AD5-7BB49C7CA8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801" y="3285641"/>
            <a:ext cx="1087632" cy="1081057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04093BA-F2EE-4E64-BF59-EEF007ECD898}"/>
              </a:ext>
            </a:extLst>
          </p:cNvPr>
          <p:cNvSpPr txBox="1"/>
          <p:nvPr/>
        </p:nvSpPr>
        <p:spPr>
          <a:xfrm>
            <a:off x="2084785" y="1133993"/>
            <a:ext cx="133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entury Gothic" panose="020B0502020202020204" pitchFamily="34" charset="0"/>
              </a:rPr>
              <a:t>Inflammatory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Nodules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BCC132-DE0D-40D9-9CA9-53D891EBA2F3}"/>
              </a:ext>
            </a:extLst>
          </p:cNvPr>
          <p:cNvSpPr txBox="1"/>
          <p:nvPr/>
        </p:nvSpPr>
        <p:spPr>
          <a:xfrm>
            <a:off x="2084785" y="2298574"/>
            <a:ext cx="1393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entury Gothic" panose="020B0502020202020204" pitchFamily="34" charset="0"/>
              </a:rPr>
              <a:t>Double </a:t>
            </a:r>
            <a:r>
              <a:rPr lang="en-US" sz="1400" dirty="0" err="1">
                <a:latin typeface="Century Gothic" panose="020B0502020202020204" pitchFamily="34" charset="0"/>
              </a:rPr>
              <a:t>Comedones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9F1849-B77C-429B-98E2-3A551B4DADEA}"/>
              </a:ext>
            </a:extLst>
          </p:cNvPr>
          <p:cNvSpPr txBox="1"/>
          <p:nvPr/>
        </p:nvSpPr>
        <p:spPr>
          <a:xfrm>
            <a:off x="1965441" y="3576253"/>
            <a:ext cx="1696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entury Gothic" panose="020B0502020202020204" pitchFamily="34" charset="0"/>
              </a:rPr>
              <a:t>Abscesses, Sinus Tracts, Scarring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8AF79E-C3CD-4FFC-B59D-5B77EA612E03}"/>
              </a:ext>
            </a:extLst>
          </p:cNvPr>
          <p:cNvSpPr txBox="1"/>
          <p:nvPr/>
        </p:nvSpPr>
        <p:spPr>
          <a:xfrm>
            <a:off x="4409954" y="1132422"/>
            <a:ext cx="45545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anose="020B0502020202020204" pitchFamily="34" charset="0"/>
              </a:rPr>
              <a:t>Diagnostic delay – major issue with patients with HS – on average 7-10 years.</a:t>
            </a: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endParaRPr lang="en-IE" sz="1600" dirty="0">
              <a:latin typeface="Century Gothic" panose="020B0502020202020204" pitchFamily="34" charset="0"/>
            </a:endParaRP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IE" sz="1600" dirty="0">
                <a:latin typeface="Century Gothic" panose="020B0502020202020204" pitchFamily="34" charset="0"/>
              </a:rPr>
              <a:t>2 or more inflammatory lesions at the typical sites (axillae, groin, inframammary, perianal/buttock) over 6 months has been shown to identify HS with around 97% accuracy</a:t>
            </a:r>
            <a:r>
              <a:rPr lang="en-IE" sz="1600" baseline="30000" dirty="0">
                <a:latin typeface="Century Gothic" panose="020B0502020202020204" pitchFamily="34" charset="0"/>
              </a:rPr>
              <a:t>1</a:t>
            </a:r>
            <a:r>
              <a:rPr lang="en-IE" sz="1600" dirty="0">
                <a:latin typeface="Century Gothic" panose="020B0502020202020204" pitchFamily="34" charset="0"/>
              </a:rPr>
              <a:t>.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6FA26B-D693-4232-88EF-6E99863F90C1}"/>
              </a:ext>
            </a:extLst>
          </p:cNvPr>
          <p:cNvSpPr txBox="1"/>
          <p:nvPr/>
        </p:nvSpPr>
        <p:spPr>
          <a:xfrm>
            <a:off x="4691149" y="3644545"/>
            <a:ext cx="370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Century Gothic" panose="020B0502020202020204" pitchFamily="34" charset="0"/>
              </a:rPr>
              <a:t>References:</a:t>
            </a:r>
          </a:p>
          <a:p>
            <a:r>
              <a:rPr lang="en-IE" sz="600" dirty="0">
                <a:latin typeface="Century Gothic" panose="020B0502020202020204" pitchFamily="34" charset="0"/>
              </a:rPr>
              <a:t>Vinding GR, Miller IM, </a:t>
            </a:r>
            <a:r>
              <a:rPr lang="en-IE" sz="600" dirty="0" err="1">
                <a:latin typeface="Century Gothic" panose="020B0502020202020204" pitchFamily="34" charset="0"/>
              </a:rPr>
              <a:t>Zarchi</a:t>
            </a:r>
            <a:r>
              <a:rPr lang="en-IE" sz="600" dirty="0">
                <a:latin typeface="Century Gothic" panose="020B0502020202020204" pitchFamily="34" charset="0"/>
              </a:rPr>
              <a:t> K, </a:t>
            </a:r>
            <a:r>
              <a:rPr lang="en-IE" sz="600" dirty="0" err="1">
                <a:latin typeface="Century Gothic" panose="020B0502020202020204" pitchFamily="34" charset="0"/>
              </a:rPr>
              <a:t>Ibler</a:t>
            </a:r>
            <a:r>
              <a:rPr lang="en-IE" sz="600" dirty="0">
                <a:latin typeface="Century Gothic" panose="020B0502020202020204" pitchFamily="34" charset="0"/>
              </a:rPr>
              <a:t> KS, </a:t>
            </a:r>
            <a:r>
              <a:rPr lang="en-IE" sz="600" dirty="0" err="1">
                <a:latin typeface="Century Gothic" panose="020B0502020202020204" pitchFamily="34" charset="0"/>
              </a:rPr>
              <a:t>Ellervik</a:t>
            </a:r>
            <a:r>
              <a:rPr lang="en-IE" sz="600" dirty="0">
                <a:latin typeface="Century Gothic" panose="020B0502020202020204" pitchFamily="34" charset="0"/>
              </a:rPr>
              <a:t> C, </a:t>
            </a:r>
            <a:r>
              <a:rPr lang="en-IE" sz="600" dirty="0" err="1">
                <a:latin typeface="Century Gothic" panose="020B0502020202020204" pitchFamily="34" charset="0"/>
              </a:rPr>
              <a:t>Jemec</a:t>
            </a:r>
            <a:r>
              <a:rPr lang="en-IE" sz="600" dirty="0">
                <a:latin typeface="Century Gothic" panose="020B0502020202020204" pitchFamily="34" charset="0"/>
              </a:rPr>
              <a:t> GBE. The prevalence of inverse recurrent suppuration: A population-based study of possible hidradenitis suppurativa. </a:t>
            </a:r>
            <a:r>
              <a:rPr lang="en-IE" sz="600" i="1" dirty="0">
                <a:latin typeface="Century Gothic" panose="020B0502020202020204" pitchFamily="34" charset="0"/>
              </a:rPr>
              <a:t>Br J Dermatol</a:t>
            </a:r>
            <a:r>
              <a:rPr lang="en-IE" sz="600" dirty="0">
                <a:latin typeface="Century Gothic" panose="020B0502020202020204" pitchFamily="34" charset="0"/>
              </a:rPr>
              <a:t>. 2014; </a:t>
            </a:r>
            <a:r>
              <a:rPr lang="en-IE" sz="600" b="1" dirty="0">
                <a:latin typeface="Century Gothic" panose="020B0502020202020204" pitchFamily="34" charset="0"/>
              </a:rPr>
              <a:t>170</a:t>
            </a:r>
            <a:r>
              <a:rPr lang="en-IE" sz="600" dirty="0">
                <a:latin typeface="Century Gothic" panose="020B0502020202020204" pitchFamily="34" charset="0"/>
              </a:rPr>
              <a:t>(4): 884–889.</a:t>
            </a:r>
            <a:endParaRPr lang="en-US" sz="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086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9089F-A43B-D3ED-FB1A-7DC7A0B4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517EFD0-F33A-78D1-2723-D152908F0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23E898-E37B-298C-702A-66E3BE3B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Hidradenitis Suppurativa – Treatment Algorithm</a:t>
            </a: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60DF3698-6F2F-4A67-AD51-00CCF8AD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3" y="1249871"/>
            <a:ext cx="291465" cy="291465"/>
          </a:xfrm>
          <a:prstGeom prst="rect">
            <a:avLst/>
          </a:prstGeom>
        </p:spPr>
      </p:pic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6B0596A3-C057-4166-A434-ADD4FF039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3" y="3375851"/>
            <a:ext cx="291465" cy="2914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47DA8F-E4C0-4F2E-858D-40F60F156A99}"/>
              </a:ext>
            </a:extLst>
          </p:cNvPr>
          <p:cNvSpPr/>
          <p:nvPr/>
        </p:nvSpPr>
        <p:spPr>
          <a:xfrm>
            <a:off x="2891136" y="941174"/>
            <a:ext cx="3466215" cy="765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Counsell all patients: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Smoking cessation, weight loss/</a:t>
            </a:r>
            <a:b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Screen associated comorbidities: Metabolic syndrome, anxiety/depression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1AEE0F-E266-4ED0-89C0-9109DFEE66B3}"/>
              </a:ext>
            </a:extLst>
          </p:cNvPr>
          <p:cNvSpPr/>
          <p:nvPr/>
        </p:nvSpPr>
        <p:spPr>
          <a:xfrm>
            <a:off x="2891135" y="1806206"/>
            <a:ext cx="3466215" cy="765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Mild/</a:t>
            </a:r>
            <a:r>
              <a:rPr lang="en-US" sz="105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Localised</a:t>
            </a:r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 Disease: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Tetracycline PO x 12 weeks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Topical Clindamycin 1%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82E089-E3BB-4762-96CD-8D941E949D2C}"/>
              </a:ext>
            </a:extLst>
          </p:cNvPr>
          <p:cNvSpPr/>
          <p:nvPr/>
        </p:nvSpPr>
        <p:spPr>
          <a:xfrm>
            <a:off x="462604" y="1806206"/>
            <a:ext cx="1900606" cy="7655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Mild Disease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D453E5-41DD-4A22-941B-8CFAD2A3194E}"/>
              </a:ext>
            </a:extLst>
          </p:cNvPr>
          <p:cNvSpPr/>
          <p:nvPr/>
        </p:nvSpPr>
        <p:spPr>
          <a:xfrm>
            <a:off x="462604" y="2692252"/>
            <a:ext cx="1900606" cy="7655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Moderate Disease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BB0BFB-2A36-4786-A175-12E2E62C7D08}"/>
              </a:ext>
            </a:extLst>
          </p:cNvPr>
          <p:cNvSpPr/>
          <p:nvPr/>
        </p:nvSpPr>
        <p:spPr>
          <a:xfrm>
            <a:off x="2891135" y="2692252"/>
            <a:ext cx="3466215" cy="765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Moderate Disease/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Lack of response 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Rifampicin 300mg BD + Clindamycin 300mg BD 10-12 weeks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A8920A-8CEC-4937-B2A5-AD982C435324}"/>
              </a:ext>
            </a:extLst>
          </p:cNvPr>
          <p:cNvSpPr/>
          <p:nvPr/>
        </p:nvSpPr>
        <p:spPr>
          <a:xfrm>
            <a:off x="462604" y="3578298"/>
            <a:ext cx="1900606" cy="7655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Severe Disease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28F3C2-4981-4830-BF72-0CEB03EB1F03}"/>
              </a:ext>
            </a:extLst>
          </p:cNvPr>
          <p:cNvSpPr/>
          <p:nvPr/>
        </p:nvSpPr>
        <p:spPr>
          <a:xfrm>
            <a:off x="2891135" y="3578298"/>
            <a:ext cx="3466215" cy="765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Severe Disease::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Adalimumab 40mg weekly SC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Bimekizumab 320mg 4-weekly SC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42AA79-E2EA-4740-ABF9-6BCDC0CEE660}"/>
              </a:ext>
            </a:extLst>
          </p:cNvPr>
          <p:cNvSpPr/>
          <p:nvPr/>
        </p:nvSpPr>
        <p:spPr>
          <a:xfrm>
            <a:off x="6509751" y="941174"/>
            <a:ext cx="2229294" cy="765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Screen for treatable CVS disease: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  <a:latin typeface="Century Gothic" panose="020B0502020202020204" pitchFamily="34" charset="0"/>
              </a:rPr>
              <a:t>BP, Lipids, HbA1c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5EEF04-606B-43C7-A171-11EB28D26359}"/>
              </a:ext>
            </a:extLst>
          </p:cNvPr>
          <p:cNvSpPr/>
          <p:nvPr/>
        </p:nvSpPr>
        <p:spPr>
          <a:xfrm>
            <a:off x="6656440" y="2105838"/>
            <a:ext cx="1799303" cy="1809135"/>
          </a:xfrm>
          <a:prstGeom prst="rect">
            <a:avLst/>
          </a:prstGeom>
          <a:solidFill>
            <a:srgbClr val="DDE7F3"/>
          </a:solidFill>
          <a:ln>
            <a:solidFill>
              <a:srgbClr val="1C73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Adjuvant treatments</a:t>
            </a:r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Metformin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Spironolactone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Semaglutide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Tirzepatide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Acitretin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Dapsone</a:t>
            </a:r>
          </a:p>
        </p:txBody>
      </p:sp>
    </p:spTree>
    <p:extLst>
      <p:ext uri="{BB962C8B-B14F-4D97-AF65-F5344CB8AC3E}">
        <p14:creationId xmlns:p14="http://schemas.microsoft.com/office/powerpoint/2010/main" val="872451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D89C02-E6A4-C4CA-9A06-EFC113F61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Psoriasis affecting the scalp, nails, genitals, or palms/soles can count as severe disease even at low BSA - site, not just extent, can meet the threshold to escalate care</a:t>
            </a:r>
          </a:p>
          <a:p>
            <a:r>
              <a:rPr lang="en-IE" dirty="0"/>
              <a:t>Moderate-to-severe psoriasis is now a recognised cardiovascular risk-enhancing factor (ACC/AHA)</a:t>
            </a:r>
          </a:p>
          <a:p>
            <a:r>
              <a:rPr lang="en-IE" dirty="0"/>
              <a:t>HS is a chronic follicular occlusion disease, not an infection - recurrent "boils" at typical sites for 6+ months should raise suspicion</a:t>
            </a:r>
          </a:p>
          <a:p>
            <a:r>
              <a:rPr lang="en-IE" dirty="0"/>
              <a:t>Both conditions carry real, under-recognised cardiometabolic burden - the shared thread is chronic systemic inflammation</a:t>
            </a:r>
          </a:p>
          <a:p>
            <a:r>
              <a:rPr lang="en-IE" dirty="0"/>
              <a:t>In HS, diagnostic delay - not treatment choice - is what's costing patients the most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5C5556-680E-03EA-0F0F-4ED35E6AA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84D827-F179-31A9-90B2-C6CEF728C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28196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 txBox="1"/>
          <p:nvPr/>
        </p:nvSpPr>
        <p:spPr>
          <a:xfrm>
            <a:off x="1421218" y="1750828"/>
            <a:ext cx="6301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11930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ial Beacon Hospital PP Template 2020 v5 (003)" id="{4CA53687-D64C-4586-BA5B-56A39ED3C2A0}" vid="{4A07C3CD-B43D-4BE0-AABF-01DE6C813E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1413</TotalTime>
  <Words>1946</Words>
  <Application>Microsoft Office PowerPoint</Application>
  <PresentationFormat>On-screen Show (16:9)</PresentationFormat>
  <Paragraphs>219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</vt:lpstr>
      <vt:lpstr>Century Gothic</vt:lpstr>
      <vt:lpstr>Verdana</vt:lpstr>
      <vt:lpstr>Office Theme</vt:lpstr>
      <vt:lpstr>Diagnosis to Decision: Common Dermatology Presentations in General Practice </vt:lpstr>
      <vt:lpstr>Two Common Inflammatory Conditions – Beyond the Skin</vt:lpstr>
      <vt:lpstr>PowerPoint Presentation</vt:lpstr>
      <vt:lpstr>PowerPoint Presentation</vt:lpstr>
      <vt:lpstr>Psoriasis – High-impact site disease </vt:lpstr>
      <vt:lpstr>Psoriasis – Scalp</vt:lpstr>
      <vt:lpstr>Psoriasis - Genitals </vt:lpstr>
      <vt:lpstr>Psoriasis - Biologic treatment eligibility </vt:lpstr>
      <vt:lpstr>PowerPoint Presentation</vt:lpstr>
      <vt:lpstr>Psoriasis – High impact site disease </vt:lpstr>
      <vt:lpstr>Psoriasis – Early biologic intervention</vt:lpstr>
      <vt:lpstr>Psoriasis – Cardiovascular Risk</vt:lpstr>
      <vt:lpstr>Psoriasis – Obesity</vt:lpstr>
      <vt:lpstr>PowerPoint Presentation</vt:lpstr>
      <vt:lpstr>Hidradenitis Suppurativa</vt:lpstr>
      <vt:lpstr>Hidradenitis Suppurativa</vt:lpstr>
      <vt:lpstr>Hidradenitis Suppurativa</vt:lpstr>
      <vt:lpstr>Hidradenitis Suppurativa – Treatment Algorithm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Ben Murphy</dc:creator>
  <cp:lastModifiedBy>Sara Eagar</cp:lastModifiedBy>
  <cp:revision>69</cp:revision>
  <cp:lastPrinted>2020-01-20T12:16:27Z</cp:lastPrinted>
  <dcterms:created xsi:type="dcterms:W3CDTF">2020-11-06T09:16:24Z</dcterms:created>
  <dcterms:modified xsi:type="dcterms:W3CDTF">2026-09-18T09:29:53Z</dcterms:modified>
</cp:coreProperties>
</file>