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45" r:id="rId2"/>
    <p:sldId id="377" r:id="rId3"/>
    <p:sldId id="351" r:id="rId4"/>
    <p:sldId id="393" r:id="rId5"/>
    <p:sldId id="366" r:id="rId6"/>
    <p:sldId id="365" r:id="rId7"/>
    <p:sldId id="388" r:id="rId8"/>
    <p:sldId id="390" r:id="rId9"/>
    <p:sldId id="379" r:id="rId10"/>
    <p:sldId id="378" r:id="rId11"/>
    <p:sldId id="389" r:id="rId12"/>
    <p:sldId id="385" r:id="rId13"/>
    <p:sldId id="309" r:id="rId14"/>
  </p:sldIdLst>
  <p:sldSz cx="9144000" cy="5143500" type="screen16x9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3BE"/>
    <a:srgbClr val="0066FF"/>
    <a:srgbClr val="006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70014"/>
  </p:normalViewPr>
  <p:slideViewPr>
    <p:cSldViewPr snapToGrid="0" snapToObjects="1">
      <p:cViewPr varScale="1">
        <p:scale>
          <a:sx n="100" d="100"/>
          <a:sy n="100" d="100"/>
        </p:scale>
        <p:origin x="159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79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F1FFD573-63AC-5B41-8408-C4EEFB13A2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88859A18-8B6F-6247-ACFC-012F51E4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25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EBD7CF49-64BB-DB4D-8FC0-A1F7B912603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778088C6-DB3F-4F41-9CC6-6728ACB46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0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2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EC53B-9281-8CB2-2831-E94FBD19C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DC5C69-B59B-0CD0-DFB4-EDEE284B8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1300" y="474663"/>
            <a:ext cx="4213225" cy="23701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7EDC0-D388-DA12-9A5E-0FB4486BA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FE4F0-36AF-CBA0-007B-F3CD1CA0C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659724" y="6005896"/>
            <a:ext cx="2034737" cy="317255"/>
          </a:xfrm>
          <a:prstGeom prst="rect">
            <a:avLst/>
          </a:prstGeom>
        </p:spPr>
        <p:txBody>
          <a:bodyPr/>
          <a:lstStyle/>
          <a:p>
            <a:pPr defTabSz="629747">
              <a:defRPr/>
            </a:pPr>
            <a:fld id="{FA052F4A-13DB-4544-BAAF-781DA174A3E8}" type="slidenum">
              <a:rPr lang="en-AU" sz="800">
                <a:solidFill>
                  <a:prstClr val="black"/>
                </a:solidFill>
                <a:latin typeface="Aptos" panose="02110004020202020204"/>
              </a:rPr>
              <a:pPr defTabSz="629747">
                <a:defRPr/>
              </a:pPr>
              <a:t>4</a:t>
            </a:fld>
            <a:endParaRPr lang="en-AU" sz="80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99609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EC53B-9281-8CB2-2831-E94FBD19C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DC5C69-B59B-0CD0-DFB4-EDEE284B8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1300" y="474663"/>
            <a:ext cx="4213225" cy="23701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7EDC0-D388-DA12-9A5E-0FB4486BA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FE4F0-36AF-CBA0-007B-F3CD1CA0C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2659724" y="6005896"/>
            <a:ext cx="2034737" cy="317255"/>
          </a:xfrm>
          <a:prstGeom prst="rect">
            <a:avLst/>
          </a:prstGeom>
        </p:spPr>
        <p:txBody>
          <a:bodyPr/>
          <a:lstStyle/>
          <a:p>
            <a:pPr defTabSz="629747">
              <a:defRPr/>
            </a:pPr>
            <a:fld id="{FA052F4A-13DB-4544-BAAF-781DA174A3E8}" type="slidenum">
              <a:rPr lang="en-AU" sz="800">
                <a:solidFill>
                  <a:prstClr val="black"/>
                </a:solidFill>
                <a:latin typeface="Aptos" panose="02110004020202020204"/>
              </a:rPr>
              <a:pPr defTabSz="629747">
                <a:defRPr/>
              </a:pPr>
              <a:t>5</a:t>
            </a:fld>
            <a:endParaRPr lang="en-AU" sz="80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71291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4122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122" y="1498177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 txBox="1">
            <a:spLocks/>
          </p:cNvSpPr>
          <p:nvPr userDrawn="1"/>
        </p:nvSpPr>
        <p:spPr>
          <a:xfrm>
            <a:off x="229609" y="4530326"/>
            <a:ext cx="5950474" cy="236937"/>
          </a:xfrm>
          <a:prstGeom prst="rect">
            <a:avLst/>
          </a:prstGeom>
        </p:spPr>
        <p:txBody>
          <a:bodyPr vert="horz" lIns="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sz="750" b="0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5997" y="4786722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06824-2FC3-49D1-9221-EE77AA0E40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2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03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2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9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51386"/>
            <a:ext cx="8229600" cy="3394472"/>
          </a:xfrm>
        </p:spPr>
        <p:txBody>
          <a:bodyPr lIns="0"/>
          <a:lstStyle>
            <a:lvl1pPr>
              <a:buClr>
                <a:srgbClr val="1C73BE"/>
              </a:buCl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07086AC-0EB4-9941-863D-F6DCC4876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8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0619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10619" y="1489418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61170-1BF9-4C1F-BEC1-1DDDF562C9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5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291496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07D4120-44BF-F545-A546-4410EF17F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03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D60AB8-75A7-9E4F-A6B3-20A5B96D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14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824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th Glob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71598-A944-D349-9AD3-5A38A2289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9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36E9D2-757D-044F-BC43-04135529A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39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43011" y="4679694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2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 flipH="1">
            <a:off x="8415146" y="499974"/>
            <a:ext cx="2" cy="4643526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B833F-5119-2F47-B275-C73750608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129"/>
          <a:stretch/>
        </p:blipFill>
        <p:spPr>
          <a:xfrm rot="5400000">
            <a:off x="-350119" y="4001063"/>
            <a:ext cx="1491916" cy="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9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Blu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8407976" y="499974"/>
            <a:ext cx="1" cy="4643526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4EF4-EEF6-7740-ADEC-1D3E60C7AA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5400000">
            <a:off x="-357542" y="4060032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08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CC43-C999-0B45-8718-A862724F989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818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16/09/2026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66" y="4767263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3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0" r:id="rId6"/>
    <p:sldLayoutId id="2147483651" r:id="rId7"/>
    <p:sldLayoutId id="2147483652" r:id="rId8"/>
    <p:sldLayoutId id="2147483654" r:id="rId9"/>
    <p:sldLayoutId id="2147483662" r:id="rId10"/>
    <p:sldLayoutId id="2147483655" r:id="rId11"/>
    <p:sldLayoutId id="2147483657" r:id="rId12"/>
    <p:sldLayoutId id="2147483658" r:id="rId13"/>
    <p:sldLayoutId id="2147483663" r:id="rId14"/>
    <p:sldLayoutId id="2147483664" r:id="rId15"/>
    <p:sldLayoutId id="2147483674" r:id="rId1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Asthma- </a:t>
            </a:r>
            <a:r>
              <a:rPr lang="en-IE"/>
              <a:t>sMART</a:t>
            </a:r>
            <a:r>
              <a:rPr lang="en-IE" dirty="0"/>
              <a:t> Treatment</a:t>
            </a:r>
            <a:br>
              <a:rPr lang="en-IE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A88E2-CB69-6748-A059-180354470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</a:t>
            </a:r>
            <a:r>
              <a:rPr lang="en-US" dirty="0" err="1"/>
              <a:t>Conor</a:t>
            </a:r>
            <a:r>
              <a:rPr lang="en-US" dirty="0"/>
              <a:t> </a:t>
            </a:r>
            <a:r>
              <a:rPr lang="en-US" dirty="0" err="1"/>
              <a:t>Hensey</a:t>
            </a:r>
            <a:r>
              <a:rPr lang="en-US" dirty="0"/>
              <a:t>, Consultant Paediatrician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3D60E3-3725-4CDA-8126-B922A3D0741B}"/>
              </a:ext>
            </a:extLst>
          </p:cNvPr>
          <p:cNvCxnSpPr>
            <a:cxnSpLocks/>
          </p:cNvCxnSpPr>
          <p:nvPr/>
        </p:nvCxnSpPr>
        <p:spPr>
          <a:xfrm>
            <a:off x="854122" y="1500461"/>
            <a:ext cx="828987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6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82BE4D7-8DAE-4E3F-B3F2-4140C5FE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Clinical 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Practical implementation of GINA 2026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Treatment and inhaler choice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issues for younger children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84190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065DF-AFEB-CD03-ABFD-E00C6E465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21" y="-126751"/>
            <a:ext cx="7886700" cy="1095374"/>
          </a:xfrm>
        </p:spPr>
        <p:txBody>
          <a:bodyPr anchor="ctr">
            <a:normAutofit/>
          </a:bodyPr>
          <a:lstStyle/>
          <a:p>
            <a:r>
              <a:rPr lang="en-US" dirty="0"/>
              <a:t>Sinéad- 6 yr old attends practice</a:t>
            </a:r>
            <a:br>
              <a:rPr lang="en-US" dirty="0"/>
            </a:b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9B00CD3-FE9F-2DAD-D76C-849625B74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r="2842" b="-3"/>
          <a:stretch>
            <a:fillRect/>
          </a:stretch>
        </p:blipFill>
        <p:spPr bwMode="auto">
          <a:xfrm>
            <a:off x="0" y="968623"/>
            <a:ext cx="3886200" cy="326350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3" name="Content Placeholder 3">
            <a:extLst>
              <a:ext uri="{FF2B5EF4-FFF2-40B4-BE49-F238E27FC236}">
                <a16:creationId xmlns:a16="http://schemas.microsoft.com/office/drawing/2014/main" id="{52406198-553F-76D2-C637-11A85C1AFB5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785191" y="968623"/>
            <a:ext cx="5358809" cy="32635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Current Treatment-	</a:t>
            </a:r>
          </a:p>
          <a:p>
            <a:pPr>
              <a:buClr>
                <a:srgbClr val="1C73BE"/>
              </a:buClr>
            </a:pPr>
            <a:r>
              <a:rPr lang="en-US" sz="1600" dirty="0"/>
              <a:t>Prior diagnosis of viral induced wheeze aged 4 years</a:t>
            </a:r>
          </a:p>
          <a:p>
            <a:pPr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Salbutamol 100mcg 2 puffs prn</a:t>
            </a:r>
          </a:p>
          <a:p>
            <a:pPr marL="0" indent="0">
              <a:buClr>
                <a:srgbClr val="1C73BE"/>
              </a:buClr>
              <a:buNone/>
            </a:pPr>
            <a:r>
              <a:rPr lang="en-US" b="1" dirty="0"/>
              <a:t>Issue- </a:t>
            </a:r>
          </a:p>
          <a:p>
            <a:pPr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Frequent salbutamol use 3-5 days a week</a:t>
            </a:r>
          </a:p>
          <a:p>
            <a:pPr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Nocturnal cough</a:t>
            </a:r>
          </a:p>
          <a:p>
            <a:pPr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Recent exacerbation of asthma requiring oral steroids secondary to viral RTI </a:t>
            </a:r>
          </a:p>
          <a:p>
            <a:pPr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Unable to participate in dancing</a:t>
            </a:r>
          </a:p>
        </p:txBody>
      </p:sp>
    </p:spTree>
    <p:extLst>
      <p:ext uri="{BB962C8B-B14F-4D97-AF65-F5344CB8AC3E}">
        <p14:creationId xmlns:p14="http://schemas.microsoft.com/office/powerpoint/2010/main" val="517896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64907-6676-EC2A-1D24-BE56AFF9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A262EB3-C73F-427E-B752-A185835CB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82" y="857013"/>
            <a:ext cx="8446102" cy="328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1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599"/>
    </mc:Choice>
    <mc:Fallback xmlns="">
      <p:transition spd="slow" advTm="7959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64907-6676-EC2A-1D24-BE56AFF9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5700A4-B6D8-48E0-28D0-2F956A59E4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360191" y="1785229"/>
            <a:ext cx="1928553" cy="2502131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Down Arrow 3"/>
          <p:cNvSpPr/>
          <p:nvPr/>
        </p:nvSpPr>
        <p:spPr>
          <a:xfrm>
            <a:off x="5477691" y="1950720"/>
            <a:ext cx="330925" cy="478971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202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599"/>
    </mc:Choice>
    <mc:Fallback xmlns="">
      <p:transition spd="slow" advTm="7959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4B694-78E4-77C0-86FF-8CA6D9CDC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76BF6-6797-9DC6-2928-6D0CBA080D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"/>
            <a:ext cx="9144000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9442" y="835120"/>
            <a:ext cx="8364591" cy="35775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Anti-inflammatory Reliever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Maintenance and Reliever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Most evidence is with Budesonide-Formoterol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Symbicort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Best alternative available in Ireland for younger children is </a:t>
            </a:r>
            <a:r>
              <a:rPr lang="en-US" sz="1400" dirty="0" err="1"/>
              <a:t>Flucitasone</a:t>
            </a:r>
            <a:r>
              <a:rPr lang="en-US" sz="1400" dirty="0"/>
              <a:t>/Formoterol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Flutiform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1400" dirty="0"/>
              <a:t>Formoterol is preferred to salmeterol:</a:t>
            </a:r>
          </a:p>
          <a:p>
            <a:pPr lvl="1"/>
            <a:r>
              <a:rPr lang="en-US" sz="1400" dirty="0"/>
              <a:t>Shorter onset of action &lt;3 mins compared with 30mins, both last up to 12 hours</a:t>
            </a:r>
          </a:p>
          <a:p>
            <a:pPr lvl="1"/>
            <a:r>
              <a:rPr lang="en-US" sz="1400" dirty="0"/>
              <a:t>Full agonist with higher intrinsic activity in comparison to salmeterol which is a partial agonist of </a:t>
            </a:r>
            <a:r>
              <a:rPr lang="el-GR" sz="1400" dirty="0"/>
              <a:t>β</a:t>
            </a:r>
            <a:r>
              <a:rPr lang="en-US" sz="1400" dirty="0"/>
              <a:t>2 receptor.  </a:t>
            </a:r>
          </a:p>
          <a:p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and MART</a:t>
            </a:r>
            <a:endParaRPr lang="en-I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65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377" y="800708"/>
            <a:ext cx="2731245" cy="354208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Inhaler Choice</a:t>
            </a:r>
            <a:endParaRPr lang="en-I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33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Inspiratory flow required for DPI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9D84EA-61E9-40AC-8776-670581646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43" y="832978"/>
            <a:ext cx="7821846" cy="32067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AA48CC-5BEB-4062-A06C-3801B5912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350" y="1026208"/>
            <a:ext cx="892813" cy="892813"/>
          </a:xfrm>
          <a:prstGeom prst="rect">
            <a:avLst/>
          </a:prstGeom>
        </p:spPr>
      </p:pic>
      <p:sp>
        <p:nvSpPr>
          <p:cNvPr id="15" name="Down Arrow 7">
            <a:extLst>
              <a:ext uri="{FF2B5EF4-FFF2-40B4-BE49-F238E27FC236}">
                <a16:creationId xmlns:a16="http://schemas.microsoft.com/office/drawing/2014/main" id="{47829A18-691A-46D4-BE63-76D86FDDA758}"/>
              </a:ext>
            </a:extLst>
          </p:cNvPr>
          <p:cNvSpPr/>
          <p:nvPr/>
        </p:nvSpPr>
        <p:spPr>
          <a:xfrm>
            <a:off x="5316049" y="1916308"/>
            <a:ext cx="209006" cy="391885"/>
          </a:xfrm>
          <a:prstGeom prst="downArrow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DAC588-BF8A-40C8-A927-4A333AD358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49" t="6807" r="33329"/>
          <a:stretch/>
        </p:blipFill>
        <p:spPr>
          <a:xfrm>
            <a:off x="5629006" y="832978"/>
            <a:ext cx="556345" cy="1030688"/>
          </a:xfrm>
          <a:prstGeom prst="rect">
            <a:avLst/>
          </a:prstGeom>
        </p:spPr>
      </p:pic>
      <p:sp>
        <p:nvSpPr>
          <p:cNvPr id="17" name="Down Arrow 10">
            <a:extLst>
              <a:ext uri="{FF2B5EF4-FFF2-40B4-BE49-F238E27FC236}">
                <a16:creationId xmlns:a16="http://schemas.microsoft.com/office/drawing/2014/main" id="{849C54D2-961E-43C2-B8FB-E6EB21463351}"/>
              </a:ext>
            </a:extLst>
          </p:cNvPr>
          <p:cNvSpPr/>
          <p:nvPr/>
        </p:nvSpPr>
        <p:spPr>
          <a:xfrm>
            <a:off x="5629006" y="1863666"/>
            <a:ext cx="209006" cy="391885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A7E4F7B-12D8-4066-8029-B73A328263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380" t="5595" r="29893" b="7668"/>
          <a:stretch/>
        </p:blipFill>
        <p:spPr>
          <a:xfrm>
            <a:off x="4987128" y="3568531"/>
            <a:ext cx="756046" cy="1158800"/>
          </a:xfrm>
          <a:prstGeom prst="rect">
            <a:avLst/>
          </a:prstGeom>
        </p:spPr>
      </p:pic>
      <p:sp>
        <p:nvSpPr>
          <p:cNvPr id="19" name="Up Arrow 11">
            <a:extLst>
              <a:ext uri="{FF2B5EF4-FFF2-40B4-BE49-F238E27FC236}">
                <a16:creationId xmlns:a16="http://schemas.microsoft.com/office/drawing/2014/main" id="{4F38A630-3B91-422A-912A-0AF0E55B6649}"/>
              </a:ext>
            </a:extLst>
          </p:cNvPr>
          <p:cNvSpPr/>
          <p:nvPr/>
        </p:nvSpPr>
        <p:spPr>
          <a:xfrm>
            <a:off x="5220386" y="3103387"/>
            <a:ext cx="191325" cy="439578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77407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Spacer Choice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814" y="927620"/>
            <a:ext cx="2962913" cy="2969009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B75F96-36BE-4A6B-8EFC-4656B7353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43" y="1204829"/>
            <a:ext cx="3894469" cy="2595299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</p:spTree>
    <p:extLst>
      <p:ext uri="{BB962C8B-B14F-4D97-AF65-F5344CB8AC3E}">
        <p14:creationId xmlns:p14="http://schemas.microsoft.com/office/powerpoint/2010/main" val="2191018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9443" y="874514"/>
            <a:ext cx="8229600" cy="3394472"/>
          </a:xfrm>
        </p:spPr>
        <p:txBody>
          <a:bodyPr/>
          <a:lstStyle/>
          <a:p>
            <a:pPr marL="171450" lvl="0" indent="-17145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4F81BD"/>
                </a:solidFill>
                <a:cs typeface="+mn-cs"/>
              </a:rPr>
              <a:t>SABA- Salbutamol 100mcg </a:t>
            </a:r>
            <a:endParaRPr lang="en-US" sz="1800" dirty="0">
              <a:solidFill>
                <a:srgbClr val="FF0000"/>
              </a:solidFill>
              <a:cs typeface="+mn-cs"/>
            </a:endParaRPr>
          </a:p>
          <a:p>
            <a:pPr marL="171450" lvl="0" indent="-17145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4F81BD"/>
                </a:solidFill>
                <a:cs typeface="+mn-cs"/>
              </a:rPr>
              <a:t>ICS-  Becotide 50mcg/100mcg	 </a:t>
            </a:r>
            <a:r>
              <a:rPr lang="en-US" sz="1800" dirty="0" err="1">
                <a:solidFill>
                  <a:srgbClr val="4F81BD"/>
                </a:solidFill>
                <a:cs typeface="+mn-cs"/>
              </a:rPr>
              <a:t>Flixotide</a:t>
            </a:r>
            <a:r>
              <a:rPr lang="en-US" sz="1800" dirty="0">
                <a:solidFill>
                  <a:srgbClr val="4F81BD"/>
                </a:solidFill>
                <a:cs typeface="+mn-cs"/>
              </a:rPr>
              <a:t> 50mcg/125mcg</a:t>
            </a:r>
          </a:p>
          <a:p>
            <a:pPr lvl="0">
              <a:buClrTx/>
            </a:pPr>
            <a:endParaRPr lang="en-US" sz="1800" strike="sngStrike" dirty="0">
              <a:solidFill>
                <a:srgbClr val="4F81BD"/>
              </a:solidFill>
              <a:cs typeface="+mn-cs"/>
            </a:endParaRPr>
          </a:p>
          <a:p>
            <a:pPr marL="171450" lvl="0" indent="-17145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black"/>
                </a:solidFill>
                <a:cs typeface="+mn-cs"/>
              </a:rPr>
              <a:t>Combination inhalers (ICS/LABA)	</a:t>
            </a:r>
          </a:p>
          <a:p>
            <a:pPr marL="742950" lvl="1" indent="-285750">
              <a:buClrTx/>
              <a:buFont typeface="Arial"/>
              <a:buChar char="–"/>
            </a:pPr>
            <a:r>
              <a:rPr lang="en-US" sz="1800" dirty="0">
                <a:solidFill>
                  <a:srgbClr val="4F81BD"/>
                </a:solidFill>
                <a:cs typeface="+mn-cs"/>
              </a:rPr>
              <a:t>MDI	</a:t>
            </a:r>
            <a:r>
              <a:rPr lang="en-US" sz="1800" dirty="0" err="1">
                <a:solidFill>
                  <a:srgbClr val="4F81BD"/>
                </a:solidFill>
                <a:cs typeface="+mn-cs"/>
              </a:rPr>
              <a:t>Seretide</a:t>
            </a:r>
            <a:r>
              <a:rPr lang="en-US" sz="1800" dirty="0">
                <a:solidFill>
                  <a:srgbClr val="4F81BD"/>
                </a:solidFill>
                <a:cs typeface="+mn-cs"/>
              </a:rPr>
              <a:t> (</a:t>
            </a:r>
            <a:r>
              <a:rPr lang="en-US" sz="1800" dirty="0" err="1">
                <a:solidFill>
                  <a:srgbClr val="4F81BD"/>
                </a:solidFill>
                <a:cs typeface="+mn-cs"/>
              </a:rPr>
              <a:t>Flucitasone</a:t>
            </a:r>
            <a:r>
              <a:rPr lang="en-US" sz="1800" dirty="0">
                <a:solidFill>
                  <a:srgbClr val="4F81BD"/>
                </a:solidFill>
                <a:cs typeface="+mn-cs"/>
              </a:rPr>
              <a:t>/Salmeterol) 50/25  				</a:t>
            </a:r>
          </a:p>
          <a:p>
            <a:pPr marL="742950" lvl="1" indent="-285750">
              <a:buClrTx/>
              <a:buFont typeface="Arial"/>
              <a:buChar char="–"/>
            </a:pPr>
            <a:r>
              <a:rPr lang="en-US" sz="1800" dirty="0">
                <a:solidFill>
                  <a:srgbClr val="4F81BD"/>
                </a:solidFill>
                <a:cs typeface="+mn-cs"/>
              </a:rPr>
              <a:t>MDI	</a:t>
            </a:r>
            <a:r>
              <a:rPr lang="en-US" sz="1800" dirty="0" err="1">
                <a:solidFill>
                  <a:srgbClr val="4F81BD"/>
                </a:solidFill>
                <a:cs typeface="+mn-cs"/>
              </a:rPr>
              <a:t>Flutiform</a:t>
            </a:r>
            <a:r>
              <a:rPr lang="en-US" sz="1800" dirty="0">
                <a:solidFill>
                  <a:srgbClr val="4F81BD"/>
                </a:solidFill>
                <a:cs typeface="+mn-cs"/>
              </a:rPr>
              <a:t> (</a:t>
            </a:r>
            <a:r>
              <a:rPr lang="en-US" sz="1800" dirty="0" err="1">
                <a:solidFill>
                  <a:srgbClr val="4F81BD"/>
                </a:solidFill>
                <a:cs typeface="+mn-cs"/>
              </a:rPr>
              <a:t>Flucitasone</a:t>
            </a:r>
            <a:r>
              <a:rPr lang="en-US" sz="1800" dirty="0">
                <a:solidFill>
                  <a:srgbClr val="4F81BD"/>
                </a:solidFill>
                <a:cs typeface="+mn-cs"/>
              </a:rPr>
              <a:t>/Formoterol) 50/5</a:t>
            </a:r>
          </a:p>
          <a:p>
            <a:pPr marL="342900" lvl="1" indent="0">
              <a:buClrTx/>
              <a:buNone/>
            </a:pPr>
            <a:endParaRPr lang="en-US" sz="1800" dirty="0">
              <a:solidFill>
                <a:prstClr val="black"/>
              </a:solidFill>
              <a:cs typeface="+mn-cs"/>
            </a:endParaRPr>
          </a:p>
          <a:p>
            <a:pPr marL="742950" lvl="1" indent="-285750">
              <a:buClrTx/>
              <a:buFont typeface="Arial"/>
              <a:buChar char="–"/>
            </a:pPr>
            <a:r>
              <a:rPr lang="en-US" sz="1800" dirty="0">
                <a:solidFill>
                  <a:srgbClr val="FF0000"/>
                </a:solidFill>
                <a:cs typeface="+mn-cs"/>
              </a:rPr>
              <a:t>DPI 	</a:t>
            </a:r>
            <a:r>
              <a:rPr lang="en-US" sz="1800" dirty="0" err="1">
                <a:solidFill>
                  <a:srgbClr val="FF0000"/>
                </a:solidFill>
                <a:cs typeface="+mn-cs"/>
              </a:rPr>
              <a:t>Symbicort</a:t>
            </a:r>
            <a:r>
              <a:rPr lang="en-US" sz="1800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1800" dirty="0" err="1">
                <a:solidFill>
                  <a:srgbClr val="FF0000"/>
                </a:solidFill>
                <a:cs typeface="+mn-cs"/>
              </a:rPr>
              <a:t>Turbohaler</a:t>
            </a:r>
            <a:r>
              <a:rPr lang="en-US" sz="1800" dirty="0">
                <a:solidFill>
                  <a:srgbClr val="FF0000"/>
                </a:solidFill>
                <a:cs typeface="+mn-cs"/>
              </a:rPr>
              <a:t> (Budesonide/ Formoterol) 200/6</a:t>
            </a:r>
          </a:p>
          <a:p>
            <a:pPr marL="742950" lvl="1" indent="-285750">
              <a:buClrTx/>
              <a:buFont typeface="Arial"/>
              <a:buChar char="–"/>
            </a:pPr>
            <a:r>
              <a:rPr lang="en-US" sz="1800" dirty="0">
                <a:solidFill>
                  <a:srgbClr val="FF0000"/>
                </a:solidFill>
                <a:cs typeface="+mn-cs"/>
              </a:rPr>
              <a:t>DPI	</a:t>
            </a:r>
            <a:r>
              <a:rPr lang="en-US" sz="1800" dirty="0" err="1">
                <a:solidFill>
                  <a:srgbClr val="FF0000"/>
                </a:solidFill>
                <a:cs typeface="+mn-cs"/>
              </a:rPr>
              <a:t>Seretide</a:t>
            </a:r>
            <a:r>
              <a:rPr lang="en-US" sz="1800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1800" dirty="0" err="1">
                <a:solidFill>
                  <a:srgbClr val="FF0000"/>
                </a:solidFill>
                <a:cs typeface="+mn-cs"/>
              </a:rPr>
              <a:t>Diskus</a:t>
            </a:r>
            <a:r>
              <a:rPr lang="en-US" sz="1800" dirty="0">
                <a:solidFill>
                  <a:srgbClr val="FF0000"/>
                </a:solidFill>
                <a:cs typeface="+mn-cs"/>
              </a:rPr>
              <a:t> (Salmeterol/Fluticasone) 50/100, 50/250</a:t>
            </a:r>
          </a:p>
          <a:p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Inhalers for Children and </a:t>
            </a:r>
            <a:r>
              <a:rPr lang="en-IE" dirty="0">
                <a:solidFill>
                  <a:srgbClr val="FF0000"/>
                </a:solidFill>
              </a:rPr>
              <a:t>Adolescents</a:t>
            </a:r>
          </a:p>
        </p:txBody>
      </p:sp>
    </p:spTree>
    <p:extLst>
      <p:ext uri="{BB962C8B-B14F-4D97-AF65-F5344CB8AC3E}">
        <p14:creationId xmlns:p14="http://schemas.microsoft.com/office/powerpoint/2010/main" val="1277375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Side effects of LABA</a:t>
            </a:r>
          </a:p>
          <a:p>
            <a:pPr lvl="1"/>
            <a:r>
              <a:rPr lang="en-US" dirty="0"/>
              <a:t>Tremor, agitation, muscle cramps, tachycardia</a:t>
            </a:r>
          </a:p>
          <a:p>
            <a:pPr lvl="1"/>
            <a:endParaRPr lang="en-US" dirty="0"/>
          </a:p>
          <a:p>
            <a:r>
              <a:rPr lang="en-US" b="1" dirty="0"/>
              <a:t>Reported lack of response in acute asthma</a:t>
            </a:r>
          </a:p>
          <a:p>
            <a:pPr lvl="1"/>
            <a:r>
              <a:rPr lang="en-US" dirty="0"/>
              <a:t>Consider prescription of salbutamol for emergency treatment (with expectation they will seek urgent medical care)</a:t>
            </a:r>
          </a:p>
          <a:p>
            <a:pPr lvl="1"/>
            <a:endParaRPr lang="en-US" dirty="0"/>
          </a:p>
          <a:p>
            <a:r>
              <a:rPr lang="en-US" b="1" dirty="0"/>
              <a:t>Poor inhaler technique when unwell</a:t>
            </a:r>
          </a:p>
          <a:p>
            <a:pPr lvl="1"/>
            <a:r>
              <a:rPr lang="en-US" dirty="0"/>
              <a:t>Spacer device and tidal breathing technique</a:t>
            </a:r>
          </a:p>
          <a:p>
            <a:endParaRPr lang="en-US" b="1" dirty="0"/>
          </a:p>
          <a:p>
            <a:r>
              <a:rPr lang="en-US" b="1" dirty="0"/>
              <a:t>Cost differential</a:t>
            </a:r>
          </a:p>
          <a:p>
            <a:pPr lvl="1"/>
            <a:r>
              <a:rPr lang="en-US" dirty="0"/>
              <a:t>Covered by GMS and DPS </a:t>
            </a:r>
          </a:p>
          <a:p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 dirty="0">
                <a:cs typeface="+mj-cs"/>
              </a:rPr>
              <a:t>Issues we have encountered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30576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1421218" y="1750828"/>
            <a:ext cx="6301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1930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ial Beacon Hospital PP Template 2020 v5 (003)" id="{4CA53687-D64C-4586-BA5B-56A39ED3C2A0}" vid="{4A07C3CD-B43D-4BE0-AABF-01DE6C813E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</TotalTime>
  <Words>305</Words>
  <Application>Microsoft Office PowerPoint</Application>
  <PresentationFormat>On-screen Show (16:9)</PresentationFormat>
  <Paragraphs>69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Century Gothic</vt:lpstr>
      <vt:lpstr>Verdana</vt:lpstr>
      <vt:lpstr>Office Theme</vt:lpstr>
      <vt:lpstr>Asthma- sMART Treatment </vt:lpstr>
      <vt:lpstr>Outline</vt:lpstr>
      <vt:lpstr>Sinéad- 6 yr old attends practice </vt:lpstr>
      <vt:lpstr>PowerPoint Presentation</vt:lpstr>
      <vt:lpstr>PowerPoint Presentation</vt:lpstr>
      <vt:lpstr>PowerPoint Presentation</vt:lpstr>
      <vt:lpstr>AIR and MART</vt:lpstr>
      <vt:lpstr>Inhaler Choice</vt:lpstr>
      <vt:lpstr>Inspiratory flow required for DPI </vt:lpstr>
      <vt:lpstr>Spacer Choice</vt:lpstr>
      <vt:lpstr>Inhalers for Children and Adolescents</vt:lpstr>
      <vt:lpstr>Issues we have encountered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Ben Murphy</dc:creator>
  <cp:lastModifiedBy>Sara Eagar</cp:lastModifiedBy>
  <cp:revision>31</cp:revision>
  <cp:lastPrinted>2026-09-16T13:51:49Z</cp:lastPrinted>
  <dcterms:created xsi:type="dcterms:W3CDTF">2020-11-06T09:16:24Z</dcterms:created>
  <dcterms:modified xsi:type="dcterms:W3CDTF">2026-09-16T16:26:42Z</dcterms:modified>
</cp:coreProperties>
</file>