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45" r:id="rId2"/>
    <p:sldId id="350" r:id="rId3"/>
    <p:sldId id="351" r:id="rId4"/>
    <p:sldId id="341" r:id="rId5"/>
    <p:sldId id="349" r:id="rId6"/>
    <p:sldId id="346" r:id="rId7"/>
    <p:sldId id="309" r:id="rId8"/>
  </p:sldIdLst>
  <p:sldSz cx="9144000" cy="5143500" type="screen16x9"/>
  <p:notesSz cx="9928225" cy="14357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3BE"/>
    <a:srgbClr val="0066FF"/>
    <a:srgbClr val="006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86275" autoAdjust="0"/>
  </p:normalViewPr>
  <p:slideViewPr>
    <p:cSldViewPr snapToGrid="0" snapToObjects="1">
      <p:cViewPr varScale="1">
        <p:scale>
          <a:sx n="69" d="100"/>
          <a:sy n="69" d="100"/>
        </p:scale>
        <p:origin x="972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79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1FFD573-63AC-5B41-8408-C4EEFB13A20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88859A18-8B6F-6247-ACFC-012F51E4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25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EBD7CF49-64BB-DB4D-8FC0-A1F7B912603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69450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19742"/>
            <a:ext cx="7942580" cy="6460807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778088C6-DB3F-4F41-9CC6-6728ACB46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0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2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3A0FE-A786-018A-9D92-A672787C1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E5C02-D99E-7344-D69F-ADE8B5D48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CDF31-2EED-EBDA-240D-8E6B93643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IE" dirty="0"/>
              <a:t>RCT with 438 patients, 108 children aged 1-15 included, bathing at least 6 times/week vs once/twice/week- no significant difference in eczema symptoms over the course </a:t>
            </a:r>
            <a:r>
              <a:rPr lang="en-IE"/>
              <a:t>of four weeks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1E516-0497-C0D3-4F69-5CF13FD33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4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3A0FE-A786-018A-9D92-A672787C1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E5C02-D99E-7344-D69F-ADE8B5D48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CDF31-2EED-EBDA-240D-8E6B93643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1E516-0497-C0D3-4F69-5CF13FD33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22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74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E1DA2-F6AD-9FFA-78C7-FB665ED3C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AEB2E7-4315-2C09-B4BC-549F40389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34FA8-63EC-D6B4-7FB6-0C4F74DC1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George et al: (but low quality evidence with difficulty pooling data)</a:t>
            </a:r>
            <a:endParaRPr lang="en-IE" dirty="0">
              <a:latin typeface="+mn-lt"/>
              <a:ea typeface="Tahoma" panose="020B0604030504040204" pitchFamily="34" charset="0"/>
              <a:cs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What’s the role of bleach baths?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dirty="0"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Currently recommended for use as an adjunct treatment in moderate-severe eczema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dirty="0"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Probably result in a modest improvement (relative decrease in severity of 22% ) when used 2-3 times/week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dirty="0"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Effects on </a:t>
            </a:r>
            <a:r>
              <a:rPr lang="en-IE" i="1" dirty="0" err="1"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S.Aureus</a:t>
            </a:r>
            <a:r>
              <a:rPr lang="en-IE" i="1" dirty="0"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en-IE" dirty="0">
                <a:latin typeface="+mn-lt"/>
                <a:ea typeface="Tahoma" panose="020B0604030504040204" pitchFamily="34" charset="0"/>
                <a:cs typeface="Calibri Light" panose="020F0302020204030204" pitchFamily="34" charset="0"/>
              </a:rPr>
              <a:t>burden are inconsistent, transient and do not clearly correlate with patient-important outcomes</a:t>
            </a:r>
          </a:p>
          <a:p>
            <a:pPr lvl="2"/>
            <a:r>
              <a:rPr lang="en-IE" sz="1200" i="1" dirty="0">
                <a:ea typeface="Tahoma" panose="020B0604030504040204" pitchFamily="34" charset="0"/>
                <a:cs typeface="Tahoma" panose="020B0604030504040204" pitchFamily="34" charset="0"/>
              </a:rPr>
              <a:t>			</a:t>
            </a:r>
            <a:r>
              <a:rPr lang="en-IE" sz="1200" i="1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Bakaa</a:t>
            </a:r>
            <a:r>
              <a:rPr lang="en-IE" sz="12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et al, systematic review and meta-analysis, Ann Allergy Asthma Immunol 2022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CD52C-EC88-1660-BF94-D803536027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78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32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4122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122" y="1498177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 txBox="1">
            <a:spLocks/>
          </p:cNvSpPr>
          <p:nvPr userDrawn="1"/>
        </p:nvSpPr>
        <p:spPr>
          <a:xfrm>
            <a:off x="229609" y="4530326"/>
            <a:ext cx="5950474" cy="236937"/>
          </a:xfrm>
          <a:prstGeom prst="rect">
            <a:avLst/>
          </a:prstGeom>
        </p:spPr>
        <p:txBody>
          <a:bodyPr vert="horz" lIns="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sz="750" b="0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5997" y="4786722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06824-2FC3-49D1-9221-EE77AA0E40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2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03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2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9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51386"/>
            <a:ext cx="8229600" cy="3394472"/>
          </a:xfrm>
        </p:spPr>
        <p:txBody>
          <a:bodyPr lIns="0"/>
          <a:lstStyle>
            <a:lvl1pPr>
              <a:buClr>
                <a:srgbClr val="1C73BE"/>
              </a:buCl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07086AC-0EB4-9941-863D-F6DCC4876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8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0619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10619" y="1489418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61170-1BF9-4C1F-BEC1-1DDDF562C9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5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291496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07D4120-44BF-F545-A546-4410EF17F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03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D60AB8-75A7-9E4F-A6B3-20A5B96D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14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824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th Glob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71598-A944-D349-9AD3-5A38A2289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9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36E9D2-757D-044F-BC43-04135529A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39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43011" y="4679694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2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 flipH="1">
            <a:off x="8415146" y="499974"/>
            <a:ext cx="2" cy="4643526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B833F-5119-2F47-B275-C73750608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129"/>
          <a:stretch/>
        </p:blipFill>
        <p:spPr>
          <a:xfrm rot="5400000">
            <a:off x="-350119" y="4001063"/>
            <a:ext cx="1491916" cy="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9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Blu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8407976" y="499974"/>
            <a:ext cx="1" cy="4643526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4EF4-EEF6-7740-ADEC-1D3E60C7AA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5400000">
            <a:off x="-357542" y="4060032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0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22/09/2026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66" y="4767263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3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0" r:id="rId6"/>
    <p:sldLayoutId id="2147483651" r:id="rId7"/>
    <p:sldLayoutId id="2147483652" r:id="rId8"/>
    <p:sldLayoutId id="2147483654" r:id="rId9"/>
    <p:sldLayoutId id="2147483662" r:id="rId10"/>
    <p:sldLayoutId id="2147483655" r:id="rId11"/>
    <p:sldLayoutId id="2147483657" r:id="rId12"/>
    <p:sldLayoutId id="2147483658" r:id="rId13"/>
    <p:sldLayoutId id="2147483663" r:id="rId14"/>
    <p:sldLayoutId id="2147483664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www.irishskin.ie/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hyperlink" Target="http://www.bad.org.uk/" TargetMode="External"/><Relationship Id="rId4" Type="http://schemas.openxmlformats.org/officeDocument/2006/relationships/hyperlink" Target="http://www.bspad.co.uk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Pearls in </a:t>
            </a:r>
            <a:r>
              <a:rPr lang="en-US" dirty="0" err="1"/>
              <a:t>Paediatric</a:t>
            </a:r>
            <a:r>
              <a:rPr lang="en-US" dirty="0"/>
              <a:t> Dermatology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A88E2-CB69-6748-A059-180354470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 Ciara Maguire</a:t>
            </a:r>
          </a:p>
          <a:p>
            <a:r>
              <a:rPr lang="en-US" dirty="0"/>
              <a:t>Consultant Dermatologist and </a:t>
            </a:r>
            <a:r>
              <a:rPr lang="en-US" dirty="0" err="1"/>
              <a:t>Paediatric</a:t>
            </a:r>
            <a:r>
              <a:rPr lang="en-US" dirty="0"/>
              <a:t> Dermatologist</a:t>
            </a:r>
          </a:p>
          <a:p>
            <a:r>
              <a:rPr lang="en-US" dirty="0"/>
              <a:t>19/09/2026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3D60E3-3725-4CDA-8126-B922A3D0741B}"/>
              </a:ext>
            </a:extLst>
          </p:cNvPr>
          <p:cNvCxnSpPr>
            <a:cxnSpLocks/>
          </p:cNvCxnSpPr>
          <p:nvPr/>
        </p:nvCxnSpPr>
        <p:spPr>
          <a:xfrm>
            <a:off x="854122" y="1500461"/>
            <a:ext cx="828987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6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9A7FA-6BCE-A73E-3E34-0E6227EA8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C36ED6-C798-5B4C-D97C-AE43835BB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898619"/>
            <a:ext cx="8229600" cy="3868643"/>
          </a:xfrm>
        </p:spPr>
        <p:txBody>
          <a:bodyPr>
            <a:normAutofit/>
          </a:bodyPr>
          <a:lstStyle/>
          <a:p>
            <a:r>
              <a:rPr lang="en-IE" sz="19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Pearl 1: Bathing</a:t>
            </a:r>
          </a:p>
          <a:p>
            <a:endParaRPr lang="en-IE" sz="19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Bathing- up to daily is ok*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lukewarm water and &lt;10 minutes duration 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+/- soap substitute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9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endParaRPr lang="en-IE" sz="19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1200150" lvl="1" indent="-285750">
              <a:buFont typeface="Arial" panose="020B0604020202020204" pitchFamily="34" charset="0"/>
              <a:buChar char="•"/>
            </a:pPr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indent="0">
              <a:buNone/>
            </a:pPr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60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60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DCE63B-5B07-4198-046B-54ED6BA2C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2AD158-A852-511E-72AF-5C3B0B1D8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-20877"/>
            <a:ext cx="8229600" cy="638319"/>
          </a:xfrm>
        </p:spPr>
        <p:txBody>
          <a:bodyPr/>
          <a:lstStyle/>
          <a:p>
            <a:r>
              <a:rPr lang="en-IE" dirty="0">
                <a:cs typeface="Arial" panose="020B0604020202020204" pitchFamily="34" charset="0"/>
              </a:rPr>
              <a:t>Atopic dermatitis (Eczema)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44B39-7B1F-3F53-9726-F186045CEEE9}"/>
              </a:ext>
            </a:extLst>
          </p:cNvPr>
          <p:cNvSpPr txBox="1"/>
          <p:nvPr/>
        </p:nvSpPr>
        <p:spPr>
          <a:xfrm>
            <a:off x="229609" y="4515061"/>
            <a:ext cx="8157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*</a:t>
            </a:r>
            <a:r>
              <a:rPr lang="en-GB" sz="1200" i="1" dirty="0"/>
              <a:t>Bradshaw et al, Br J Dermatol 2025, RCT</a:t>
            </a:r>
          </a:p>
        </p:txBody>
      </p:sp>
    </p:spTree>
    <p:extLst>
      <p:ext uri="{BB962C8B-B14F-4D97-AF65-F5344CB8AC3E}">
        <p14:creationId xmlns:p14="http://schemas.microsoft.com/office/powerpoint/2010/main" val="860961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9A7FA-6BCE-A73E-3E34-0E6227EA8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C36ED6-C798-5B4C-D97C-AE43835BB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898619"/>
            <a:ext cx="8229600" cy="3868643"/>
          </a:xfrm>
        </p:spPr>
        <p:txBody>
          <a:bodyPr>
            <a:normAutofit/>
          </a:bodyPr>
          <a:lstStyle/>
          <a:p>
            <a:r>
              <a:rPr lang="en-IE" sz="19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Pearl 2: Emollient</a:t>
            </a:r>
          </a:p>
          <a:p>
            <a:endParaRPr lang="en-IE" sz="19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endParaRPr lang="en-IE" sz="19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Emollients- regular use reduces itch, eczema severity and eczema flares*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Best time to apply is to damp skin immediately after bathing 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sz="1900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Ovelle</a:t>
            </a: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products (Silcock’s base, emulsifying ointment) are redeemable against the Drug Payment Scheme if prescribed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Non-redeemable emollient options: </a:t>
            </a:r>
            <a:r>
              <a:rPr lang="en-IE" sz="1900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Cetraben</a:t>
            </a: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cream, CeraVe moisturising cream, </a:t>
            </a:r>
            <a:r>
              <a:rPr lang="en-IE" sz="1900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Epaderm</a:t>
            </a: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ointment, </a:t>
            </a:r>
            <a:r>
              <a:rPr lang="en-IE" sz="1900" dirty="0" err="1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Hydromol</a:t>
            </a: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ointment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Adults ~500g/week of emollient, younger children ~300g/week</a:t>
            </a:r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60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DCE63B-5B07-4198-046B-54ED6BA2C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2AD158-A852-511E-72AF-5C3B0B1D8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-20877"/>
            <a:ext cx="8229600" cy="638319"/>
          </a:xfrm>
        </p:spPr>
        <p:txBody>
          <a:bodyPr/>
          <a:lstStyle/>
          <a:p>
            <a:r>
              <a:rPr lang="en-IE" dirty="0">
                <a:cs typeface="Arial" panose="020B0604020202020204" pitchFamily="34" charset="0"/>
              </a:rPr>
              <a:t>Atopic dermatitis (Eczema)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44B39-7B1F-3F53-9726-F186045CEEE9}"/>
              </a:ext>
            </a:extLst>
          </p:cNvPr>
          <p:cNvSpPr txBox="1"/>
          <p:nvPr/>
        </p:nvSpPr>
        <p:spPr>
          <a:xfrm>
            <a:off x="229609" y="4715328"/>
            <a:ext cx="8157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*</a:t>
            </a:r>
            <a:r>
              <a:rPr lang="en-GB" sz="1200" i="1" dirty="0"/>
              <a:t>van </a:t>
            </a:r>
            <a:r>
              <a:rPr lang="en-GB" sz="1200" i="1" dirty="0" err="1"/>
              <a:t>Zuuren</a:t>
            </a:r>
            <a:r>
              <a:rPr lang="en-GB" sz="1200" i="1" dirty="0"/>
              <a:t> et al, Cochrane Systematic Review 2017: Most studies use twice daily application of emollient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933C6C-8A1F-4EBA-9B4B-58A4BC89F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163" y="677195"/>
            <a:ext cx="443572" cy="1047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E5B592-610F-4DF0-93BB-DAA6AE6DD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87" t="14001" r="12709" b="13402"/>
          <a:stretch/>
        </p:blipFill>
        <p:spPr>
          <a:xfrm>
            <a:off x="3944569" y="833223"/>
            <a:ext cx="915203" cy="891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1D5FA8-68DE-4515-8B6A-8DDB211780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944" r="23775"/>
          <a:stretch/>
        </p:blipFill>
        <p:spPr>
          <a:xfrm>
            <a:off x="4989869" y="613774"/>
            <a:ext cx="640834" cy="13003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761092-DB25-4D81-819C-DA22F7885D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778" t="5782" r="25140" b="3350"/>
          <a:stretch/>
        </p:blipFill>
        <p:spPr>
          <a:xfrm>
            <a:off x="5892057" y="721806"/>
            <a:ext cx="585697" cy="10843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021C2A-182B-4FF9-A1E6-A572DD432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5416" y="721806"/>
            <a:ext cx="950014" cy="10843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ED27A6-0F91-49D3-9849-4C3D9BC553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1389" y="728099"/>
            <a:ext cx="976862" cy="110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36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959C93-64A8-492D-87F9-337F3E81C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Pearl 3: Topical steroids</a:t>
            </a:r>
          </a:p>
          <a:p>
            <a:endParaRPr lang="en-IE" sz="1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Ointments generally favoured over creams</a:t>
            </a:r>
          </a:p>
          <a:p>
            <a:pPr lvl="1" indent="0">
              <a:buNone/>
            </a:pPr>
            <a:endParaRPr lang="en-I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1" indent="-285750">
              <a:buFont typeface="Arial" panose="020B0604020202020204" pitchFamily="34" charset="0"/>
              <a:buChar char="•"/>
            </a:pPr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indent="0">
              <a:buNone/>
            </a:pPr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60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60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-20877"/>
            <a:ext cx="8229600" cy="638319"/>
          </a:xfrm>
        </p:spPr>
        <p:txBody>
          <a:bodyPr/>
          <a:lstStyle/>
          <a:p>
            <a:r>
              <a:rPr lang="en-IE" dirty="0">
                <a:cs typeface="Arial" panose="020B0604020202020204" pitchFamily="34" charset="0"/>
              </a:rPr>
              <a:t>Atopic dermatitis (Eczema)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1EAD5A-F0E0-77B6-AFCF-E7695B32D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529324"/>
              </p:ext>
            </p:extLst>
          </p:nvPr>
        </p:nvGraphicFramePr>
        <p:xfrm>
          <a:off x="404957" y="2311084"/>
          <a:ext cx="6713462" cy="2456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8772">
                  <a:extLst>
                    <a:ext uri="{9D8B030D-6E8A-4147-A177-3AD203B41FA5}">
                      <a16:colId xmlns:a16="http://schemas.microsoft.com/office/drawing/2014/main" val="2139618434"/>
                    </a:ext>
                  </a:extLst>
                </a:gridCol>
                <a:gridCol w="4524690">
                  <a:extLst>
                    <a:ext uri="{9D8B030D-6E8A-4147-A177-3AD203B41FA5}">
                      <a16:colId xmlns:a16="http://schemas.microsoft.com/office/drawing/2014/main" val="4193829773"/>
                    </a:ext>
                  </a:extLst>
                </a:gridCol>
              </a:tblGrid>
              <a:tr h="259029">
                <a:tc>
                  <a:txBody>
                    <a:bodyPr/>
                    <a:lstStyle/>
                    <a:p>
                      <a:r>
                        <a:rPr lang="en-GB" sz="1100" dirty="0" err="1"/>
                        <a:t>Eumovate</a:t>
                      </a:r>
                      <a:r>
                        <a:rPr lang="en-GB" sz="1100" dirty="0"/>
                        <a:t> ointment</a:t>
                      </a:r>
                    </a:p>
                  </a:txBody>
                  <a:tcPr marL="74594" marR="74594" marT="37297" marB="37297"/>
                </a:tc>
                <a:tc>
                  <a:txBody>
                    <a:bodyPr/>
                    <a:lstStyle/>
                    <a:p>
                      <a:r>
                        <a:rPr lang="en-GB" sz="1100" dirty="0" err="1"/>
                        <a:t>Eumovate</a:t>
                      </a:r>
                      <a:r>
                        <a:rPr lang="en-GB" sz="1100" dirty="0"/>
                        <a:t> cream</a:t>
                      </a:r>
                    </a:p>
                  </a:txBody>
                  <a:tcPr marL="74594" marR="74594" marT="37297" marB="37297"/>
                </a:tc>
                <a:extLst>
                  <a:ext uri="{0D108BD9-81ED-4DB2-BD59-A6C34878D82A}">
                    <a16:rowId xmlns:a16="http://schemas.microsoft.com/office/drawing/2014/main" val="3961519072"/>
                  </a:ext>
                </a:extLst>
              </a:tr>
              <a:tr h="2197150">
                <a:tc>
                  <a:txBody>
                    <a:bodyPr/>
                    <a:lstStyle/>
                    <a:p>
                      <a:r>
                        <a:rPr lang="en-GB" sz="1100" dirty="0" err="1"/>
                        <a:t>Clobetasone</a:t>
                      </a:r>
                      <a:r>
                        <a:rPr lang="en-GB" sz="1100" dirty="0"/>
                        <a:t> butyrate</a:t>
                      </a:r>
                    </a:p>
                    <a:p>
                      <a:r>
                        <a:rPr lang="en-GB" sz="1100" dirty="0"/>
                        <a:t>Liquid paraffin</a:t>
                      </a:r>
                    </a:p>
                    <a:p>
                      <a:r>
                        <a:rPr lang="en-GB" sz="1100" dirty="0"/>
                        <a:t>White soft paraffin</a:t>
                      </a:r>
                    </a:p>
                  </a:txBody>
                  <a:tcPr marL="74594" marR="74594" marT="37297" marB="37297"/>
                </a:tc>
                <a:tc>
                  <a:txBody>
                    <a:bodyPr/>
                    <a:lstStyle/>
                    <a:p>
                      <a:r>
                        <a:rPr lang="en-GB" sz="1100" dirty="0" err="1"/>
                        <a:t>Clobetasone</a:t>
                      </a:r>
                      <a:r>
                        <a:rPr lang="en-GB" sz="1100" dirty="0"/>
                        <a:t> butyrate</a:t>
                      </a:r>
                    </a:p>
                    <a:p>
                      <a:r>
                        <a:rPr lang="en-GB" sz="1100" dirty="0"/>
                        <a:t>Glycerol </a:t>
                      </a:r>
                    </a:p>
                    <a:p>
                      <a:r>
                        <a:rPr lang="en-GB" sz="1100" dirty="0"/>
                        <a:t>Glycerol monostearate </a:t>
                      </a:r>
                    </a:p>
                    <a:p>
                      <a:r>
                        <a:rPr lang="en-GB" sz="1100" dirty="0" err="1"/>
                        <a:t>Cetostearyl</a:t>
                      </a:r>
                      <a:r>
                        <a:rPr lang="en-GB" sz="1100" dirty="0"/>
                        <a:t> alcohol </a:t>
                      </a:r>
                    </a:p>
                    <a:p>
                      <a:r>
                        <a:rPr lang="en-GB" sz="1100" dirty="0"/>
                        <a:t>Beeswax substitute 6621 (mixture of hydrocarbon and natural waxes) (contains paraffin) </a:t>
                      </a:r>
                    </a:p>
                    <a:p>
                      <a:r>
                        <a:rPr lang="en-GB" sz="1100" dirty="0" err="1"/>
                        <a:t>Arlacel</a:t>
                      </a:r>
                      <a:r>
                        <a:rPr lang="en-GB" sz="1100" dirty="0"/>
                        <a:t> 165 (mixture of glyceryl stearate and PEG 100 stearate) </a:t>
                      </a:r>
                    </a:p>
                    <a:p>
                      <a:r>
                        <a:rPr lang="en-GB" sz="1100" dirty="0" err="1"/>
                        <a:t>Dimeticone</a:t>
                      </a:r>
                      <a:r>
                        <a:rPr lang="en-GB" sz="1100" dirty="0"/>
                        <a:t> 20 </a:t>
                      </a:r>
                    </a:p>
                    <a:p>
                      <a:r>
                        <a:rPr lang="en-GB" sz="1100" dirty="0"/>
                        <a:t>Chlorocresol </a:t>
                      </a:r>
                    </a:p>
                    <a:p>
                      <a:r>
                        <a:rPr lang="en-GB" sz="1100" dirty="0"/>
                        <a:t>Sodium citrate </a:t>
                      </a:r>
                    </a:p>
                    <a:p>
                      <a:r>
                        <a:rPr lang="en-GB" sz="1100" dirty="0"/>
                        <a:t>Citric acid monohydrate </a:t>
                      </a:r>
                    </a:p>
                    <a:p>
                      <a:r>
                        <a:rPr lang="en-GB" sz="1100" dirty="0"/>
                        <a:t>Purified water</a:t>
                      </a:r>
                    </a:p>
                  </a:txBody>
                  <a:tcPr marL="74594" marR="74594" marT="37297" marB="37297"/>
                </a:tc>
                <a:extLst>
                  <a:ext uri="{0D108BD9-81ED-4DB2-BD59-A6C34878D82A}">
                    <a16:rowId xmlns:a16="http://schemas.microsoft.com/office/drawing/2014/main" val="327066878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A8769C3-28A4-4A8E-CC5F-B5DF067DBBBD}"/>
              </a:ext>
            </a:extLst>
          </p:cNvPr>
          <p:cNvSpPr txBox="1"/>
          <p:nvPr/>
        </p:nvSpPr>
        <p:spPr>
          <a:xfrm>
            <a:off x="7787590" y="4843669"/>
            <a:ext cx="1126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Source: </a:t>
            </a:r>
            <a:r>
              <a:rPr lang="en-GB" sz="1200" i="1" dirty="0" err="1"/>
              <a:t>hpra</a:t>
            </a:r>
            <a:endParaRPr lang="en-GB" sz="1200" i="1" dirty="0"/>
          </a:p>
        </p:txBody>
      </p:sp>
    </p:spTree>
    <p:extLst>
      <p:ext uri="{BB962C8B-B14F-4D97-AF65-F5344CB8AC3E}">
        <p14:creationId xmlns:p14="http://schemas.microsoft.com/office/powerpoint/2010/main" val="2460823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D1192-1C29-A547-9749-8460D0C7A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2818CA-23D6-22DA-DD9C-DBE74DAB8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898620"/>
            <a:ext cx="6089509" cy="3688248"/>
          </a:xfrm>
        </p:spPr>
        <p:txBody>
          <a:bodyPr>
            <a:noAutofit/>
          </a:bodyPr>
          <a:lstStyle/>
          <a:p>
            <a:r>
              <a:rPr lang="en-IE" sz="19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Pearl 4: Superficially infected eczema (bacterial)</a:t>
            </a:r>
          </a:p>
          <a:p>
            <a:endParaRPr lang="en-IE" sz="1900" b="1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Treat with aggressive management of the underlying eczema with appropriate strength topical steroids, not antibiotics</a:t>
            </a:r>
          </a:p>
          <a:p>
            <a:endParaRPr lang="en-IE" sz="19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Insufficient evidence on the effects of anti-Staphylococcal treatments (including topical steroid/antibiotic combinations, oral antibiotics and bleach baths) in infected or uninfected eczema*</a:t>
            </a:r>
          </a:p>
          <a:p>
            <a:endParaRPr lang="en-IE" sz="19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endParaRPr lang="en-IE" sz="19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indent="0">
              <a:buNone/>
            </a:pPr>
            <a:endParaRPr lang="en-IE" sz="19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indent="0">
              <a:buNone/>
            </a:pPr>
            <a:endParaRPr lang="en-IE" sz="19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sz="19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sz="190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sz="1900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sz="1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sz="1900" dirty="0"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endParaRPr lang="en-IE" sz="1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sz="1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sz="1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sz="1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sz="19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61FFDA-7424-FB6B-8FA8-59D7C3098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-20877"/>
            <a:ext cx="8229600" cy="638319"/>
          </a:xfrm>
        </p:spPr>
        <p:txBody>
          <a:bodyPr/>
          <a:lstStyle/>
          <a:p>
            <a:r>
              <a:rPr lang="en-IE" dirty="0">
                <a:cs typeface="Arial" panose="020B0604020202020204" pitchFamily="34" charset="0"/>
              </a:rPr>
              <a:t>Atopic dermatitis (Eczema)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Staphylococcal infection of atopic dermatitis">
            <a:extLst>
              <a:ext uri="{FF2B5EF4-FFF2-40B4-BE49-F238E27FC236}">
                <a16:creationId xmlns:a16="http://schemas.microsoft.com/office/drawing/2014/main" id="{A2A32309-A972-3399-20AF-509C689D3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576" y="898620"/>
            <a:ext cx="2256467" cy="169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94FEAA-D8C5-8571-E7E4-906742413CC4}"/>
              </a:ext>
            </a:extLst>
          </p:cNvPr>
          <p:cNvSpPr txBox="1"/>
          <p:nvPr/>
        </p:nvSpPr>
        <p:spPr>
          <a:xfrm>
            <a:off x="5292953" y="4681835"/>
            <a:ext cx="3629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Image source: </a:t>
            </a:r>
            <a:r>
              <a:rPr lang="en-GB" sz="1200" i="1" dirty="0" err="1"/>
              <a:t>Dermnet</a:t>
            </a:r>
            <a:r>
              <a:rPr lang="en-GB" sz="1200" i="1" dirty="0"/>
              <a:t> NZ</a:t>
            </a:r>
          </a:p>
          <a:p>
            <a:r>
              <a:rPr lang="en-GB" sz="1200" i="1" dirty="0"/>
              <a:t>https://dermnetnz.org/topics/atopic-dermatitis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A4F3E4-303A-4DE7-B0E3-F2C6AC23C37C}"/>
              </a:ext>
            </a:extLst>
          </p:cNvPr>
          <p:cNvSpPr txBox="1"/>
          <p:nvPr/>
        </p:nvSpPr>
        <p:spPr>
          <a:xfrm>
            <a:off x="404957" y="4681835"/>
            <a:ext cx="4739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i="1" dirty="0"/>
              <a:t>*George et al, Cochrane Systematic Review 2019</a:t>
            </a:r>
          </a:p>
        </p:txBody>
      </p:sp>
    </p:spTree>
    <p:extLst>
      <p:ext uri="{BB962C8B-B14F-4D97-AF65-F5344CB8AC3E}">
        <p14:creationId xmlns:p14="http://schemas.microsoft.com/office/powerpoint/2010/main" val="1967201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82BE4D7-8DAE-4E3F-B3F2-4140C5FEA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898619"/>
            <a:ext cx="8229600" cy="3621341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Irish Skin Foundation (</a:t>
            </a: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www.irishskin.ie</a:t>
            </a: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Helpful eczema booklet and Irish Food Allergy Network booklets</a:t>
            </a:r>
          </a:p>
          <a:p>
            <a:pPr marL="1200150" lvl="1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Melanoma booklet: Photoprotection and ABCDE</a:t>
            </a:r>
          </a:p>
          <a:p>
            <a:pPr lvl="1" indent="0">
              <a:buNone/>
            </a:pPr>
            <a:endParaRPr lang="en-IE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1" indent="-285750">
              <a:buFont typeface="Arial" panose="020B0604020202020204" pitchFamily="34" charset="0"/>
              <a:buChar char="•"/>
            </a:pPr>
            <a:endParaRPr lang="en-IE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indent="0">
              <a:buNone/>
            </a:pPr>
            <a:endParaRPr lang="en-IE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indent="0">
              <a:buNone/>
            </a:pPr>
            <a:endParaRPr lang="en-IE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British Society for Paediatric and Adolescent Dermatology (</a:t>
            </a: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www.bspad.co.uk</a:t>
            </a: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endParaRPr lang="en-IE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British Association of Dermatologists (</a:t>
            </a: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www.bad.org.uk</a:t>
            </a: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70A8AB-541F-42B6-9707-3B05C215CD7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t="14743" r="73121" b="10388"/>
          <a:stretch/>
        </p:blipFill>
        <p:spPr>
          <a:xfrm>
            <a:off x="6524540" y="1853477"/>
            <a:ext cx="776692" cy="1436546"/>
          </a:xfrm>
          <a:prstGeom prst="rect">
            <a:avLst/>
          </a:prstGeom>
        </p:spPr>
      </p:pic>
      <p:sp>
        <p:nvSpPr>
          <p:cNvPr id="8" name="AutoShape 4" descr="https://irishskin.ie/wp-content/uploads/2023/07/A-Z-of-skin-conditions-Melanoma-DL-3D-1.png-1-1024x680.png">
            <a:extLst>
              <a:ext uri="{FF2B5EF4-FFF2-40B4-BE49-F238E27FC236}">
                <a16:creationId xmlns:a16="http://schemas.microsoft.com/office/drawing/2014/main" id="{F12BDAC2-1EED-4BD7-9CE0-4CC5878107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E38A31-81A7-424C-A55C-9162DAA48F1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6652" r="17695" b="4880"/>
          <a:stretch/>
        </p:blipFill>
        <p:spPr>
          <a:xfrm>
            <a:off x="1991847" y="2097655"/>
            <a:ext cx="1119251" cy="11923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546527-14DB-44C8-AAA2-9F33CB54724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424" t="2024" r="20137" b="5330"/>
          <a:stretch/>
        </p:blipFill>
        <p:spPr>
          <a:xfrm>
            <a:off x="4186705" y="2097655"/>
            <a:ext cx="1075390" cy="119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2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1421218" y="1750828"/>
            <a:ext cx="6301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1930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ial Beacon Hospital PP Template 2020 v5 (003)" id="{4CA53687-D64C-4586-BA5B-56A39ED3C2A0}" vid="{4A07C3CD-B43D-4BE0-AABF-01DE6C813E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352</TotalTime>
  <Words>496</Words>
  <Application>Microsoft Office PowerPoint</Application>
  <PresentationFormat>On-screen Show (16:9)</PresentationFormat>
  <Paragraphs>127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Tahoma</vt:lpstr>
      <vt:lpstr>Office Theme</vt:lpstr>
      <vt:lpstr>Pearls in Paediatric Dermatology</vt:lpstr>
      <vt:lpstr>Atopic dermatitis (Eczema)</vt:lpstr>
      <vt:lpstr>Atopic dermatitis (Eczema)</vt:lpstr>
      <vt:lpstr>Atopic dermatitis (Eczema)</vt:lpstr>
      <vt:lpstr>Atopic dermatitis (Eczema)</vt:lpstr>
      <vt:lpstr>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Ben Murphy</dc:creator>
  <cp:lastModifiedBy>Ciara Maguire</cp:lastModifiedBy>
  <cp:revision>21</cp:revision>
  <cp:lastPrinted>2020-01-20T12:16:27Z</cp:lastPrinted>
  <dcterms:created xsi:type="dcterms:W3CDTF">2020-11-06T09:16:24Z</dcterms:created>
  <dcterms:modified xsi:type="dcterms:W3CDTF">2026-09-22T16:56:39Z</dcterms:modified>
</cp:coreProperties>
</file>